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5" r:id="rId1"/>
  </p:sldMasterIdLst>
  <p:notesMasterIdLst>
    <p:notesMasterId r:id="rId14"/>
  </p:notesMasterIdLst>
  <p:handoutMasterIdLst>
    <p:handoutMasterId r:id="rId15"/>
  </p:handoutMasterIdLst>
  <p:sldIdLst>
    <p:sldId id="357" r:id="rId2"/>
    <p:sldId id="335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89855" autoAdjust="0"/>
  </p:normalViewPr>
  <p:slideViewPr>
    <p:cSldViewPr>
      <p:cViewPr varScale="1">
        <p:scale>
          <a:sx n="109" d="100"/>
          <a:sy n="109" d="100"/>
        </p:scale>
        <p:origin x="10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880EF0-73BF-43DD-A268-9EDFB4A76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8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06D70A9-74C8-4C5E-97FD-DA92AEDC9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D70A9-74C8-4C5E-97FD-DA92AEDC94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D70A9-74C8-4C5E-97FD-DA92AEDC94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D70A9-74C8-4C5E-97FD-DA92AEDC94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D70A9-74C8-4C5E-97FD-DA92AEDC94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" name="Picture 43" descr="9267_CTULogo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638800"/>
            <a:ext cx="11239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4" descr="ICOM wht_r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676900"/>
            <a:ext cx="10239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838199"/>
            <a:ext cx="6781800" cy="1762125"/>
          </a:xfrm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031206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82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303420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52288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54243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238547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426542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92743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  <p:extLst>
      <p:ext uri="{BB962C8B-B14F-4D97-AF65-F5344CB8AC3E}">
        <p14:creationId xmlns:p14="http://schemas.microsoft.com/office/powerpoint/2010/main" val="15152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152400"/>
            <a:ext cx="0" cy="1371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467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0" name="Picture 40" descr="9267_CTU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48400"/>
            <a:ext cx="9715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41" descr="ICOM blk re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65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655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Dayton 2013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6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00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300">
          <a:solidFill>
            <a:srgbClr val="000000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to Adapt Your DX Contest Strategies                     for Low Solar Activity</a:t>
            </a:r>
          </a:p>
        </p:txBody>
      </p:sp>
      <p:pic>
        <p:nvPicPr>
          <p:cNvPr id="1028" name="Picture 4" descr="Solar Dynamics Observatory HMI Continu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333" r="3333" b="3333"/>
          <a:stretch/>
        </p:blipFill>
        <p:spPr bwMode="auto">
          <a:xfrm>
            <a:off x="1295400" y="228600"/>
            <a:ext cx="6400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2286000"/>
            <a:ext cx="5943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</a:rPr>
              <a:t>How to Adapt Your    DX Contest Strategies              for Low Solar Activity</a:t>
            </a:r>
          </a:p>
          <a:p>
            <a:pPr algn="ctr"/>
            <a:endParaRPr lang="en-US" sz="4400" dirty="0">
              <a:solidFill>
                <a:srgbClr val="000000"/>
              </a:solidFill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Frank Donovan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W3LPL</a:t>
            </a:r>
          </a:p>
        </p:txBody>
      </p:sp>
      <p:pic>
        <p:nvPicPr>
          <p:cNvPr id="8" name="Picture 43" descr="9267_CTULogo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143135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4" descr="ICOM wht_r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5562600"/>
            <a:ext cx="1266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86962" y="1143001"/>
            <a:ext cx="51169" cy="73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8153400" y="228600"/>
            <a:ext cx="762000" cy="1295400"/>
            <a:chOff x="4704" y="1885"/>
            <a:chExt cx="843" cy="1379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034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15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38100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Europe, Mid-East and north Africa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from just after our sunrise until early afternoon           </a:t>
            </a:r>
            <a:r>
              <a:rPr lang="en-US" sz="2200" dirty="0"/>
              <a:t>1200-1800Z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shorter openings than we’ve enjoyed in recent years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Japan and Far East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weak late afternoon short path opening                       </a:t>
            </a:r>
            <a:r>
              <a:rPr lang="en-US" sz="2200" dirty="0"/>
              <a:t>2130-2300Z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900" dirty="0"/>
              <a:t>sometimes only via the weak signal skew path to the southwest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much shorter openings than we’ve enjoyed in recent years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15M usually closes a few hours after our sunset   ~0100Z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900" dirty="0"/>
              <a:t>always stays closed all night</a:t>
            </a:r>
          </a:p>
          <a:p>
            <a:pPr lvl="2">
              <a:lnSpc>
                <a:spcPct val="9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542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10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South America, Caribbean and Central America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PY and LU activity has increased significantly in recent years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usually opens about an hour after our sunrise                     ~1300Z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opening can fade for an hour or two, then return much stronger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usually closes about an hour before our sunset                   ~2100Z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always stays closed all night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Southern Europe and north Africa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very weak signals on the SE skew path at 110-150º   ~1400-1700Z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VK/ZL and south Pacific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A fairly reliable weak signal opening                            ~1900-2100Z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Japan, North Pacific and Far East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rare morning weak signal long path opening at 150º  ~1300-1400Z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rare evening very weak signal skew path 200-240º      2100-2200Z</a:t>
            </a:r>
          </a:p>
        </p:txBody>
      </p:sp>
    </p:spTree>
    <p:extLst>
      <p:ext uri="{BB962C8B-B14F-4D97-AF65-F5344CB8AC3E}">
        <p14:creationId xmlns:p14="http://schemas.microsoft.com/office/powerpoint/2010/main" val="3903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DX Contest Strategies 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for five years of very low solar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4958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High antennas are much more important during solar minimum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Improve your low band transmitting </a:t>
            </a:r>
            <a:r>
              <a:rPr lang="en-US" sz="2200" dirty="0">
                <a:solidFill>
                  <a:srgbClr val="FF0000"/>
                </a:solidFill>
              </a:rPr>
              <a:t>and receiving </a:t>
            </a:r>
            <a:r>
              <a:rPr lang="en-US" sz="2200" dirty="0"/>
              <a:t>antennas!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rgbClr val="FF0000"/>
                </a:solidFill>
              </a:rPr>
              <a:t>Start every DX contest on 40 meters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900" dirty="0"/>
              <a:t>the strong European opening </a:t>
            </a:r>
            <a:r>
              <a:rPr lang="en-US" sz="1900" b="1" i="1" dirty="0">
                <a:solidFill>
                  <a:srgbClr val="FF0000"/>
                </a:solidFill>
              </a:rPr>
              <a:t>often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b="1" i="1" dirty="0">
                <a:solidFill>
                  <a:srgbClr val="FF0000"/>
                </a:solidFill>
              </a:rPr>
              <a:t>ends a few hours after sunset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Capitalize on improved 160 and 80M propagation   2200-0830Z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900" dirty="0"/>
              <a:t>especially important when 40 meters is not strongly open to Europe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Strong 40 meter opening after sunrise in Europe     0600-</a:t>
            </a:r>
            <a:r>
              <a:rPr lang="en-US" sz="2200" dirty="0">
                <a:solidFill>
                  <a:srgbClr val="FF0000"/>
                </a:solidFill>
              </a:rPr>
              <a:t>0900</a:t>
            </a:r>
            <a:r>
              <a:rPr lang="en-US" sz="2200" dirty="0"/>
              <a:t>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160, 80 and 40 meter openings to VK, ZL and JA    0900-1230Z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20M European opening starts before sunrise           </a:t>
            </a:r>
            <a:r>
              <a:rPr lang="en-US" sz="2200" dirty="0">
                <a:solidFill>
                  <a:srgbClr val="FF0000"/>
                </a:solidFill>
              </a:rPr>
              <a:t>1000</a:t>
            </a:r>
            <a:r>
              <a:rPr lang="en-US" sz="2200" dirty="0"/>
              <a:t>-1900Z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15M European opening starts just after sunrise       1200-1800Z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10 meters opens primarily to the south                    1300-2100Z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Strong 40M afternoon/evening openings to Europe </a:t>
            </a:r>
            <a:r>
              <a:rPr lang="en-US" sz="2200" dirty="0">
                <a:solidFill>
                  <a:srgbClr val="FF0000"/>
                </a:solidFill>
              </a:rPr>
              <a:t>2000</a:t>
            </a:r>
            <a:r>
              <a:rPr lang="en-US" sz="2200" dirty="0"/>
              <a:t>-0300Z           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20 meter evening openings to Japan                       2100-0100Z</a:t>
            </a:r>
          </a:p>
          <a:p>
            <a:pPr marL="344487" lvl="1" indent="0">
              <a:lnSpc>
                <a:spcPct val="9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626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he latest F10.7cm radio flux progression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3163"/>
            <a:ext cx="7772400" cy="487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8001000" cy="792163"/>
          </a:xfrm>
        </p:spPr>
        <p:txBody>
          <a:bodyPr/>
          <a:lstStyle/>
          <a:p>
            <a:pPr algn="ctr"/>
            <a:r>
              <a:rPr lang="en-US" sz="2800" dirty="0"/>
              <a:t>Five Years of Very Low Solar Activity 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Solar activity should </a:t>
            </a:r>
            <a:r>
              <a:rPr lang="en-US" sz="2400" u="sng" dirty="0">
                <a:solidFill>
                  <a:srgbClr val="000000"/>
                </a:solidFill>
              </a:rPr>
              <a:t>start</a:t>
            </a:r>
            <a:r>
              <a:rPr lang="en-US" sz="2400" dirty="0">
                <a:solidFill>
                  <a:srgbClr val="000000"/>
                </a:solidFill>
              </a:rPr>
              <a:t> to increase by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6324600"/>
            <a:ext cx="624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http://services.swpc.noaa.gov/images/solar-cycle-10-cm-radio-flux.gif</a:t>
            </a:r>
          </a:p>
        </p:txBody>
      </p:sp>
    </p:spTree>
    <p:extLst>
      <p:ext uri="{BB962C8B-B14F-4D97-AF65-F5344CB8AC3E}">
        <p14:creationId xmlns:p14="http://schemas.microsoft.com/office/powerpoint/2010/main" val="259217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02785"/>
            <a:ext cx="8001000" cy="968815"/>
          </a:xfrm>
        </p:spPr>
        <p:txBody>
          <a:bodyPr/>
          <a:lstStyle/>
          <a:p>
            <a:pPr algn="ctr"/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What About Solar Cycle 25 ??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Solar Cycle 25 is likely to be another weak cycle, slightly weaker than Cycle 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16963" y="6492875"/>
            <a:ext cx="411162" cy="365125"/>
          </a:xfrm>
          <a:prstGeom prst="rect">
            <a:avLst/>
          </a:prstGeom>
        </p:spPr>
        <p:txBody>
          <a:bodyPr/>
          <a:lstStyle/>
          <a:p>
            <a:fld id="{D1856EB3-9DB2-4646-A83F-B980E8D71D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13702" y="3352446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Sunspot Number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400800" y="3505200"/>
            <a:ext cx="1143000" cy="1219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634075" y="4326309"/>
            <a:ext cx="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629400" y="4362062"/>
            <a:ext cx="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9345" y="2286000"/>
            <a:ext cx="580055" cy="1905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7098894" y="1335107"/>
            <a:ext cx="597306" cy="32586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077269" y="4332517"/>
            <a:ext cx="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7071061" y="4306076"/>
            <a:ext cx="1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172200" y="2438400"/>
            <a:ext cx="894186" cy="19221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447800" y="5905381"/>
            <a:ext cx="6248399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High accuracy</a:t>
            </a:r>
            <a:r>
              <a:rPr lang="en-US" sz="2200" dirty="0"/>
              <a:t> Cycle 25 forecasting isn’t possible </a:t>
            </a:r>
            <a:br>
              <a:rPr lang="en-US" sz="2200" dirty="0"/>
            </a:br>
            <a:r>
              <a:rPr lang="en-US" sz="2200" dirty="0"/>
              <a:t>until about three years </a:t>
            </a:r>
            <a:r>
              <a:rPr lang="en-US" sz="2200" i="1" dirty="0"/>
              <a:t>after</a:t>
            </a:r>
            <a:r>
              <a:rPr lang="en-US" sz="2200" dirty="0"/>
              <a:t> solar minimum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543800" y="4925026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7515807" y="4921903"/>
            <a:ext cx="381001" cy="93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7479350" y="2817894"/>
            <a:ext cx="293050" cy="21351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3847981"/>
          </a:xfrm>
        </p:spPr>
        <p:txBody>
          <a:bodyPr/>
          <a:lstStyle/>
          <a:p>
            <a:r>
              <a:rPr lang="en-US" sz="2000" dirty="0"/>
              <a:t>Solar polar magnetic field strength continues very weak during Cycle 24</a:t>
            </a:r>
          </a:p>
          <a:p>
            <a:pPr lvl="1"/>
            <a:r>
              <a:rPr lang="en-US" sz="1800" dirty="0"/>
              <a:t>slightly weaker than the very weak Cycle 23 field strength</a:t>
            </a:r>
          </a:p>
          <a:p>
            <a:pPr lvl="1"/>
            <a:r>
              <a:rPr lang="en-US" sz="1800" dirty="0"/>
              <a:t>an early indicator that Cycle 25 may be slightly weaker than Cycle 24</a:t>
            </a:r>
          </a:p>
          <a:p>
            <a:r>
              <a:rPr lang="en-US" sz="2000" dirty="0"/>
              <a:t>Spotless days have recently become much more frequent </a:t>
            </a:r>
          </a:p>
          <a:p>
            <a:pPr lvl="1"/>
            <a:r>
              <a:rPr lang="en-US" sz="1800" dirty="0"/>
              <a:t>there were 817 spotless days over five years during the last solar minimum</a:t>
            </a:r>
          </a:p>
          <a:p>
            <a:pPr lvl="1"/>
            <a:r>
              <a:rPr lang="en-US" sz="1800" dirty="0"/>
              <a:t>weak cycles are preceded by at least 600 spotless days over five years</a:t>
            </a:r>
          </a:p>
          <a:p>
            <a:pPr lvl="1"/>
            <a:r>
              <a:rPr lang="en-US" sz="1800" dirty="0"/>
              <a:t>probably more than 100 this year, many more for the next three years</a:t>
            </a:r>
          </a:p>
          <a:p>
            <a:r>
              <a:rPr lang="en-US" sz="2000" dirty="0"/>
              <a:t>Geomagnetically quiet days are much more frequent </a:t>
            </a:r>
            <a:r>
              <a:rPr lang="en-US" sz="2000" u="sng" dirty="0"/>
              <a:t>after solar minimum </a:t>
            </a:r>
          </a:p>
          <a:p>
            <a:pPr lvl="1"/>
            <a:r>
              <a:rPr lang="en-US" sz="1800" dirty="0"/>
              <a:t>very few solar flares and coronal mass ejections have occurred since 2016</a:t>
            </a:r>
          </a:p>
          <a:p>
            <a:pPr lvl="1"/>
            <a:r>
              <a:rPr lang="en-US" sz="1800" dirty="0"/>
              <a:t>there will be less frequent, less intense coronal holes </a:t>
            </a:r>
            <a:r>
              <a:rPr lang="en-US" sz="1800" u="sng" dirty="0"/>
              <a:t>after solar minimum</a:t>
            </a:r>
          </a:p>
          <a:p>
            <a:r>
              <a:rPr lang="en-US" sz="2000" dirty="0"/>
              <a:t>Cycle 25 sunspots will be more frequent as solar minimum approaches</a:t>
            </a:r>
          </a:p>
          <a:p>
            <a:pPr lvl="1"/>
            <a:r>
              <a:rPr lang="en-US" sz="1800" dirty="0"/>
              <a:t>but solar flux will continue at low levels -- in the 70s – for five more years</a:t>
            </a:r>
          </a:p>
        </p:txBody>
      </p:sp>
    </p:spTree>
    <p:extLst>
      <p:ext uri="{BB962C8B-B14F-4D97-AF65-F5344CB8AC3E}">
        <p14:creationId xmlns:p14="http://schemas.microsoft.com/office/powerpoint/2010/main" val="21529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olarscience.msfc.nasa.gov/images/Cycle22Cycle23Cycle24bi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524000"/>
          </a:xfrm>
        </p:spPr>
        <p:txBody>
          <a:bodyPr/>
          <a:lstStyle/>
          <a:p>
            <a:pPr lvl="0" algn="ctr"/>
            <a:r>
              <a:rPr lang="en-US" sz="2800" dirty="0"/>
              <a:t>Declining Solar Activity Since Cycle 22 </a:t>
            </a:r>
            <a:r>
              <a:rPr lang="en-US" sz="2600" dirty="0">
                <a:solidFill>
                  <a:srgbClr val="000000"/>
                </a:solidFill>
              </a:rPr>
              <a:t>Suggests a weaker Solar Cycle 25</a:t>
            </a:r>
            <a:br>
              <a:rPr lang="en-US" sz="20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447800" y="6324600"/>
            <a:ext cx="6248400" cy="365125"/>
          </a:xfrm>
        </p:spPr>
        <p:txBody>
          <a:bodyPr/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</a:rPr>
              <a:t>solarscience.msfc.nasa.gov/images/Cycle22Cycle23Cycle24big.gif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66184" y="4495800"/>
            <a:ext cx="12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Cycle 25?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2438400" y="1828800"/>
            <a:ext cx="5524500" cy="287801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399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len.info/solar/polarfields/polarfiel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14" y="1295399"/>
            <a:ext cx="8409548" cy="473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001000" cy="792163"/>
          </a:xfrm>
        </p:spPr>
        <p:txBody>
          <a:bodyPr/>
          <a:lstStyle/>
          <a:p>
            <a:pPr algn="ctr"/>
            <a:r>
              <a:rPr lang="en-US" sz="2800" dirty="0"/>
              <a:t>The Solar Polar Field Precursor Method</a:t>
            </a:r>
            <a:br>
              <a:rPr lang="en-US" sz="2800" dirty="0"/>
            </a:br>
            <a:r>
              <a:rPr lang="en-US" sz="2400" dirty="0">
                <a:solidFill>
                  <a:srgbClr val="000000"/>
                </a:solidFill>
              </a:rPr>
              <a:t>A proven early solar cycle prediction method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17119" y="1371600"/>
            <a:ext cx="1549881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Solar Cycle 21/22 minimum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1834378" y="3277715"/>
            <a:ext cx="503589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sz="2000" dirty="0">
                <a:solidFill>
                  <a:srgbClr val="000000"/>
                </a:solidFill>
              </a:rPr>
              <a:t>200 </a:t>
            </a:r>
            <a:r>
              <a:rPr lang="en-US" sz="2000" dirty="0" err="1">
                <a:solidFill>
                  <a:srgbClr val="000000"/>
                </a:solidFill>
              </a:rPr>
              <a:t>uT</a:t>
            </a:r>
            <a:r>
              <a:rPr lang="en-US" sz="2000" dirty="0">
                <a:solidFill>
                  <a:srgbClr val="000000"/>
                </a:solidFill>
              </a:rPr>
              <a:t>      Polar Field Strength     +200 </a:t>
            </a:r>
            <a:r>
              <a:rPr lang="en-US" sz="2000" dirty="0" err="1">
                <a:solidFill>
                  <a:srgbClr val="000000"/>
                </a:solidFill>
              </a:rPr>
              <a:t>uT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26401" y="5275384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Cycle 25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1471246" y="6243935"/>
            <a:ext cx="62015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48" charset="-128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rgbClr val="000000"/>
                </a:solidFill>
              </a:rPr>
              <a:t>www.solen.info/solar/polarfields/polar.html</a:t>
            </a: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 bwMode="auto">
          <a:xfrm>
            <a:off x="1892060" y="1855262"/>
            <a:ext cx="868724" cy="29512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cxnSpLocks/>
            <a:stCxn id="20" idx="2"/>
          </p:cNvCxnSpPr>
          <p:nvPr/>
        </p:nvCxnSpPr>
        <p:spPr bwMode="auto">
          <a:xfrm>
            <a:off x="5702060" y="1925598"/>
            <a:ext cx="937561" cy="212765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cxnSpLocks/>
          </p:cNvCxnSpPr>
          <p:nvPr/>
        </p:nvCxnSpPr>
        <p:spPr bwMode="auto">
          <a:xfrm>
            <a:off x="3962400" y="1808289"/>
            <a:ext cx="515978" cy="77293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cxnSpLocks/>
          </p:cNvCxnSpPr>
          <p:nvPr/>
        </p:nvCxnSpPr>
        <p:spPr bwMode="auto">
          <a:xfrm>
            <a:off x="7672754" y="1887417"/>
            <a:ext cx="861646" cy="13129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>
            <a:cxnSpLocks/>
          </p:cNvCxnSpPr>
          <p:nvPr/>
        </p:nvCxnSpPr>
        <p:spPr bwMode="auto">
          <a:xfrm>
            <a:off x="973016" y="3581400"/>
            <a:ext cx="74676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022119" y="1371600"/>
            <a:ext cx="1549881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Solar Cycle 22/23 minimum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27119" y="1371600"/>
            <a:ext cx="1549881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Solar Cycle 23/24 minimum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32119" y="1371600"/>
            <a:ext cx="1549881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Solar Cycle 24/25 minimum</a:t>
            </a:r>
          </a:p>
        </p:txBody>
      </p:sp>
    </p:spTree>
    <p:extLst>
      <p:ext uri="{BB962C8B-B14F-4D97-AF65-F5344CB8AC3E}">
        <p14:creationId xmlns:p14="http://schemas.microsoft.com/office/powerpoint/2010/main" val="385045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160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538"/>
            <a:ext cx="8686800" cy="4792662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Significantly improved DX propagation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stronger signals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more reliable openings especially to Europe and Japan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consistently low absorption caused by less frequent coronal holes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especially after solar minimum in about 2020 until 2022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less intense daytime D layer absorption before sunset and just after sunrise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less intense night time E layer absorption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More crowded band conditions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especially when there is no strong 40 meter propagation to Europe</a:t>
            </a:r>
            <a:endParaRPr lang="en-US" sz="1400" dirty="0"/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Longer, more regular and stronger worldwide DX openings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continuous openings to Europe, Mid-east and north Africa      </a:t>
            </a:r>
            <a:r>
              <a:rPr lang="en-US" sz="2000" dirty="0"/>
              <a:t>2200-0830Z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frequent strong JA openings at sunrise mid-Nov to mid-Feb   </a:t>
            </a:r>
            <a:r>
              <a:rPr lang="en-US" sz="2000" dirty="0"/>
              <a:t>1200-1230Z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direct short path polar opening to central Asia will be more frequent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80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538"/>
            <a:ext cx="8686800" cy="4792662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Significantly improved DX propagation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stronger signals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more reliable openings especially to Europe and Japan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consistently low absorption caused by less intense geomagnetic activity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/>
              <a:t>especially for about two years after solar minimum from 2020-2022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less daytime D layer absorption before sunset and just after sunrise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More crowded band conditions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especially when there is no strong 40 meter propagation to Europe</a:t>
            </a:r>
            <a:endParaRPr lang="en-US" sz="1400" dirty="0"/>
          </a:p>
          <a:p>
            <a:pPr>
              <a:lnSpc>
                <a:spcPct val="90000"/>
              </a:lnSpc>
              <a:defRPr/>
            </a:pPr>
            <a:r>
              <a:rPr lang="en-US" sz="2200" dirty="0"/>
              <a:t>Longer, more regular and stronger worldwide DX openings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continuous openings to Europe, Mid-East &amp; north Africa         </a:t>
            </a:r>
            <a:r>
              <a:rPr lang="en-US" sz="2000" dirty="0"/>
              <a:t>2130-0830Z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/>
              <a:t>regular openings to JA starting before our sunrise                </a:t>
            </a:r>
            <a:r>
              <a:rPr lang="en-US" sz="2000" dirty="0"/>
              <a:t>~1130-1300Z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direct short path polar opening to central Asia will be more frequent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4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40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3340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Nearly 24 hour DX openings during CQWW CW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Europe, Mid-East and north Africa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activity QSYs to 40 meters </a:t>
            </a:r>
            <a:r>
              <a:rPr lang="en-US" sz="2000" dirty="0">
                <a:solidFill>
                  <a:srgbClr val="FF0000"/>
                </a:solidFill>
              </a:rPr>
              <a:t>before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mid-afternoon</a:t>
            </a:r>
            <a:r>
              <a:rPr lang="en-US" sz="2000" dirty="0"/>
              <a:t>        ~1930Z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solidFill>
                  <a:srgbClr val="FF0000"/>
                </a:solidFill>
              </a:rPr>
              <a:t>don’t miss the strong mid-afternoon/evening openings 2000-0200Z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propagation often fades/fails a few hours after sunset  0200-0600Z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strong openings usually resume at sunrise in Europe ~0600-0900Z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Japan, Far East and Central Asia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brief direct short path opening at JA sunset                  0800-0900Z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weak skew path opening at about 240º                       ~0900-1130Z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strongest short path JA opening from the east coast  ~1130-1300Z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strong long path Asia signals at 150º                             2130-2215Z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VK/ZL and southeast Asia long path 90-150</a:t>
            </a:r>
            <a:r>
              <a:rPr lang="en-US" sz="2000" dirty="0"/>
              <a:t>º             2100-2300Z</a:t>
            </a:r>
            <a:r>
              <a:rPr lang="en-US" sz="22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Southeast and central Asia long path ~240</a:t>
            </a:r>
            <a:r>
              <a:rPr lang="en-US" sz="2400" dirty="0"/>
              <a:t>º          </a:t>
            </a:r>
            <a:r>
              <a:rPr lang="en-US" sz="2200" dirty="0"/>
              <a:t>~</a:t>
            </a:r>
            <a:r>
              <a:rPr lang="en-US" sz="2000" dirty="0"/>
              <a:t>1130-1300Z</a:t>
            </a:r>
          </a:p>
        </p:txBody>
      </p:sp>
    </p:spTree>
    <p:extLst>
      <p:ext uri="{BB962C8B-B14F-4D97-AF65-F5344CB8AC3E}">
        <p14:creationId xmlns:p14="http://schemas.microsoft.com/office/powerpoint/2010/main" val="42475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001000" cy="609600"/>
          </a:xfrm>
        </p:spPr>
        <p:txBody>
          <a:bodyPr/>
          <a:lstStyle/>
          <a:p>
            <a:pPr algn="ctr"/>
            <a:r>
              <a:rPr lang="en-US" sz="3200" dirty="0"/>
              <a:t>20 Meter Propagation</a:t>
            </a:r>
            <a:br>
              <a:rPr lang="en-US" sz="3200" dirty="0"/>
            </a:br>
            <a:r>
              <a:rPr lang="en-US" sz="2400" dirty="0">
                <a:solidFill>
                  <a:srgbClr val="000000"/>
                </a:solidFill>
              </a:rPr>
              <a:t>During five years of very low solar activity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648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sz="10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Usually closes well before midnight                      ~0300Z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Sporadic, weak night time Africa &amp; south Pacific openings  </a:t>
            </a:r>
            <a:r>
              <a:rPr lang="en-US" sz="2200" dirty="0"/>
              <a:t>0500-0700Z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Europe, Mid-East and north Africa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from before our sunrise until mid-afternoon                       </a:t>
            </a:r>
            <a:r>
              <a:rPr lang="en-US" sz="2200" dirty="0"/>
              <a:t>~1000-1900Z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the opening is sometimes delayed until after sunrise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the opening ends earlier in the afternoon than in recent years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Japan, Far East and central Asia propagation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short evening short path opening                                </a:t>
            </a:r>
            <a:r>
              <a:rPr lang="en-US" sz="2200" dirty="0"/>
              <a:t>2100-0100Z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morning short path opening                                         </a:t>
            </a:r>
            <a:r>
              <a:rPr lang="en-US" sz="2200" dirty="0"/>
              <a:t>1300-1500Z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/>
              <a:t>both openings are much shorter than in recent years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South Asia and Mid-East morning long path           1300-1500Z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VK, ZL and south Pacific mid-afternoon long path  1900-2200Z</a:t>
            </a:r>
          </a:p>
        </p:txBody>
      </p:sp>
    </p:spTree>
    <p:extLst>
      <p:ext uri="{BB962C8B-B14F-4D97-AF65-F5344CB8AC3E}">
        <p14:creationId xmlns:p14="http://schemas.microsoft.com/office/powerpoint/2010/main" val="2847495205"/>
      </p:ext>
    </p:extLst>
  </p:cSld>
  <p:clrMapOvr>
    <a:masterClrMapping/>
  </p:clrMapOvr>
</p:sld>
</file>

<file path=ppt/theme/theme1.xml><?xml version="1.0" encoding="utf-8"?>
<a:theme xmlns:a="http://schemas.openxmlformats.org/drawingml/2006/main" name="CTU template 2013">
  <a:themeElements>
    <a:clrScheme name="Network 4">
      <a:dk1>
        <a:srgbClr val="666699"/>
      </a:dk1>
      <a:lt1>
        <a:srgbClr val="FFFFFF"/>
      </a:lt1>
      <a:dk2>
        <a:srgbClr val="86001A"/>
      </a:dk2>
      <a:lt2>
        <a:srgbClr val="CCCC66"/>
      </a:lt2>
      <a:accent1>
        <a:srgbClr val="FF3300"/>
      </a:accent1>
      <a:accent2>
        <a:srgbClr val="FF6600"/>
      </a:accent2>
      <a:accent3>
        <a:srgbClr val="C3AAAB"/>
      </a:accent3>
      <a:accent4>
        <a:srgbClr val="DADADA"/>
      </a:accent4>
      <a:accent5>
        <a:srgbClr val="FFADAA"/>
      </a:accent5>
      <a:accent6>
        <a:srgbClr val="E75C00"/>
      </a:accent6>
      <a:hlink>
        <a:srgbClr val="CC9900"/>
      </a:hlink>
      <a:folHlink>
        <a:srgbClr val="FF00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CTU template 2013</Template>
  <TotalTime>2799</TotalTime>
  <Words>1034</Words>
  <Application>Microsoft Office PowerPoint</Application>
  <PresentationFormat>On-screen Show (4:3)</PresentationFormat>
  <Paragraphs>137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Aparajita</vt:lpstr>
      <vt:lpstr>Arial</vt:lpstr>
      <vt:lpstr>Wingdings</vt:lpstr>
      <vt:lpstr>ヒラギノ角ゴ Pro W3</vt:lpstr>
      <vt:lpstr>CTU template 2013</vt:lpstr>
      <vt:lpstr>PowerPoint Presentation</vt:lpstr>
      <vt:lpstr>Five Years of Very Low Solar Activity  Solar activity should start to increase by 2020</vt:lpstr>
      <vt:lpstr>  What About Solar Cycle 25 ?? Solar Cycle 25 is likely to be another weak cycle, slightly weaker than Cycle 24</vt:lpstr>
      <vt:lpstr>Declining Solar Activity Since Cycle 22 Suggests a weaker Solar Cycle 25 </vt:lpstr>
      <vt:lpstr>The Solar Polar Field Precursor Method A proven early solar cycle prediction method</vt:lpstr>
      <vt:lpstr>160 Meter Propagation During five years of very low solar activity</vt:lpstr>
      <vt:lpstr>80 Meter Propagation During five years of very low solar activity</vt:lpstr>
      <vt:lpstr>40 Meter Propagation During five years of very low solar activity</vt:lpstr>
      <vt:lpstr>20 Meter Propagation During five years of very low solar activity</vt:lpstr>
      <vt:lpstr>15 Meter Propagation During five years of very low solar activity</vt:lpstr>
      <vt:lpstr>10 Meter Propagation During five years of very low solar activity</vt:lpstr>
      <vt:lpstr>DX Contest Strategies  for five years of very low solar activity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Pre-Installed</dc:creator>
  <cp:lastModifiedBy>Francis Donovan</cp:lastModifiedBy>
  <cp:revision>281</cp:revision>
  <cp:lastPrinted>2007-03-27T17:23:57Z</cp:lastPrinted>
  <dcterms:created xsi:type="dcterms:W3CDTF">2013-03-22T04:40:49Z</dcterms:created>
  <dcterms:modified xsi:type="dcterms:W3CDTF">2017-03-25T23:01:54Z</dcterms:modified>
</cp:coreProperties>
</file>