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5" r:id="rId1"/>
  </p:sldMasterIdLst>
  <p:notesMasterIdLst>
    <p:notesMasterId r:id="rId12"/>
  </p:notesMasterIdLst>
  <p:handoutMasterIdLst>
    <p:handoutMasterId r:id="rId13"/>
  </p:handoutMasterIdLst>
  <p:sldIdLst>
    <p:sldId id="279" r:id="rId2"/>
    <p:sldId id="290" r:id="rId3"/>
    <p:sldId id="284" r:id="rId4"/>
    <p:sldId id="278" r:id="rId5"/>
    <p:sldId id="299" r:id="rId6"/>
    <p:sldId id="280" r:id="rId7"/>
    <p:sldId id="294" r:id="rId8"/>
    <p:sldId id="297" r:id="rId9"/>
    <p:sldId id="300" r:id="rId10"/>
    <p:sldId id="28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00DA63"/>
    <a:srgbClr val="FF3300"/>
    <a:srgbClr val="0000FF"/>
    <a:srgbClr val="7C1627"/>
    <a:srgbClr val="951B2F"/>
    <a:srgbClr val="99172A"/>
    <a:srgbClr val="650F1B"/>
    <a:srgbClr val="B61A30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9867" autoAdjust="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880EF0-73BF-43DD-A268-9EDFB4A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88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6D70A9-74C8-4C5E-97FD-DA92AEDC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9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78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8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4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3641" y="381001"/>
            <a:ext cx="7315200" cy="838199"/>
          </a:xfrm>
        </p:spPr>
        <p:txBody>
          <a:bodyPr/>
          <a:lstStyle/>
          <a:p>
            <a:pPr algn="ctr"/>
            <a:r>
              <a:rPr lang="en-US" sz="3600" dirty="0" smtClean="0"/>
              <a:t>Propagation Trends 2015-2016</a:t>
            </a:r>
            <a:br>
              <a:rPr lang="en-US" sz="3600" dirty="0" smtClean="0"/>
            </a:b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Dayton 2015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9908" t="25143" r="29780" b="26885"/>
          <a:stretch>
            <a:fillRect/>
          </a:stretch>
        </p:blipFill>
        <p:spPr bwMode="auto">
          <a:xfrm>
            <a:off x="1046333" y="815662"/>
            <a:ext cx="6279750" cy="46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95738" y="4135160"/>
            <a:ext cx="6553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Decline to Solar Minimum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 2014 through about 2020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69514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48676"/>
            <a:ext cx="8229600" cy="3544076"/>
          </a:xfrm>
        </p:spPr>
        <p:txBody>
          <a:bodyPr/>
          <a:lstStyle/>
          <a:p>
            <a:pPr algn="ctr">
              <a:defRPr/>
            </a:pPr>
            <a:r>
              <a:rPr lang="en-US" sz="3100" dirty="0" smtClean="0"/>
              <a:t>A Long Range Estimate of Solar Cycle 25</a:t>
            </a:r>
            <a:br>
              <a:rPr lang="en-US" sz="3100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could sunspots nearly disappear by 2025?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68" t="25228" r="21619" b="20953"/>
          <a:stretch>
            <a:fillRect/>
          </a:stretch>
        </p:blipFill>
        <p:spPr bwMode="auto">
          <a:xfrm>
            <a:off x="381000" y="14478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600200"/>
            <a:ext cx="73152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825749"/>
            <a:ext cx="1524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382957" y="3249478"/>
            <a:ext cx="7620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561399" y="2982401"/>
            <a:ext cx="929952" cy="830997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n 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987480"/>
            <a:ext cx="1524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475517"/>
            <a:ext cx="6848350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some solar scientists expect Cycle 25 to be the</a:t>
            </a:r>
            <a:br>
              <a:rPr lang="en-US" sz="2200" dirty="0" smtClean="0"/>
            </a:br>
            <a:r>
              <a:rPr lang="en-US" sz="2200" dirty="0" smtClean="0"/>
              <a:t>weakest solar cycle (SSN=7) in more than 300 years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63201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sz="1800" dirty="0" smtClean="0">
                <a:solidFill>
                  <a:srgbClr val="000000"/>
                </a:solidFill>
              </a:rPr>
              <a:t>www.landscheidt.info/?q=node/280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9276" y="27227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8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2070" y="263590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18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4435" y="20138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19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4478" y="330461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20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1954" y="253326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7878" y="25908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1821" y="380227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5524" y="362809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13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5882" y="394845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14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909" y="337303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15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1281" y="376803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16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8524" y="318329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17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713799" y="2548525"/>
            <a:ext cx="929952" cy="830997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n  MM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33193" y="30184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9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9092" y="351744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10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6568" y="28007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2174" y="421102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6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7374" y="41925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5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4512" y="38751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7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1655" y="28767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4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4374" y="36263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793" y="31908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4393" y="26265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3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4672" y="1544214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Modern Maximum 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1947 - 2002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572000" y="25908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172200" y="2020076"/>
            <a:ext cx="1524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202021" y="3561186"/>
            <a:ext cx="1020145" cy="93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133600" y="3245630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1790 - 1835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153400" y="4038600"/>
            <a:ext cx="762000" cy="716897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26073" y="4134311"/>
            <a:ext cx="40427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00" t="35656" r="5851" b="10862"/>
          <a:stretch>
            <a:fillRect/>
          </a:stretch>
        </p:blipFill>
        <p:spPr bwMode="auto">
          <a:xfrm>
            <a:off x="0" y="1295400"/>
            <a:ext cx="89958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6820676" y="2667000"/>
            <a:ext cx="838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532917" y="2667000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533055" y="3380793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867400" y="3380793"/>
            <a:ext cx="381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858000" y="1454008"/>
            <a:ext cx="120831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Modern Maximum</a:t>
            </a:r>
          </a:p>
          <a:p>
            <a:pPr algn="ctr"/>
            <a:r>
              <a:rPr lang="en-US" sz="1600" b="1" dirty="0" smtClean="0"/>
              <a:t>1947-2002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1447800"/>
            <a:ext cx="12192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Early 20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century minimum</a:t>
            </a:r>
          </a:p>
          <a:p>
            <a:pPr algn="ctr"/>
            <a:r>
              <a:rPr lang="en-US" sz="1600" b="1" dirty="0" smtClean="0"/>
              <a:t>20 years</a:t>
            </a:r>
          </a:p>
          <a:p>
            <a:pPr algn="ctr"/>
            <a:r>
              <a:rPr lang="en-US" sz="1600" b="1" dirty="0" smtClean="0"/>
              <a:t>1896-1916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57262" y="2514600"/>
            <a:ext cx="4572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4012197" y="3715138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497352" y="3715138"/>
            <a:ext cx="20993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220752" y="3731672"/>
            <a:ext cx="120417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</a:p>
          <a:p>
            <a:r>
              <a:rPr lang="en-US" dirty="0" smtClean="0"/>
              <a:t>          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1143000" y="4419600"/>
            <a:ext cx="1143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057400" y="4421152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219201" y="3200400"/>
            <a:ext cx="129539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Maunder Minimum</a:t>
            </a:r>
          </a:p>
          <a:p>
            <a:pPr algn="ctr"/>
            <a:r>
              <a:rPr lang="en-US" sz="1600" b="1" dirty="0" smtClean="0"/>
              <a:t>70 years</a:t>
            </a:r>
          </a:p>
          <a:p>
            <a:pPr algn="ctr"/>
            <a:r>
              <a:rPr lang="en-US" sz="1600" b="1" dirty="0" smtClean="0"/>
              <a:t>1645-1715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1447800"/>
            <a:ext cx="116166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Dalton Minimum</a:t>
            </a:r>
          </a:p>
          <a:p>
            <a:pPr algn="ctr"/>
            <a:r>
              <a:rPr lang="en-US" sz="1600" b="1" dirty="0" smtClean="0"/>
              <a:t>30 years</a:t>
            </a:r>
          </a:p>
          <a:p>
            <a:pPr algn="ctr"/>
            <a:r>
              <a:rPr lang="en-US" sz="1600" b="1" dirty="0" smtClean="0"/>
              <a:t>1790-1820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45911" y="6096000"/>
            <a:ext cx="554548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100 year </a:t>
            </a:r>
            <a:r>
              <a:rPr lang="en-US" sz="1600" dirty="0" err="1" smtClean="0"/>
              <a:t>Gleissberg</a:t>
            </a:r>
            <a:r>
              <a:rPr lang="en-US" sz="1600" dirty="0" smtClean="0"/>
              <a:t> Cycle is clearly visible in this data</a:t>
            </a:r>
            <a:endParaRPr lang="en-US" sz="1600" dirty="0"/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152400" y="18662"/>
            <a:ext cx="7772400" cy="1401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 Years of Sunspot Observations</a:t>
            </a:r>
            <a:b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55 years of unusually high sunspot activity</a:t>
            </a:r>
            <a:b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(1947 - 2002) ended with the decline of Solar Cycle 23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8683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Progress of Solar Cycle 24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compared to Solar Cycles 10 through 23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391400" y="4953000"/>
            <a:ext cx="216488" cy="5356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544214" y="6153090"/>
            <a:ext cx="6094938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second weakest solar maximum in 100 years - 2014</a:t>
            </a:r>
            <a:endParaRPr lang="en-US" sz="2000" dirty="0"/>
          </a:p>
        </p:txBody>
      </p:sp>
      <p:pic>
        <p:nvPicPr>
          <p:cNvPr id="14" name="Content Placeholder 13" descr="Smoothed Sunspot numb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214" y="1108075"/>
            <a:ext cx="7065572" cy="4530725"/>
          </a:xfrm>
        </p:spPr>
      </p:pic>
      <p:sp>
        <p:nvSpPr>
          <p:cNvPr id="16" name="TextBox 15"/>
          <p:cNvSpPr txBox="1"/>
          <p:nvPr/>
        </p:nvSpPr>
        <p:spPr>
          <a:xfrm>
            <a:off x="5477069" y="1143000"/>
            <a:ext cx="2573995" cy="1200329"/>
          </a:xfrm>
          <a:prstGeom prst="rect">
            <a:avLst/>
          </a:prstGeom>
          <a:solidFill>
            <a:srgbClr val="00DA63"/>
          </a:solidFill>
          <a:ln w="25400">
            <a:solidFill>
              <a:srgbClr val="00DA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Solar Cycle 24 Weak Solar Max </a:t>
            </a:r>
          </a:p>
          <a:p>
            <a:pPr algn="ctr"/>
            <a:r>
              <a:rPr lang="en-US" b="1" dirty="0" smtClean="0"/>
              <a:t>April 2014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2286000" y="4953000"/>
            <a:ext cx="762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181600" y="3505200"/>
            <a:ext cx="2438400" cy="2667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6" idx="1"/>
          </p:cNvCxnSpPr>
          <p:nvPr/>
        </p:nvCxnSpPr>
        <p:spPr bwMode="auto">
          <a:xfrm flipH="1">
            <a:off x="4973521" y="1743165"/>
            <a:ext cx="503548" cy="16578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DA6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09600" y="5410200"/>
            <a:ext cx="6096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deepest solar minimum in 100 years 2007-2009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552" y="274637"/>
            <a:ext cx="8154952" cy="12493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Solar Cycle Progress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Since Solar Cycle 23 Maximum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47800" y="6248400"/>
            <a:ext cx="6248400" cy="365125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</a:rPr>
              <a:t>http://solarscience.msfc.nasa.gov/images/ssn_predict_l.gif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35244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Number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6400800" y="3505200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pic>
        <p:nvPicPr>
          <p:cNvPr id="22" name="Content Placeholder 21" descr="ssn_predict_l March 201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001000" cy="4835525"/>
          </a:xfrm>
        </p:spPr>
      </p:pic>
      <p:cxnSp>
        <p:nvCxnSpPr>
          <p:cNvPr id="23" name="Straight Arrow Connector 22"/>
          <p:cNvCxnSpPr>
            <a:stCxn id="24" idx="2"/>
          </p:cNvCxnSpPr>
          <p:nvPr/>
        </p:nvCxnSpPr>
        <p:spPr bwMode="auto">
          <a:xfrm>
            <a:off x="4836974" y="4419600"/>
            <a:ext cx="116026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988841" y="3403937"/>
            <a:ext cx="1696266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266 spotless </a:t>
            </a:r>
          </a:p>
          <a:p>
            <a:pPr algn="ctr"/>
            <a:r>
              <a:rPr lang="en-US" sz="2000" dirty="0" smtClean="0"/>
              <a:t>days during</a:t>
            </a:r>
          </a:p>
          <a:p>
            <a:pPr algn="ctr"/>
            <a:r>
              <a:rPr lang="en-US" sz="2000" dirty="0" smtClean="0"/>
              <a:t>2008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8134" y="1343607"/>
            <a:ext cx="1543866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solar </a:t>
            </a:r>
          </a:p>
          <a:p>
            <a:pPr algn="ctr"/>
            <a:r>
              <a:rPr lang="en-US" sz="2000" dirty="0" smtClean="0"/>
              <a:t>minimum</a:t>
            </a:r>
          </a:p>
          <a:p>
            <a:pPr algn="ctr"/>
            <a:r>
              <a:rPr lang="en-US" sz="2000" dirty="0" smtClean="0"/>
              <a:t>about 2020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591405" y="2359270"/>
            <a:ext cx="467133" cy="2953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474222" y="1332724"/>
            <a:ext cx="2250247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of the        Modern Maximum</a:t>
            </a:r>
          </a:p>
          <a:p>
            <a:pPr algn="ctr"/>
            <a:r>
              <a:rPr lang="en-US" sz="2000" dirty="0" smtClean="0"/>
              <a:t>2002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494318" y="2341986"/>
            <a:ext cx="163282" cy="7775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3810000" y="1349514"/>
            <a:ext cx="1543866" cy="70788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peak</a:t>
            </a:r>
          </a:p>
          <a:p>
            <a:pPr algn="ctr"/>
            <a:r>
              <a:rPr lang="en-US" sz="2000" dirty="0" smtClean="0"/>
              <a:t>Nov 2011 </a:t>
            </a:r>
          </a:p>
        </p:txBody>
      </p:sp>
      <p:cxnSp>
        <p:nvCxnSpPr>
          <p:cNvPr id="39" name="Straight Arrow Connector 38"/>
          <p:cNvCxnSpPr>
            <a:stCxn id="37" idx="2"/>
          </p:cNvCxnSpPr>
          <p:nvPr/>
        </p:nvCxnSpPr>
        <p:spPr bwMode="auto">
          <a:xfrm>
            <a:off x="4581933" y="2057400"/>
            <a:ext cx="1285467" cy="1447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428862" y="1349514"/>
            <a:ext cx="1338828" cy="707886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peak</a:t>
            </a:r>
          </a:p>
          <a:p>
            <a:pPr algn="ctr"/>
            <a:r>
              <a:rPr lang="en-US" sz="2000" dirty="0" smtClean="0"/>
              <a:t>Feb 2014 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 bwMode="auto">
          <a:xfrm>
            <a:off x="6098276" y="2057400"/>
            <a:ext cx="378724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421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Double Peaked Solar Cycle 24</a:t>
            </a:r>
            <a:endParaRPr lang="en-US" sz="3200" dirty="0"/>
          </a:p>
        </p:txBody>
      </p:sp>
      <p:pic>
        <p:nvPicPr>
          <p:cNvPr id="5" name="Picture 4" descr="Heliospheric Sunspot Numb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7983065" cy="4834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5423" y="1087014"/>
            <a:ext cx="1543866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Southern solar</a:t>
            </a:r>
          </a:p>
          <a:p>
            <a:pPr algn="ctr"/>
            <a:r>
              <a:rPr lang="en-US" sz="2000" dirty="0" smtClean="0"/>
              <a:t>hemisphere peak</a:t>
            </a:r>
          </a:p>
          <a:p>
            <a:pPr algn="ctr"/>
            <a:r>
              <a:rPr lang="en-US" sz="2000" dirty="0" smtClean="0"/>
              <a:t>Feb 2014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 flipH="1">
            <a:off x="6820678" y="2718230"/>
            <a:ext cx="966678" cy="12673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6110" y="1096345"/>
            <a:ext cx="1524000" cy="163121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Northern solar</a:t>
            </a:r>
          </a:p>
          <a:p>
            <a:pPr algn="ctr"/>
            <a:r>
              <a:rPr lang="en-US" sz="2000" dirty="0" smtClean="0"/>
              <a:t>hemisphere peak</a:t>
            </a:r>
          </a:p>
          <a:p>
            <a:pPr algn="ctr"/>
            <a:r>
              <a:rPr lang="en-US" sz="2000" dirty="0" smtClean="0"/>
              <a:t>Nov 2011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114800" y="2590800"/>
            <a:ext cx="2076062" cy="16686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334000" y="1096345"/>
            <a:ext cx="1371600" cy="16312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Cycle 24 smoothed sunspot</a:t>
            </a:r>
          </a:p>
          <a:p>
            <a:pPr algn="ctr"/>
            <a:r>
              <a:rPr lang="en-US" sz="2000" dirty="0" smtClean="0"/>
              <a:t>peak</a:t>
            </a:r>
          </a:p>
          <a:p>
            <a:pPr algn="ctr"/>
            <a:r>
              <a:rPr lang="en-US" sz="2000" dirty="0" smtClean="0"/>
              <a:t>Apr 2014</a:t>
            </a:r>
          </a:p>
        </p:txBody>
      </p:sp>
      <p:cxnSp>
        <p:nvCxnSpPr>
          <p:cNvPr id="27" name="Straight Arrow Connector 26"/>
          <p:cNvCxnSpPr>
            <a:stCxn id="17" idx="2"/>
          </p:cNvCxnSpPr>
          <p:nvPr/>
        </p:nvCxnSpPr>
        <p:spPr bwMode="auto">
          <a:xfrm>
            <a:off x="6019800" y="2727561"/>
            <a:ext cx="868347" cy="6843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88 Freeman Street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Quincy, Massachusetts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88 Freeman Street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Quincy, Massachusetts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88 Freeman Street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Quincy, Massachusetts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2895600" y="6019800"/>
            <a:ext cx="3886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895600" y="6019800"/>
            <a:ext cx="3962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1371600" y="6019800"/>
            <a:ext cx="64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</a:rPr>
              <a:t>14 years between solar cycle 23 and cycle 24 peaks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5400" y="1066800"/>
            <a:ext cx="1371600" cy="16312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Cycle 23 smoothed sunspot</a:t>
            </a:r>
          </a:p>
          <a:p>
            <a:pPr algn="ctr"/>
            <a:r>
              <a:rPr lang="en-US" sz="2000" dirty="0" smtClean="0"/>
              <a:t>peak</a:t>
            </a:r>
          </a:p>
          <a:p>
            <a:pPr algn="ctr"/>
            <a:r>
              <a:rPr lang="en-US" sz="2000" dirty="0" smtClean="0"/>
              <a:t>Mar 2000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2667000" y="1600200"/>
            <a:ext cx="220474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8437"/>
            <a:ext cx="8153400" cy="1477963"/>
          </a:xfrm>
        </p:spPr>
        <p:txBody>
          <a:bodyPr/>
          <a:lstStyle/>
          <a:p>
            <a:pPr algn="ctr"/>
            <a:r>
              <a:rPr lang="en-US" sz="3200" dirty="0" smtClean="0"/>
              <a:t>Estimated Five Year Decline                           </a:t>
            </a:r>
            <a:br>
              <a:rPr lang="en-US" sz="3200" dirty="0" smtClean="0"/>
            </a:br>
            <a:r>
              <a:rPr lang="en-US" sz="3200" dirty="0" smtClean="0"/>
              <a:t>to Solar Minimum in about 2020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858000" y="2590800"/>
            <a:ext cx="1524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257800" y="2590800"/>
            <a:ext cx="999931" cy="1198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490624" y="1752600"/>
            <a:ext cx="3095719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years between </a:t>
            </a:r>
          </a:p>
          <a:p>
            <a:pPr algn="ctr"/>
            <a:r>
              <a:rPr lang="en-US" dirty="0" smtClean="0"/>
              <a:t>Solar Cycle 14 peaks</a:t>
            </a:r>
            <a:endParaRPr lang="en-US" dirty="0"/>
          </a:p>
        </p:txBody>
      </p:sp>
      <p:pic>
        <p:nvPicPr>
          <p:cNvPr id="15" name="Content Placeholder 14" descr="similar solar cycles comparis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33542"/>
            <a:ext cx="7239000" cy="4915786"/>
          </a:xfrm>
        </p:spPr>
      </p:pic>
      <p:sp>
        <p:nvSpPr>
          <p:cNvPr id="18" name="TextBox 17"/>
          <p:cNvSpPr txBox="1"/>
          <p:nvPr/>
        </p:nvSpPr>
        <p:spPr>
          <a:xfrm>
            <a:off x="6553200" y="1838085"/>
            <a:ext cx="1324926" cy="1631216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Cycle 24 smoothed sunspot</a:t>
            </a:r>
          </a:p>
          <a:p>
            <a:pPr algn="ctr"/>
            <a:r>
              <a:rPr lang="en-US" sz="2000" dirty="0" smtClean="0"/>
              <a:t>peak</a:t>
            </a:r>
          </a:p>
          <a:p>
            <a:pPr algn="ctr"/>
            <a:r>
              <a:rPr lang="en-US" sz="2000" dirty="0" smtClean="0"/>
              <a:t>Apr 2014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4897014" y="1905000"/>
            <a:ext cx="1732386" cy="6562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207" y="16002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524000"/>
          </a:xfrm>
        </p:spPr>
        <p:txBody>
          <a:bodyPr/>
          <a:lstStyle/>
          <a:p>
            <a:pPr lvl="0" algn="ctr"/>
            <a:r>
              <a:rPr lang="en-US" sz="3200" dirty="0" smtClean="0"/>
              <a:t>Weakening Sunspot Activity                    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Since Solar Cycle 22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7800" y="6324600"/>
            <a:ext cx="624840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</a:t>
            </a:r>
            <a:r>
              <a:rPr lang="en-US" sz="1400" dirty="0" smtClean="0">
                <a:solidFill>
                  <a:srgbClr val="000000"/>
                </a:solidFill>
              </a:rPr>
              <a:t>solarscience.msfc.nasa.gov/images/Cycle22Cycle23Cycle24big.gif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334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 descr="Cycle22Cycle23Cycle24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212" y="1295399"/>
            <a:ext cx="7684787" cy="49250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7921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SWPC Forecasts the Next 12 Months to be Similar to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2011 and 2012 (except for the brief Nov 2011 peak)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35244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Number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6400800" y="3505200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6634075" y="4326309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629400" y="4362062"/>
            <a:ext cx="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49345" y="2286000"/>
            <a:ext cx="580055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098894" y="1335107"/>
            <a:ext cx="597306" cy="3258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Content Placeholder 22" descr="ssn_predict_l March 201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7162800" cy="4835525"/>
          </a:xfrm>
        </p:spPr>
      </p:pic>
      <p:sp>
        <p:nvSpPr>
          <p:cNvPr id="18" name="TextBox 17"/>
          <p:cNvSpPr txBox="1"/>
          <p:nvPr/>
        </p:nvSpPr>
        <p:spPr>
          <a:xfrm>
            <a:off x="4873593" y="1484293"/>
            <a:ext cx="1463862" cy="1015663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SWPC</a:t>
            </a:r>
          </a:p>
          <a:p>
            <a:r>
              <a:rPr lang="en-US" sz="2000" dirty="0" smtClean="0"/>
              <a:t>forecast for</a:t>
            </a:r>
          </a:p>
          <a:p>
            <a:r>
              <a:rPr lang="en-US" sz="2000" dirty="0" smtClean="0"/>
              <a:t>2015-2016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7077269" y="4332517"/>
            <a:ext cx="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071061" y="4306076"/>
            <a:ext cx="1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172200" y="2505269"/>
            <a:ext cx="894186" cy="18459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475793" y="6243935"/>
            <a:ext cx="617220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spotless days will become common by 2018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00500" y="1494455"/>
            <a:ext cx="2110100" cy="163121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Solar Cycle 25 precursors </a:t>
            </a:r>
          </a:p>
          <a:p>
            <a:pPr algn="ctr"/>
            <a:r>
              <a:rPr lang="en-US" sz="2000" dirty="0" smtClean="0"/>
              <a:t>appear as solar minimum approaches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543800" y="4999674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7515807" y="4996551"/>
            <a:ext cx="381001" cy="93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9" idx="2"/>
          </p:cNvCxnSpPr>
          <p:nvPr/>
        </p:nvCxnSpPr>
        <p:spPr bwMode="auto">
          <a:xfrm>
            <a:off x="7555550" y="3125671"/>
            <a:ext cx="216850" cy="18739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8001000" cy="1219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Forecasting Solar Cycle 25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future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indicators of a possible weak Solar Cycle 25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35244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Number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6400800" y="3505200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6634075" y="4326309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629400" y="4362062"/>
            <a:ext cx="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49345" y="2286000"/>
            <a:ext cx="580055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098894" y="1335107"/>
            <a:ext cx="597306" cy="3258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7077269" y="4332517"/>
            <a:ext cx="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071061" y="4306076"/>
            <a:ext cx="1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172200" y="2438400"/>
            <a:ext cx="894186" cy="19221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542663" y="5867400"/>
            <a:ext cx="60773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accurate forecast is not possible </a:t>
            </a:r>
            <a:br>
              <a:rPr lang="en-US" dirty="0" smtClean="0"/>
            </a:br>
            <a:r>
              <a:rPr lang="en-US" dirty="0" smtClean="0"/>
              <a:t>until two or three years </a:t>
            </a:r>
            <a:r>
              <a:rPr lang="en-US" i="1" dirty="0" smtClean="0"/>
              <a:t>after</a:t>
            </a:r>
            <a:r>
              <a:rPr lang="en-US" dirty="0" smtClean="0"/>
              <a:t> solar minimum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543800" y="4925026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7515807" y="4921903"/>
            <a:ext cx="381001" cy="93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479350" y="2817894"/>
            <a:ext cx="293050" cy="21351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3276600"/>
          </a:xfrm>
        </p:spPr>
        <p:txBody>
          <a:bodyPr/>
          <a:lstStyle/>
          <a:p>
            <a:r>
              <a:rPr lang="en-US" sz="2400" dirty="0" smtClean="0"/>
              <a:t>Weaker than normal solar polar magnetic </a:t>
            </a:r>
            <a:r>
              <a:rPr lang="en-US" sz="2400" dirty="0" smtClean="0"/>
              <a:t>fields as  they near </a:t>
            </a:r>
            <a:r>
              <a:rPr lang="en-US" sz="2400" dirty="0" smtClean="0"/>
              <a:t>peak intensity from 2018 through 2020</a:t>
            </a:r>
          </a:p>
          <a:p>
            <a:pPr lvl="1"/>
            <a:r>
              <a:rPr lang="en-US" sz="2000" dirty="0" smtClean="0"/>
              <a:t>as reported by the Wilcox Solar Observatory</a:t>
            </a:r>
          </a:p>
          <a:p>
            <a:r>
              <a:rPr lang="en-US" sz="2400" dirty="0" smtClean="0"/>
              <a:t>Unusually large numbers of spotless days</a:t>
            </a:r>
          </a:p>
          <a:p>
            <a:r>
              <a:rPr lang="en-US" sz="2400" dirty="0" smtClean="0"/>
              <a:t>Quieter than normal geomagnetic field from 2018 through 2020</a:t>
            </a:r>
          </a:p>
          <a:p>
            <a:pPr lvl="1"/>
            <a:r>
              <a:rPr lang="en-US" sz="2000" dirty="0" smtClean="0"/>
              <a:t>reported by the A-index</a:t>
            </a:r>
          </a:p>
          <a:p>
            <a:r>
              <a:rPr lang="en-US" sz="2400" dirty="0" smtClean="0"/>
              <a:t>Failure of the first Solar Cycle 25 sunspots to appear by 2020</a:t>
            </a:r>
          </a:p>
          <a:p>
            <a:r>
              <a:rPr lang="en-US" sz="2400" dirty="0" smtClean="0"/>
              <a:t>Solar minimum extending beyond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 template 2013</Template>
  <TotalTime>3256</TotalTime>
  <Words>356</Words>
  <Application>Microsoft Office PowerPoint</Application>
  <PresentationFormat>On-screen Show (4:3)</PresentationFormat>
  <Paragraphs>126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CTU template 2013</vt:lpstr>
      <vt:lpstr>Propagation Trends 2015-2016 </vt:lpstr>
      <vt:lpstr>Slide 2</vt:lpstr>
      <vt:lpstr>  Progress of Solar Cycle 24 compared to Solar Cycles 10 through 23</vt:lpstr>
      <vt:lpstr>Solar Cycle Progress  Since Solar Cycle 23 Maximum </vt:lpstr>
      <vt:lpstr>Double Peaked Solar Cycle 24</vt:lpstr>
      <vt:lpstr>Estimated Five Year Decline                            to Solar Minimum in about 2020 </vt:lpstr>
      <vt:lpstr>Weakening Sunspot Activity                      Since Solar Cycle 22 </vt:lpstr>
      <vt:lpstr>SWPC Forecasts the Next 12 Months to be Similar to  2011 and 2012 (except for the brief Nov 2011 peak)</vt:lpstr>
      <vt:lpstr>  Forecasting Solar Cycle 25 future indicators of a possible weak Solar Cycle 25 </vt:lpstr>
      <vt:lpstr>A Long Range Estimate of Solar Cycle 25 could sunspots nearly disappear by 2025?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Pre-Installed</dc:creator>
  <cp:lastModifiedBy>Pre-Installed</cp:lastModifiedBy>
  <cp:revision>335</cp:revision>
  <cp:lastPrinted>2007-03-27T17:23:57Z</cp:lastPrinted>
  <dcterms:created xsi:type="dcterms:W3CDTF">2013-03-22T04:40:49Z</dcterms:created>
  <dcterms:modified xsi:type="dcterms:W3CDTF">2015-03-21T05:10:01Z</dcterms:modified>
</cp:coreProperties>
</file>