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4"/>
  </p:notesMasterIdLst>
  <p:sldIdLst>
    <p:sldId id="267" r:id="rId2"/>
    <p:sldId id="262" r:id="rId3"/>
    <p:sldId id="272" r:id="rId4"/>
    <p:sldId id="407" r:id="rId5"/>
    <p:sldId id="408" r:id="rId6"/>
    <p:sldId id="409" r:id="rId7"/>
    <p:sldId id="438" r:id="rId8"/>
    <p:sldId id="439" r:id="rId9"/>
    <p:sldId id="440" r:id="rId10"/>
    <p:sldId id="455" r:id="rId11"/>
    <p:sldId id="456" r:id="rId12"/>
    <p:sldId id="445" r:id="rId13"/>
    <p:sldId id="449" r:id="rId14"/>
    <p:sldId id="457" r:id="rId15"/>
    <p:sldId id="458" r:id="rId16"/>
    <p:sldId id="450" r:id="rId17"/>
    <p:sldId id="459" r:id="rId18"/>
    <p:sldId id="454" r:id="rId19"/>
    <p:sldId id="441" r:id="rId20"/>
    <p:sldId id="442" r:id="rId21"/>
    <p:sldId id="433" r:id="rId22"/>
    <p:sldId id="270" r:id="rId23"/>
    <p:sldId id="418" r:id="rId24"/>
    <p:sldId id="269" r:id="rId25"/>
    <p:sldId id="263" r:id="rId26"/>
    <p:sldId id="443" r:id="rId27"/>
    <p:sldId id="417" r:id="rId28"/>
    <p:sldId id="434" r:id="rId29"/>
    <p:sldId id="435" r:id="rId30"/>
    <p:sldId id="436" r:id="rId31"/>
    <p:sldId id="446" r:id="rId32"/>
    <p:sldId id="447" r:id="rId3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0000"/>
    <a:srgbClr val="660066"/>
    <a:srgbClr val="000066"/>
    <a:srgbClr val="6600CC"/>
    <a:srgbClr val="663300"/>
    <a:srgbClr val="000000"/>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04" autoAdjust="0"/>
    <p:restoredTop sz="89091" autoAdjust="0"/>
  </p:normalViewPr>
  <p:slideViewPr>
    <p:cSldViewPr>
      <p:cViewPr varScale="1">
        <p:scale>
          <a:sx n="118" d="100"/>
          <a:sy n="118" d="100"/>
        </p:scale>
        <p:origin x="-14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50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275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p>
        </p:txBody>
      </p:sp>
      <p:sp>
        <p:nvSpPr>
          <p:cNvPr id="20275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0275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275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p>
        </p:txBody>
      </p:sp>
      <p:sp>
        <p:nvSpPr>
          <p:cNvPr id="20275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1E188EC4-59F7-4B17-9FFF-EC7C59A3C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5983F0C3-8BDD-49C8-B988-BB4A5C704EE5}" type="slidenum">
              <a:rPr lang="en-US" smtClean="0"/>
              <a:pPr/>
              <a:t>4</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1CD372C-4964-419E-81D4-6924D8C53AF6}" type="slidenum">
              <a:rPr lang="en-US" smtClean="0"/>
              <a:pPr/>
              <a:t>5</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93638013-57D2-49F2-8EC3-8BD86A8B4D2E}" type="slidenum">
              <a:rPr lang="en-US" smtClean="0"/>
              <a:pPr/>
              <a:t>6</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188EC4-59F7-4B17-9FFF-EC7C59A3C3E8}" type="slidenum">
              <a:rPr lang="en-US" smtClean="0"/>
              <a:pPr>
                <a:defRPr/>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eaLnBrk="1" fontAlgn="auto" hangingPunct="1">
              <a:spcBef>
                <a:spcPts val="0"/>
              </a:spcBef>
              <a:spcAft>
                <a:spcPts val="0"/>
              </a:spcAft>
              <a:defRPr/>
            </a:pPr>
            <a:r>
              <a:rPr lang="en-US" dirty="0" smtClean="0"/>
              <a:t>This direct-sampling SDR does post- ADC processing with discrete IC’s (DDC, NCO) rather than an FPGA. The gross irregularity of the IFSS curve may be due to processing anomalies in this signal chain at specific input levels.</a:t>
            </a:r>
          </a:p>
        </p:txBody>
      </p:sp>
      <p:sp>
        <p:nvSpPr>
          <p:cNvPr id="4" name="Slide Number Placeholder 3"/>
          <p:cNvSpPr>
            <a:spLocks noGrp="1"/>
          </p:cNvSpPr>
          <p:nvPr>
            <p:ph type="sldNum" sz="quarter" idx="10"/>
          </p:nvPr>
        </p:nvSpPr>
        <p:spPr/>
        <p:txBody>
          <a:bodyPr/>
          <a:lstStyle/>
          <a:p>
            <a:fld id="{23D0EB18-A14F-44E8-9B12-511A75B85A5A}" type="slidenum">
              <a:rPr lang="en-US" smtClean="0"/>
              <a:pPr/>
              <a:t>18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DF9D70A-84B8-4049-9421-FBC9F49178CF}" type="slidenum">
              <a:rPr lang="en-US" smtClean="0"/>
              <a:pPr/>
              <a:t>27</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p>
            <a:pPr>
              <a:defRPr/>
            </a:pPr>
            <a:fld id="{3AE6AF69-6EB9-446D-8343-53107328ADBB}" type="slidenum">
              <a:rPr lang="en-US" smtClean="0">
                <a:latin typeface="Arial" pitchFamily="34" charset="0"/>
              </a:rPr>
              <a:pPr>
                <a:defRPr/>
              </a:pPr>
              <a:t>32</a:t>
            </a:fld>
            <a:endParaRPr lang="en-US" smtClean="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1"/>
          <p:cNvGrpSpPr>
            <a:grpSpLocks/>
          </p:cNvGrpSpPr>
          <p:nvPr/>
        </p:nvGrpSpPr>
        <p:grpSpPr bwMode="auto">
          <a:xfrm>
            <a:off x="0" y="0"/>
            <a:ext cx="5867400" cy="6858000"/>
            <a:chOff x="0" y="0"/>
            <a:chExt cx="3696" cy="4320"/>
          </a:xfrm>
        </p:grpSpPr>
        <p:sp>
          <p:nvSpPr>
            <p:cNvPr id="5" name="Rectangle 2"/>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imes New Roman" pitchFamily="18" charset="0"/>
              </a:endParaRPr>
            </a:p>
          </p:txBody>
        </p:sp>
        <p:sp>
          <p:nvSpPr>
            <p:cNvPr id="6" name="AutoShape 3"/>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eaLnBrk="1" hangingPunct="1">
                <a:defRPr/>
              </a:pPr>
              <a:endParaRPr kumimoji="1" lang="en-US" sz="2400">
                <a:latin typeface="Times New Roman" pitchFamily="18" charset="0"/>
              </a:endParaRPr>
            </a:p>
          </p:txBody>
        </p:sp>
      </p:grpSp>
      <p:grpSp>
        <p:nvGrpSpPr>
          <p:cNvPr id="7" name="Group 18"/>
          <p:cNvGrpSpPr>
            <a:grpSpLocks/>
          </p:cNvGrpSpPr>
          <p:nvPr/>
        </p:nvGrpSpPr>
        <p:grpSpPr bwMode="auto">
          <a:xfrm>
            <a:off x="3657600" y="4343400"/>
            <a:ext cx="4876800" cy="228600"/>
            <a:chOff x="2288" y="3080"/>
            <a:chExt cx="3072" cy="201"/>
          </a:xfrm>
        </p:grpSpPr>
        <p:sp>
          <p:nvSpPr>
            <p:cNvPr id="8" name="AutoShape 12"/>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9" name="AutoShape 13"/>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8197" name="Rectangle 5"/>
          <p:cNvSpPr>
            <a:spLocks noGrp="1" noChangeArrowheads="1"/>
          </p:cNvSpPr>
          <p:nvPr>
            <p:ph type="subTitle" idx="1"/>
          </p:nvPr>
        </p:nvSpPr>
        <p:spPr>
          <a:xfrm>
            <a:off x="4673600" y="2927350"/>
            <a:ext cx="4013200" cy="12636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8211" name="AutoShape 19"/>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4"/>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5"/>
          <p:cNvSpPr>
            <a:spLocks noGrp="1" noChangeArrowheads="1"/>
          </p:cNvSpPr>
          <p:nvPr>
            <p:ph type="ftr" sz="quarter" idx="11"/>
          </p:nvPr>
        </p:nvSpPr>
        <p:spPr/>
        <p:txBody>
          <a:bodyPr/>
          <a:lstStyle>
            <a:lvl1pPr algn="r">
              <a:defRPr/>
            </a:lvl1pPr>
          </a:lstStyle>
          <a:p>
            <a:pPr>
              <a:defRPr/>
            </a:pPr>
            <a:endParaRPr lang="en-US"/>
          </a:p>
        </p:txBody>
      </p:sp>
      <p:sp>
        <p:nvSpPr>
          <p:cNvPr id="12" name="Rectangle 17"/>
          <p:cNvSpPr>
            <a:spLocks noGrp="1" noChangeArrowheads="1"/>
          </p:cNvSpPr>
          <p:nvPr>
            <p:ph type="sldNum" sz="quarter" idx="12"/>
          </p:nvPr>
        </p:nvSpPr>
        <p:spPr>
          <a:xfrm>
            <a:off x="76200" y="6248400"/>
            <a:ext cx="587375" cy="488950"/>
          </a:xfrm>
        </p:spPr>
        <p:txBody>
          <a:bodyPr anchorCtr="0"/>
          <a:lstStyle>
            <a:lvl1pPr>
              <a:defRPr/>
            </a:lvl1pPr>
          </a:lstStyle>
          <a:p>
            <a:pPr>
              <a:defRPr/>
            </a:pPr>
            <a:fld id="{9ED451BF-CE67-4FDB-B4F4-A5C8B0029C66}" type="slidenum">
              <a:rPr lang="en-US"/>
              <a:pPr>
                <a:defRPr/>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D6C39CA2-E279-404C-B268-F6A60D81B446}" type="slidenum">
              <a:rPr lang="en-US"/>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858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858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72B09AF6-D490-4024-A322-0F70EE0B7648}" type="slidenum">
              <a:rPr lang="en-US"/>
              <a:pPr>
                <a:defRPr/>
              </a:pPr>
              <a:t>‹#›</a:t>
            </a:fld>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79248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2286000"/>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286000"/>
            <a:ext cx="3770312"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6FED8792-848D-4499-9190-A0B8E09ADD1F}" type="slidenum">
              <a:rPr lang="en-US"/>
              <a:pPr>
                <a:defRPr/>
              </a:pPr>
              <a:t>‹#›</a:t>
            </a:fld>
            <a:endParaRPr lang="en-US"/>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685800"/>
            <a:ext cx="79248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2286000"/>
            <a:ext cx="7693025" cy="3724275"/>
          </a:xfrm>
        </p:spPr>
        <p:txBody>
          <a:bodyPr/>
          <a:lstStyle/>
          <a:p>
            <a:pPr lvl="0"/>
            <a:endParaRPr lang="en-US" noProof="0" smtClean="0"/>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80F24678-FD3D-4CA9-ABCB-29CA392EA10F}" type="slidenum">
              <a:rPr lang="en-US"/>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8C344F45-2086-4CB5-AF28-9E664F8E8D1D}" type="slidenum">
              <a:rPr lang="en-US"/>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4B6E6FF2-2D6C-4348-8ED9-78BDD9691B30}" type="slidenum">
              <a:rPr lang="en-US"/>
              <a:pPr>
                <a:defRPr/>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2860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2860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397C1470-2BFF-42ED-8EA5-60CEA14CA910}" type="slidenum">
              <a:rPr lang="en-US"/>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ftr" sz="quarter" idx="11"/>
          </p:nvPr>
        </p:nvSpPr>
        <p:spPr>
          <a:ln/>
        </p:spPr>
        <p:txBody>
          <a:bodyPr/>
          <a:lstStyle>
            <a:lvl1pPr>
              <a:defRPr/>
            </a:lvl1pPr>
          </a:lstStyle>
          <a:p>
            <a:pPr>
              <a:defRPr/>
            </a:pPr>
            <a:endParaRPr lang="en-US"/>
          </a:p>
        </p:txBody>
      </p:sp>
      <p:sp>
        <p:nvSpPr>
          <p:cNvPr id="9" name="Rectangle 15"/>
          <p:cNvSpPr>
            <a:spLocks noGrp="1" noChangeArrowheads="1"/>
          </p:cNvSpPr>
          <p:nvPr>
            <p:ph type="sldNum" sz="quarter" idx="12"/>
          </p:nvPr>
        </p:nvSpPr>
        <p:spPr>
          <a:ln/>
        </p:spPr>
        <p:txBody>
          <a:bodyPr/>
          <a:lstStyle>
            <a:lvl1pPr>
              <a:defRPr/>
            </a:lvl1pPr>
          </a:lstStyle>
          <a:p>
            <a:pPr>
              <a:defRPr/>
            </a:pPr>
            <a:fld id="{7F1869D3-1E9C-4341-88D4-E3933F9C16F3}" type="slidenum">
              <a:rPr lang="en-US"/>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ftr" sz="quarter" idx="11"/>
          </p:nvPr>
        </p:nvSpPr>
        <p:spPr>
          <a:ln/>
        </p:spPr>
        <p:txBody>
          <a:bodyPr/>
          <a:lstStyle>
            <a:lvl1pPr>
              <a:defRPr/>
            </a:lvl1pPr>
          </a:lstStyle>
          <a:p>
            <a:pPr>
              <a:defRPr/>
            </a:pPr>
            <a:endParaRPr lang="en-US"/>
          </a:p>
        </p:txBody>
      </p:sp>
      <p:sp>
        <p:nvSpPr>
          <p:cNvPr id="5" name="Rectangle 15"/>
          <p:cNvSpPr>
            <a:spLocks noGrp="1" noChangeArrowheads="1"/>
          </p:cNvSpPr>
          <p:nvPr>
            <p:ph type="sldNum" sz="quarter" idx="12"/>
          </p:nvPr>
        </p:nvSpPr>
        <p:spPr>
          <a:ln/>
        </p:spPr>
        <p:txBody>
          <a:bodyPr/>
          <a:lstStyle>
            <a:lvl1pPr>
              <a:defRPr/>
            </a:lvl1pPr>
          </a:lstStyle>
          <a:p>
            <a:pPr>
              <a:defRPr/>
            </a:pPr>
            <a:fld id="{4F57C064-02D5-4A55-8DE8-8CB02E5C33CD}" type="slidenum">
              <a:rPr lang="en-US"/>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ftr" sz="quarter" idx="11"/>
          </p:nvPr>
        </p:nvSpPr>
        <p:spPr>
          <a:ln/>
        </p:spPr>
        <p:txBody>
          <a:bodyPr/>
          <a:lstStyle>
            <a:lvl1pPr>
              <a:defRPr/>
            </a:lvl1pPr>
          </a:lstStyle>
          <a:p>
            <a:pPr>
              <a:defRPr/>
            </a:pPr>
            <a:endParaRPr lang="en-US"/>
          </a:p>
        </p:txBody>
      </p:sp>
      <p:sp>
        <p:nvSpPr>
          <p:cNvPr id="4" name="Rectangle 15"/>
          <p:cNvSpPr>
            <a:spLocks noGrp="1" noChangeArrowheads="1"/>
          </p:cNvSpPr>
          <p:nvPr>
            <p:ph type="sldNum" sz="quarter" idx="12"/>
          </p:nvPr>
        </p:nvSpPr>
        <p:spPr>
          <a:ln/>
        </p:spPr>
        <p:txBody>
          <a:bodyPr/>
          <a:lstStyle>
            <a:lvl1pPr>
              <a:defRPr/>
            </a:lvl1pPr>
          </a:lstStyle>
          <a:p>
            <a:pPr>
              <a:defRPr/>
            </a:pPr>
            <a:fld id="{7FDB260B-0D17-4A7D-AB0C-EB1CB95418C2}" type="slidenum">
              <a:rPr lang="en-US"/>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1EA2293F-86E9-478D-8B63-F690891E34EB}" type="slidenum">
              <a:rPr lang="en-US"/>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B04B2B13-7F04-4F5E-917F-084A869C07B6}" type="slidenum">
              <a:rPr lang="en-US"/>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6"/>
          <p:cNvGrpSpPr>
            <a:grpSpLocks/>
          </p:cNvGrpSpPr>
          <p:nvPr/>
        </p:nvGrpSpPr>
        <p:grpSpPr bwMode="auto">
          <a:xfrm>
            <a:off x="0" y="0"/>
            <a:ext cx="3200400" cy="6858000"/>
            <a:chOff x="0" y="0"/>
            <a:chExt cx="2016" cy="4320"/>
          </a:xfrm>
        </p:grpSpPr>
        <p:sp>
          <p:nvSpPr>
            <p:cNvPr id="2" name="Rectangle 3"/>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048" name="Freeform 24"/>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1027" name="Group 21"/>
          <p:cNvGrpSpPr>
            <a:grpSpLocks/>
          </p:cNvGrpSpPr>
          <p:nvPr/>
        </p:nvGrpSpPr>
        <p:grpSpPr bwMode="auto">
          <a:xfrm>
            <a:off x="228600" y="1219200"/>
            <a:ext cx="7391400" cy="228600"/>
            <a:chOff x="144" y="1248"/>
            <a:chExt cx="4656" cy="201"/>
          </a:xfrm>
        </p:grpSpPr>
        <p:sp>
          <p:nvSpPr>
            <p:cNvPr id="1036" name="AutoShape 12"/>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1044" name="AutoShape 20"/>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1028" name="AutoShape 7"/>
          <p:cNvSpPr>
            <a:spLocks noGrp="1" noChangeArrowheads="1"/>
          </p:cNvSpPr>
          <p:nvPr>
            <p:ph type="title"/>
          </p:nvPr>
        </p:nvSpPr>
        <p:spPr bwMode="auto">
          <a:xfrm>
            <a:off x="762000" y="685800"/>
            <a:ext cx="7924800" cy="5334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8"/>
          <p:cNvSpPr>
            <a:spLocks noGrp="1" noChangeArrowheads="1"/>
          </p:cNvSpPr>
          <p:nvPr>
            <p:ph type="body" idx="1"/>
          </p:nvPr>
        </p:nvSpPr>
        <p:spPr bwMode="auto">
          <a:xfrm>
            <a:off x="838200" y="22860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7" name="Rectangle 13"/>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endParaRPr lang="en-US"/>
          </a:p>
        </p:txBody>
      </p:sp>
      <p:sp>
        <p:nvSpPr>
          <p:cNvPr id="1038" name="Rectangle 14"/>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1039" name="Rectangle 15"/>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pPr>
              <a:defRPr/>
            </a:pPr>
            <a:fld id="{E00430E4-D5BD-4332-A36A-90BD8D9DF8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0"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Lst>
  <p:transition>
    <p:random/>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pvrc.org/webinar/radioperformance.wm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1028"/>
          <p:cNvSpPr>
            <a:spLocks noGrp="1" noChangeArrowheads="1"/>
          </p:cNvSpPr>
          <p:nvPr>
            <p:ph type="ctrTitle"/>
          </p:nvPr>
        </p:nvSpPr>
        <p:spPr>
          <a:xfrm>
            <a:off x="685800" y="1371600"/>
            <a:ext cx="8610600" cy="1524000"/>
          </a:xfrm>
        </p:spPr>
        <p:txBody>
          <a:bodyPr/>
          <a:lstStyle/>
          <a:p>
            <a:pPr eaLnBrk="1" hangingPunct="1"/>
            <a:r>
              <a:rPr lang="en-US" b="0" smtClean="0">
                <a:latin typeface="Arial Black" pitchFamily="34" charset="0"/>
              </a:rPr>
              <a:t>Disruptive Technologies</a:t>
            </a:r>
            <a:br>
              <a:rPr lang="en-US" b="0" smtClean="0">
                <a:latin typeface="Arial Black" pitchFamily="34" charset="0"/>
              </a:rPr>
            </a:br>
            <a:r>
              <a:rPr lang="en-US" b="0" smtClean="0">
                <a:latin typeface="Arial Black" pitchFamily="34" charset="0"/>
              </a:rPr>
              <a:t/>
            </a:r>
            <a:br>
              <a:rPr lang="en-US" b="0" smtClean="0">
                <a:latin typeface="Arial Black" pitchFamily="34" charset="0"/>
              </a:rPr>
            </a:br>
            <a:r>
              <a:rPr lang="en-US" b="0" smtClean="0">
                <a:latin typeface="Arial Black" pitchFamily="34" charset="0"/>
              </a:rPr>
              <a:t>How they change our hobby</a:t>
            </a:r>
            <a:r>
              <a:rPr lang="en-US" sz="2800" b="0" smtClean="0">
                <a:latin typeface="Arial Black" pitchFamily="34" charset="0"/>
              </a:rPr>
              <a:t/>
            </a:r>
            <a:br>
              <a:rPr lang="en-US" sz="2800" b="0" smtClean="0">
                <a:latin typeface="Arial Black" pitchFamily="34" charset="0"/>
              </a:rPr>
            </a:br>
            <a:endParaRPr lang="en-US" sz="2800" b="0" smtClean="0">
              <a:latin typeface="Arial Black" pitchFamily="34" charset="0"/>
            </a:endParaRPr>
          </a:p>
        </p:txBody>
      </p:sp>
      <p:sp>
        <p:nvSpPr>
          <p:cNvPr id="3075" name="Rectangle 1029"/>
          <p:cNvSpPr>
            <a:spLocks noGrp="1" noChangeArrowheads="1"/>
          </p:cNvSpPr>
          <p:nvPr>
            <p:ph type="subTitle" idx="1"/>
          </p:nvPr>
        </p:nvSpPr>
        <p:spPr/>
        <p:txBody>
          <a:bodyPr/>
          <a:lstStyle/>
          <a:p>
            <a:pPr eaLnBrk="1" hangingPunct="1">
              <a:spcBef>
                <a:spcPct val="0"/>
              </a:spcBef>
            </a:pPr>
            <a:r>
              <a:rPr lang="en-US" sz="3600" smtClean="0">
                <a:solidFill>
                  <a:srgbClr val="993300"/>
                </a:solidFill>
                <a:latin typeface="Arial Black" pitchFamily="34" charset="0"/>
              </a:rPr>
              <a:t>Rob Sherwood</a:t>
            </a:r>
          </a:p>
          <a:p>
            <a:pPr eaLnBrk="1" hangingPunct="1">
              <a:spcBef>
                <a:spcPct val="0"/>
              </a:spcBef>
            </a:pPr>
            <a:r>
              <a:rPr lang="en-US" sz="3600" smtClean="0">
                <a:solidFill>
                  <a:srgbClr val="993300"/>
                </a:solidFill>
                <a:latin typeface="Arial Black" pitchFamily="34" charset="0"/>
              </a:rPr>
              <a:t>NC</a:t>
            </a:r>
            <a:r>
              <a:rPr lang="en-US" sz="4000" b="1" smtClean="0">
                <a:solidFill>
                  <a:srgbClr val="993300"/>
                </a:solidFill>
                <a:latin typeface="SimSun" pitchFamily="2" charset="-122"/>
                <a:ea typeface="SimSun" pitchFamily="2" charset="-122"/>
                <a:cs typeface="Arial Unicode MS" pitchFamily="34" charset="-128"/>
                <a:sym typeface="MT Symbol" pitchFamily="82" charset="2"/>
              </a:rPr>
              <a:t>Ø</a:t>
            </a:r>
            <a:r>
              <a:rPr lang="en-US" sz="3600" smtClean="0">
                <a:solidFill>
                  <a:srgbClr val="993300"/>
                </a:solidFill>
                <a:latin typeface="Arial Black" pitchFamily="34" charset="0"/>
              </a:rPr>
              <a:t>B</a:t>
            </a:r>
          </a:p>
        </p:txBody>
      </p:sp>
      <p:sp>
        <p:nvSpPr>
          <p:cNvPr id="3076" name="AutoShape 1030"/>
          <p:cNvSpPr>
            <a:spLocks noChangeArrowheads="1"/>
          </p:cNvSpPr>
          <p:nvPr/>
        </p:nvSpPr>
        <p:spPr bwMode="auto">
          <a:xfrm>
            <a:off x="685800" y="5105400"/>
            <a:ext cx="8229600" cy="990600"/>
          </a:xfrm>
          <a:prstGeom prst="roundRect">
            <a:avLst>
              <a:gd name="adj" fmla="val 50000"/>
            </a:avLst>
          </a:prstGeom>
          <a:solidFill>
            <a:schemeClr val="tx1"/>
          </a:solidFill>
          <a:ln w="9525">
            <a:noFill/>
            <a:round/>
            <a:headEnd/>
            <a:tailEnd/>
          </a:ln>
        </p:spPr>
        <p:txBody>
          <a:bodyPr anchor="ctr"/>
          <a:lstStyle/>
          <a:p>
            <a:pPr algn="ctr" eaLnBrk="1" hangingPunct="1">
              <a:lnSpc>
                <a:spcPct val="90000"/>
              </a:lnSpc>
            </a:pPr>
            <a:r>
              <a:rPr lang="en-US" sz="3200">
                <a:solidFill>
                  <a:schemeClr val="bg1"/>
                </a:solidFill>
              </a:rPr>
              <a:t>Something new can be a game changer</a:t>
            </a:r>
          </a:p>
        </p:txBody>
      </p:sp>
      <p:grpSp>
        <p:nvGrpSpPr>
          <p:cNvPr id="3077" name="Group 1035"/>
          <p:cNvGrpSpPr>
            <a:grpSpLocks/>
          </p:cNvGrpSpPr>
          <p:nvPr/>
        </p:nvGrpSpPr>
        <p:grpSpPr bwMode="auto">
          <a:xfrm>
            <a:off x="42863" y="6477000"/>
            <a:ext cx="1938337" cy="414338"/>
            <a:chOff x="27" y="4080"/>
            <a:chExt cx="1221" cy="261"/>
          </a:xfrm>
        </p:grpSpPr>
        <p:pic>
          <p:nvPicPr>
            <p:cNvPr id="3078" name="Picture 1032" descr="Image116"/>
            <p:cNvPicPr>
              <a:picLocks noChangeAspect="1" noChangeArrowheads="1"/>
            </p:cNvPicPr>
            <p:nvPr/>
          </p:nvPicPr>
          <p:blipFill>
            <a:blip r:embed="rId2" cstate="print"/>
            <a:srcRect/>
            <a:stretch>
              <a:fillRect/>
            </a:stretch>
          </p:blipFill>
          <p:spPr bwMode="auto">
            <a:xfrm>
              <a:off x="27" y="4080"/>
              <a:ext cx="99" cy="240"/>
            </a:xfrm>
            <a:prstGeom prst="rect">
              <a:avLst/>
            </a:prstGeom>
            <a:noFill/>
            <a:ln w="9525">
              <a:noFill/>
              <a:miter lim="800000"/>
              <a:headEnd/>
              <a:tailEnd/>
            </a:ln>
          </p:spPr>
        </p:pic>
        <p:sp>
          <p:nvSpPr>
            <p:cNvPr id="3079" name="Rectangle 1033"/>
            <p:cNvSpPr>
              <a:spLocks noChangeArrowheads="1"/>
            </p:cNvSpPr>
            <p:nvPr/>
          </p:nvSpPr>
          <p:spPr bwMode="auto">
            <a:xfrm>
              <a:off x="75" y="4176"/>
              <a:ext cx="1173" cy="165"/>
            </a:xfrm>
            <a:prstGeom prst="rect">
              <a:avLst/>
            </a:prstGeom>
            <a:noFill/>
            <a:ln w="9525">
              <a:noFill/>
              <a:miter lim="800000"/>
              <a:headEnd/>
              <a:tailEnd/>
            </a:ln>
          </p:spPr>
          <p:txBody>
            <a:bodyPr wrap="none">
              <a:spAutoFit/>
            </a:bodyPr>
            <a:lstStyle/>
            <a:p>
              <a:pPr eaLnBrk="1" hangingPunct="1">
                <a:lnSpc>
                  <a:spcPct val="80000"/>
                </a:lnSpc>
                <a:spcBef>
                  <a:spcPct val="20000"/>
                </a:spcBef>
                <a:buClr>
                  <a:schemeClr val="tx1"/>
                </a:buClr>
                <a:buSzPct val="75000"/>
                <a:buFont typeface="Wingdings" pitchFamily="2" charset="2"/>
                <a:buNone/>
              </a:pPr>
              <a:r>
                <a:rPr lang="en-US" sz="1400">
                  <a:latin typeface="Impact" pitchFamily="34" charset="0"/>
                </a:rPr>
                <a:t> </a:t>
              </a:r>
              <a:r>
                <a:rPr lang="en-US" sz="1400">
                  <a:solidFill>
                    <a:srgbClr val="000000"/>
                  </a:solidFill>
                  <a:latin typeface="Impact" pitchFamily="34" charset="0"/>
                </a:rPr>
                <a:t>Sherwood Engineering</a:t>
              </a:r>
            </a:p>
          </p:txBody>
        </p:sp>
      </p:gr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7696200" cy="533400"/>
          </a:xfrm>
        </p:spPr>
        <p:txBody>
          <a:bodyPr/>
          <a:lstStyle/>
          <a:p>
            <a:r>
              <a:rPr lang="en-US" sz="2400" dirty="0" smtClean="0"/>
              <a:t>An alternate testing method:   IFSS		</a:t>
            </a:r>
            <a:endParaRPr lang="en-US" sz="2400" dirty="0"/>
          </a:p>
        </p:txBody>
      </p:sp>
      <p:sp>
        <p:nvSpPr>
          <p:cNvPr id="3" name="TextBox 2"/>
          <p:cNvSpPr txBox="1"/>
          <p:nvPr/>
        </p:nvSpPr>
        <p:spPr>
          <a:xfrm>
            <a:off x="990600" y="2362200"/>
            <a:ext cx="7315200" cy="3970318"/>
          </a:xfrm>
          <a:prstGeom prst="rect">
            <a:avLst/>
          </a:prstGeom>
          <a:noFill/>
        </p:spPr>
        <p:txBody>
          <a:bodyPr wrap="square" rtlCol="0">
            <a:spAutoFit/>
          </a:bodyPr>
          <a:lstStyle/>
          <a:p>
            <a:r>
              <a:rPr lang="en-US" dirty="0" smtClean="0"/>
              <a:t>Third-order distortion products can be measured over a range of test signal levels, not just the one point where IMD level = noise floor.</a:t>
            </a:r>
          </a:p>
          <a:p>
            <a:endParaRPr lang="en-US" dirty="0" smtClean="0"/>
          </a:p>
          <a:p>
            <a:r>
              <a:rPr lang="en-US" dirty="0" smtClean="0"/>
              <a:t>If data is taken starting with distortion = noise floor, and then beyond that into significant overload, we can produce a graph of the overload characteristics.  </a:t>
            </a:r>
          </a:p>
          <a:p>
            <a:endParaRPr lang="en-US" dirty="0" smtClean="0"/>
          </a:p>
          <a:p>
            <a:r>
              <a:rPr lang="en-US" dirty="0" smtClean="0"/>
              <a:t>Unlike legacy (</a:t>
            </a:r>
            <a:r>
              <a:rPr lang="en-US" dirty="0" err="1" smtClean="0"/>
              <a:t>superhet</a:t>
            </a:r>
            <a:r>
              <a:rPr lang="en-US" dirty="0" smtClean="0"/>
              <a:t>) radios, direct sampling radios produce distortion products at much lower signal levels.  </a:t>
            </a:r>
          </a:p>
          <a:p>
            <a:endParaRPr lang="en-US" dirty="0" smtClean="0"/>
          </a:p>
          <a:p>
            <a:r>
              <a:rPr lang="en-US" dirty="0" smtClean="0">
                <a:solidFill>
                  <a:srgbClr val="FF0000"/>
                </a:solidFill>
              </a:rPr>
              <a:t>The concept of IFSS is to ignore distortion below BAND NOISE.</a:t>
            </a:r>
          </a:p>
          <a:p>
            <a:endParaRPr lang="en-US" dirty="0" smtClean="0"/>
          </a:p>
          <a:p>
            <a:r>
              <a:rPr lang="en-US" dirty="0" smtClean="0"/>
              <a:t>Of course band noise varies all over the map from “band to band” and for each location.  It also varies from “day to day” to some extent.  </a:t>
            </a:r>
            <a:endParaRPr lang="en-US" dirty="0"/>
          </a:p>
        </p:txBody>
      </p:sp>
      <p:sp>
        <p:nvSpPr>
          <p:cNvPr id="4" name="TextBox 3"/>
          <p:cNvSpPr txBox="1"/>
          <p:nvPr/>
        </p:nvSpPr>
        <p:spPr>
          <a:xfrm>
            <a:off x="990600" y="1600200"/>
            <a:ext cx="6781800" cy="461665"/>
          </a:xfrm>
          <a:prstGeom prst="rect">
            <a:avLst/>
          </a:prstGeom>
          <a:noFill/>
        </p:spPr>
        <p:txBody>
          <a:bodyPr wrap="square" rtlCol="0">
            <a:spAutoFit/>
          </a:bodyPr>
          <a:lstStyle/>
          <a:p>
            <a:r>
              <a:rPr lang="en-US" sz="2400" dirty="0" smtClean="0">
                <a:solidFill>
                  <a:srgbClr val="FF0000"/>
                </a:solidFill>
              </a:rPr>
              <a:t>IFSS = Interference free signal strength</a:t>
            </a:r>
            <a:endParaRPr lang="en-US" sz="2400" dirty="0">
              <a:solidFill>
                <a:srgbClr val="FF0000"/>
              </a:solidFill>
            </a:endParaRPr>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a:xfrm>
            <a:off x="838200" y="762000"/>
            <a:ext cx="7924800" cy="533400"/>
          </a:xfrm>
        </p:spPr>
        <p:txBody>
          <a:bodyPr/>
          <a:lstStyle/>
          <a:p>
            <a:r>
              <a:rPr lang="en-US" sz="3200" dirty="0" smtClean="0"/>
              <a:t>How does band noise vary by band?</a:t>
            </a:r>
          </a:p>
        </p:txBody>
      </p:sp>
      <p:sp>
        <p:nvSpPr>
          <p:cNvPr id="16387" name="Text Box 6"/>
          <p:cNvSpPr txBox="1">
            <a:spLocks noChangeArrowheads="1"/>
          </p:cNvSpPr>
          <p:nvPr/>
        </p:nvSpPr>
        <p:spPr bwMode="auto">
          <a:xfrm>
            <a:off x="914400" y="1600200"/>
            <a:ext cx="6569075" cy="6124575"/>
          </a:xfrm>
          <a:prstGeom prst="rect">
            <a:avLst/>
          </a:prstGeom>
          <a:noFill/>
          <a:ln w="9525">
            <a:noFill/>
            <a:miter lim="800000"/>
            <a:headEnd/>
            <a:tailEnd/>
          </a:ln>
        </p:spPr>
        <p:txBody>
          <a:bodyPr>
            <a:spAutoFit/>
          </a:bodyPr>
          <a:lstStyle/>
          <a:p>
            <a:r>
              <a:rPr lang="en-US" sz="2800" dirty="0"/>
              <a:t>If we take the ITU rural data as a starting point, what is typical?</a:t>
            </a:r>
          </a:p>
          <a:p>
            <a:endParaRPr lang="en-US" sz="2800" dirty="0"/>
          </a:p>
          <a:p>
            <a:r>
              <a:rPr lang="en-US" sz="2800" dirty="0"/>
              <a:t>160 meters:	-87 </a:t>
            </a:r>
            <a:r>
              <a:rPr lang="en-US" sz="2800" dirty="0" err="1" smtClean="0"/>
              <a:t>dBm</a:t>
            </a:r>
            <a:r>
              <a:rPr lang="en-US" sz="2800" dirty="0" smtClean="0"/>
              <a:t> </a:t>
            </a:r>
            <a:r>
              <a:rPr lang="en-US" sz="2800" dirty="0" smtClean="0">
                <a:solidFill>
                  <a:srgbClr val="FF0000"/>
                </a:solidFill>
              </a:rPr>
              <a:t>*</a:t>
            </a:r>
            <a:endParaRPr lang="en-US" sz="2800" dirty="0">
              <a:solidFill>
                <a:srgbClr val="FF0000"/>
              </a:solidFill>
            </a:endParaRPr>
          </a:p>
          <a:p>
            <a:r>
              <a:rPr lang="en-US" sz="2800" dirty="0"/>
              <a:t>80 meters:		-93 </a:t>
            </a:r>
            <a:r>
              <a:rPr lang="en-US" sz="2800" dirty="0" err="1" smtClean="0"/>
              <a:t>dBm</a:t>
            </a:r>
            <a:r>
              <a:rPr lang="en-US" sz="2800" dirty="0" smtClean="0"/>
              <a:t> </a:t>
            </a:r>
            <a:r>
              <a:rPr lang="en-US" sz="2800" dirty="0" smtClean="0">
                <a:solidFill>
                  <a:srgbClr val="FF0000"/>
                </a:solidFill>
              </a:rPr>
              <a:t>*</a:t>
            </a:r>
            <a:endParaRPr lang="en-US" sz="2800" dirty="0">
              <a:solidFill>
                <a:srgbClr val="FF0000"/>
              </a:solidFill>
            </a:endParaRPr>
          </a:p>
          <a:p>
            <a:r>
              <a:rPr lang="en-US" sz="2800" dirty="0"/>
              <a:t>40 meters:		-101 </a:t>
            </a:r>
            <a:r>
              <a:rPr lang="en-US" sz="2800" dirty="0" err="1" smtClean="0"/>
              <a:t>dBm</a:t>
            </a:r>
            <a:r>
              <a:rPr lang="en-US" sz="2800" dirty="0" smtClean="0"/>
              <a:t> </a:t>
            </a:r>
            <a:r>
              <a:rPr lang="en-US" sz="2800" dirty="0" smtClean="0">
                <a:solidFill>
                  <a:srgbClr val="FF0000"/>
                </a:solidFill>
              </a:rPr>
              <a:t>*</a:t>
            </a:r>
            <a:endParaRPr lang="en-US" sz="2800" dirty="0">
              <a:solidFill>
                <a:srgbClr val="FF0000"/>
              </a:solidFill>
            </a:endParaRPr>
          </a:p>
          <a:p>
            <a:r>
              <a:rPr lang="en-US" sz="2800" dirty="0"/>
              <a:t>20 meters:		-109 </a:t>
            </a:r>
            <a:r>
              <a:rPr lang="en-US" sz="2800" dirty="0" err="1" smtClean="0"/>
              <a:t>dBm</a:t>
            </a:r>
            <a:r>
              <a:rPr lang="en-US" sz="2800" dirty="0" smtClean="0"/>
              <a:t> </a:t>
            </a:r>
            <a:r>
              <a:rPr lang="en-US" sz="2800" dirty="0" smtClean="0">
                <a:solidFill>
                  <a:srgbClr val="FF0000"/>
                </a:solidFill>
              </a:rPr>
              <a:t>#</a:t>
            </a:r>
            <a:endParaRPr lang="en-US" sz="2800" dirty="0">
              <a:solidFill>
                <a:srgbClr val="FF0000"/>
              </a:solidFill>
            </a:endParaRPr>
          </a:p>
          <a:p>
            <a:r>
              <a:rPr lang="en-US" sz="2800" dirty="0"/>
              <a:t>15 meters:		-114 </a:t>
            </a:r>
            <a:r>
              <a:rPr lang="en-US" sz="2800" dirty="0" err="1" smtClean="0"/>
              <a:t>dBm</a:t>
            </a:r>
            <a:r>
              <a:rPr lang="en-US" sz="2800" dirty="0" smtClean="0"/>
              <a:t> </a:t>
            </a:r>
            <a:r>
              <a:rPr lang="en-US" sz="2800" dirty="0" smtClean="0">
                <a:solidFill>
                  <a:srgbClr val="FF0000"/>
                </a:solidFill>
              </a:rPr>
              <a:t>#</a:t>
            </a:r>
            <a:endParaRPr lang="en-US" sz="2800" dirty="0">
              <a:solidFill>
                <a:srgbClr val="FF0000"/>
              </a:solidFill>
            </a:endParaRPr>
          </a:p>
          <a:p>
            <a:r>
              <a:rPr lang="en-US" sz="2800" dirty="0"/>
              <a:t>10 meters: 		-119 </a:t>
            </a:r>
            <a:r>
              <a:rPr lang="en-US" sz="2800" dirty="0" err="1"/>
              <a:t>dBm</a:t>
            </a:r>
            <a:r>
              <a:rPr lang="en-US" sz="2800" dirty="0"/>
              <a:t> </a:t>
            </a:r>
            <a:r>
              <a:rPr lang="en-US" sz="2800" dirty="0" smtClean="0">
                <a:solidFill>
                  <a:srgbClr val="FF0000"/>
                </a:solidFill>
              </a:rPr>
              <a:t>#</a:t>
            </a:r>
            <a:r>
              <a:rPr lang="en-US" sz="2800" dirty="0" smtClean="0"/>
              <a:t> </a:t>
            </a:r>
            <a:endParaRPr lang="en-US" sz="2800" dirty="0"/>
          </a:p>
          <a:p>
            <a:endParaRPr lang="en-US" sz="2800" dirty="0"/>
          </a:p>
          <a:p>
            <a:r>
              <a:rPr lang="en-US" sz="2800" dirty="0"/>
              <a:t>That’s a 30+ dB difference in band noise</a:t>
            </a:r>
          </a:p>
          <a:p>
            <a:r>
              <a:rPr lang="en-US" sz="2800" dirty="0" smtClean="0">
                <a:solidFill>
                  <a:srgbClr val="FF0000"/>
                </a:solidFill>
              </a:rPr>
              <a:t>*</a:t>
            </a:r>
            <a:r>
              <a:rPr lang="en-US" sz="2800" dirty="0" smtClean="0"/>
              <a:t> = nighttime   </a:t>
            </a:r>
            <a:r>
              <a:rPr lang="en-US" sz="2800" dirty="0" smtClean="0">
                <a:solidFill>
                  <a:srgbClr val="FF0000"/>
                </a:solidFill>
              </a:rPr>
              <a:t>#</a:t>
            </a:r>
            <a:r>
              <a:rPr lang="en-US" sz="2800" dirty="0" smtClean="0"/>
              <a:t> = daytime</a:t>
            </a:r>
            <a:endParaRPr lang="en-US" sz="2800" dirty="0"/>
          </a:p>
          <a:p>
            <a:endParaRPr lang="en-US" sz="2800" dirty="0"/>
          </a:p>
          <a:p>
            <a:endParaRPr lang="en-US" sz="2800" dirty="0"/>
          </a:p>
        </p:txBody>
      </p:sp>
      <p:sp>
        <p:nvSpPr>
          <p:cNvPr id="4" name="TextBox 3"/>
          <p:cNvSpPr txBox="1"/>
          <p:nvPr/>
        </p:nvSpPr>
        <p:spPr>
          <a:xfrm>
            <a:off x="3505200" y="152400"/>
            <a:ext cx="3657600" cy="381000"/>
          </a:xfrm>
          <a:prstGeom prst="rect">
            <a:avLst/>
          </a:prstGeom>
          <a:noFill/>
        </p:spPr>
        <p:txBody>
          <a:bodyPr wrap="square" rtlCol="0">
            <a:spAutoFit/>
          </a:bodyPr>
          <a:lstStyle/>
          <a:p>
            <a:r>
              <a:rPr lang="en-US" dirty="0" smtClean="0">
                <a:solidFill>
                  <a:srgbClr val="FF0000"/>
                </a:solidFill>
              </a:rPr>
              <a:t>Band noise in 500-Hz bandwidth</a:t>
            </a:r>
            <a:endParaRPr lang="en-US" dirty="0">
              <a:solidFill>
                <a:srgbClr val="FF0000"/>
              </a:solidFill>
            </a:endParaRP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a:xfrm>
            <a:off x="914400" y="762000"/>
            <a:ext cx="7772400" cy="533400"/>
          </a:xfrm>
        </p:spPr>
        <p:txBody>
          <a:bodyPr/>
          <a:lstStyle/>
          <a:p>
            <a:pPr eaLnBrk="1" hangingPunct="1"/>
            <a:r>
              <a:rPr lang="en-US" sz="3200" dirty="0" smtClean="0"/>
              <a:t>An Interesting Comparison of IFSS </a:t>
            </a:r>
            <a:r>
              <a:rPr lang="en-US" sz="3200" dirty="0" smtClean="0">
                <a:solidFill>
                  <a:srgbClr val="FF0000"/>
                </a:solidFill>
              </a:rPr>
              <a:t>*</a:t>
            </a:r>
          </a:p>
        </p:txBody>
      </p:sp>
      <p:sp>
        <p:nvSpPr>
          <p:cNvPr id="12291" name="Rectangle 3"/>
          <p:cNvSpPr>
            <a:spLocks noGrp="1" noChangeArrowheads="1"/>
          </p:cNvSpPr>
          <p:nvPr>
            <p:ph type="body" idx="1"/>
          </p:nvPr>
        </p:nvSpPr>
        <p:spPr>
          <a:xfrm>
            <a:off x="838200" y="1828800"/>
            <a:ext cx="8001000" cy="4267200"/>
          </a:xfrm>
        </p:spPr>
        <p:txBody>
          <a:bodyPr/>
          <a:lstStyle/>
          <a:p>
            <a:pPr eaLnBrk="1" hangingPunct="1">
              <a:buFont typeface="Wingdings" pitchFamily="2" charset="2"/>
              <a:buNone/>
            </a:pPr>
            <a:r>
              <a:rPr lang="en-US" dirty="0" smtClean="0"/>
              <a:t>I decided to compare the K3S and the 6700 by leveling the playing field.</a:t>
            </a:r>
          </a:p>
          <a:p>
            <a:pPr eaLnBrk="1" hangingPunct="1">
              <a:buFont typeface="Wingdings" pitchFamily="2" charset="2"/>
              <a:buNone/>
            </a:pPr>
            <a:r>
              <a:rPr lang="en-US" dirty="0" smtClean="0"/>
              <a:t>The noise floors were set to be almost identical on 10 meters.</a:t>
            </a:r>
          </a:p>
          <a:p>
            <a:pPr eaLnBrk="1" hangingPunct="1">
              <a:buFont typeface="Wingdings" pitchFamily="2" charset="2"/>
              <a:buNone/>
            </a:pPr>
            <a:r>
              <a:rPr lang="en-US" dirty="0" smtClean="0"/>
              <a:t>Normalized for -135 </a:t>
            </a:r>
            <a:r>
              <a:rPr lang="en-US" dirty="0" err="1" smtClean="0"/>
              <a:t>dBm</a:t>
            </a:r>
            <a:r>
              <a:rPr lang="en-US" dirty="0" smtClean="0"/>
              <a:t> noise floor K3S had an IFSS value 4 dB &gt; than 6700</a:t>
            </a:r>
          </a:p>
          <a:p>
            <a:pPr eaLnBrk="1" hangingPunct="1">
              <a:buFont typeface="Wingdings" pitchFamily="2" charset="2"/>
              <a:buNone/>
            </a:pPr>
            <a:r>
              <a:rPr lang="en-US" dirty="0" smtClean="0"/>
              <a:t>Normalized for -117 </a:t>
            </a:r>
            <a:r>
              <a:rPr lang="en-US" dirty="0" err="1" smtClean="0"/>
              <a:t>dBm</a:t>
            </a:r>
            <a:r>
              <a:rPr lang="en-US" dirty="0" smtClean="0"/>
              <a:t> noise floor 6700 had an IFSS value 4 dB &gt; than K3S</a:t>
            </a:r>
          </a:p>
          <a:p>
            <a:pPr eaLnBrk="1" hangingPunct="1">
              <a:buFont typeface="Wingdings" pitchFamily="2" charset="2"/>
              <a:buNone/>
            </a:pPr>
            <a:endParaRPr lang="en-US" dirty="0" smtClean="0"/>
          </a:p>
          <a:p>
            <a:pPr eaLnBrk="1" hangingPunct="1">
              <a:buFont typeface="Wingdings" pitchFamily="2" charset="2"/>
              <a:buNone/>
            </a:pPr>
            <a:r>
              <a:rPr lang="en-US" dirty="0" smtClean="0">
                <a:solidFill>
                  <a:srgbClr val="FF0000"/>
                </a:solidFill>
              </a:rPr>
              <a:t>*</a:t>
            </a:r>
            <a:r>
              <a:rPr lang="en-US" dirty="0" smtClean="0"/>
              <a:t> IFSS = Interference free signal strength</a:t>
            </a:r>
          </a:p>
          <a:p>
            <a:pPr eaLnBrk="1" hangingPunct="1">
              <a:buFont typeface="Wingdings" pitchFamily="2" charset="2"/>
              <a:buNone/>
            </a:pPr>
            <a:endParaRPr lang="en-US" dirty="0" smtClean="0"/>
          </a:p>
          <a:p>
            <a:pPr eaLnBrk="1" hangingPunct="1">
              <a:buFont typeface="Wingdings" pitchFamily="2" charset="2"/>
              <a:buNone/>
            </a:pPr>
            <a:endParaRPr lang="en-US" dirty="0" smtClean="0"/>
          </a:p>
        </p:txBody>
      </p:sp>
      <p:sp>
        <p:nvSpPr>
          <p:cNvPr id="12292" name="TextBox 5"/>
          <p:cNvSpPr txBox="1">
            <a:spLocks noChangeArrowheads="1"/>
          </p:cNvSpPr>
          <p:nvPr/>
        </p:nvSpPr>
        <p:spPr bwMode="auto">
          <a:xfrm>
            <a:off x="3429000" y="152400"/>
            <a:ext cx="3810000" cy="369888"/>
          </a:xfrm>
          <a:prstGeom prst="rect">
            <a:avLst/>
          </a:prstGeom>
          <a:noFill/>
          <a:ln w="9525">
            <a:noFill/>
            <a:miter lim="800000"/>
            <a:headEnd/>
            <a:tailEnd/>
          </a:ln>
        </p:spPr>
        <p:txBody>
          <a:bodyPr>
            <a:spAutoFit/>
          </a:bodyPr>
          <a:lstStyle/>
          <a:p>
            <a:r>
              <a:rPr lang="en-US" dirty="0">
                <a:solidFill>
                  <a:srgbClr val="FF0000"/>
                </a:solidFill>
              </a:rPr>
              <a:t>Noise floors equal </a:t>
            </a:r>
            <a:r>
              <a:rPr lang="en-US" dirty="0" smtClean="0">
                <a:solidFill>
                  <a:srgbClr val="FF0000"/>
                </a:solidFill>
              </a:rPr>
              <a:t>for both </a:t>
            </a:r>
            <a:r>
              <a:rPr lang="en-US" dirty="0">
                <a:solidFill>
                  <a:srgbClr val="FF0000"/>
                </a:solidFill>
              </a:rPr>
              <a:t>radios</a:t>
            </a: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0"/>
            <a:ext cx="7620000" cy="533400"/>
          </a:xfrm>
        </p:spPr>
        <p:txBody>
          <a:bodyPr/>
          <a:lstStyle/>
          <a:p>
            <a:r>
              <a:rPr lang="en-US" sz="2800" dirty="0" smtClean="0"/>
              <a:t>IFSS comparisons of well behaved radios</a:t>
            </a:r>
            <a:r>
              <a:rPr lang="en-US" sz="2400" dirty="0" smtClean="0"/>
              <a:t>	 </a:t>
            </a:r>
            <a:endParaRPr lang="en-US" sz="2400" dirty="0"/>
          </a:p>
        </p:txBody>
      </p:sp>
      <p:sp>
        <p:nvSpPr>
          <p:cNvPr id="3" name="TextBox 2"/>
          <p:cNvSpPr txBox="1"/>
          <p:nvPr/>
        </p:nvSpPr>
        <p:spPr>
          <a:xfrm>
            <a:off x="990600" y="1752600"/>
            <a:ext cx="6934200" cy="4770537"/>
          </a:xfrm>
          <a:prstGeom prst="rect">
            <a:avLst/>
          </a:prstGeom>
          <a:noFill/>
        </p:spPr>
        <p:txBody>
          <a:bodyPr wrap="square" rtlCol="0">
            <a:spAutoFit/>
          </a:bodyPr>
          <a:lstStyle/>
          <a:p>
            <a:r>
              <a:rPr lang="en-US" sz="2200" dirty="0" smtClean="0"/>
              <a:t>The K3S is an example of an excellent </a:t>
            </a:r>
            <a:r>
              <a:rPr lang="en-US" sz="2200" dirty="0" err="1" smtClean="0"/>
              <a:t>superheterodyne</a:t>
            </a:r>
            <a:r>
              <a:rPr lang="en-US" sz="2200" dirty="0" smtClean="0"/>
              <a:t> radio. </a:t>
            </a:r>
          </a:p>
          <a:p>
            <a:r>
              <a:rPr lang="en-US" sz="2200" dirty="0" smtClean="0"/>
              <a:t>It has excellent phase noise and dynamic range.</a:t>
            </a:r>
          </a:p>
          <a:p>
            <a:endParaRPr lang="en-US" sz="2200" dirty="0" smtClean="0"/>
          </a:p>
          <a:p>
            <a:r>
              <a:rPr lang="en-US" sz="2200" dirty="0" smtClean="0"/>
              <a:t>The Flex 6700 is an example of an excellent direct sampling radio.</a:t>
            </a:r>
          </a:p>
          <a:p>
            <a:r>
              <a:rPr lang="en-US" sz="2200" dirty="0" smtClean="0"/>
              <a:t>It also has excellent phase noise and dynamic range.</a:t>
            </a:r>
          </a:p>
          <a:p>
            <a:endParaRPr lang="en-US" sz="2200" dirty="0" smtClean="0"/>
          </a:p>
          <a:p>
            <a:r>
              <a:rPr lang="en-US" sz="2200" dirty="0" smtClean="0">
                <a:solidFill>
                  <a:srgbClr val="FF0000"/>
                </a:solidFill>
              </a:rPr>
              <a:t>The following two slides show that two-tone input level vs. distortion products produce smooth graphs.</a:t>
            </a:r>
          </a:p>
          <a:p>
            <a:endParaRPr lang="en-US" sz="2200" dirty="0" smtClean="0"/>
          </a:p>
          <a:p>
            <a:r>
              <a:rPr lang="en-US" sz="2200" dirty="0" smtClean="0"/>
              <a:t>This indicates that these radios should not exhibit unexpected overload characteristics. </a:t>
            </a:r>
          </a:p>
          <a:p>
            <a:endParaRPr lang="en-US" dirty="0"/>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924800" cy="533400"/>
          </a:xfrm>
        </p:spPr>
        <p:txBody>
          <a:bodyPr/>
          <a:lstStyle/>
          <a:p>
            <a:r>
              <a:rPr lang="en-US" sz="2600" dirty="0" smtClean="0"/>
              <a:t>IFSS Chart: Elecraft K3S vs. Flex 6700 10 meters  </a:t>
            </a:r>
            <a:endParaRPr lang="en-US" sz="2600" dirty="0"/>
          </a:p>
        </p:txBody>
      </p:sp>
      <p:pic>
        <p:nvPicPr>
          <p:cNvPr id="4" name="Picture 3" descr="ifss_6700_preamp_k3s_att0_a.jpg"/>
          <p:cNvPicPr>
            <a:picLocks noChangeAspect="1"/>
          </p:cNvPicPr>
          <p:nvPr/>
        </p:nvPicPr>
        <p:blipFill>
          <a:blip r:embed="rId3" cstate="print"/>
          <a:stretch>
            <a:fillRect/>
          </a:stretch>
        </p:blipFill>
        <p:spPr>
          <a:xfrm>
            <a:off x="990600" y="1524000"/>
            <a:ext cx="7086600" cy="5148252"/>
          </a:xfrm>
          <a:prstGeom prst="rect">
            <a:avLst/>
          </a:prstGeom>
        </p:spPr>
      </p:pic>
      <p:sp>
        <p:nvSpPr>
          <p:cNvPr id="5" name="TextBox 4"/>
          <p:cNvSpPr txBox="1"/>
          <p:nvPr/>
        </p:nvSpPr>
        <p:spPr>
          <a:xfrm>
            <a:off x="3352800" y="152400"/>
            <a:ext cx="4191000" cy="369332"/>
          </a:xfrm>
          <a:prstGeom prst="rect">
            <a:avLst/>
          </a:prstGeom>
          <a:noFill/>
        </p:spPr>
        <p:txBody>
          <a:bodyPr wrap="square" rtlCol="0">
            <a:spAutoFit/>
          </a:bodyPr>
          <a:lstStyle/>
          <a:p>
            <a:r>
              <a:rPr lang="en-US" dirty="0" smtClean="0"/>
              <a:t>Data by NC0B	Graph by VA7OJ</a:t>
            </a:r>
            <a:endParaRPr lang="en-US" dirty="0"/>
          </a:p>
        </p:txBody>
      </p:sp>
      <p:sp>
        <p:nvSpPr>
          <p:cNvPr id="6" name="TextBox 5"/>
          <p:cNvSpPr txBox="1"/>
          <p:nvPr/>
        </p:nvSpPr>
        <p:spPr>
          <a:xfrm>
            <a:off x="1524000" y="3886200"/>
            <a:ext cx="2895600" cy="369332"/>
          </a:xfrm>
          <a:prstGeom prst="rect">
            <a:avLst/>
          </a:prstGeom>
          <a:noFill/>
        </p:spPr>
        <p:txBody>
          <a:bodyPr wrap="square" rtlCol="0">
            <a:spAutoFit/>
          </a:bodyPr>
          <a:lstStyle/>
          <a:p>
            <a:r>
              <a:rPr lang="en-US" dirty="0" smtClean="0"/>
              <a:t>10m rural band noise</a:t>
            </a:r>
            <a:endParaRPr lang="en-US" dirty="0"/>
          </a:p>
        </p:txBody>
      </p:sp>
      <p:cxnSp>
        <p:nvCxnSpPr>
          <p:cNvPr id="8" name="Straight Connector 7"/>
          <p:cNvCxnSpPr/>
          <p:nvPr/>
        </p:nvCxnSpPr>
        <p:spPr bwMode="auto">
          <a:xfrm>
            <a:off x="1600200" y="5562600"/>
            <a:ext cx="518160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sp>
        <p:nvSpPr>
          <p:cNvPr id="9" name="TextBox 8"/>
          <p:cNvSpPr txBox="1"/>
          <p:nvPr/>
        </p:nvSpPr>
        <p:spPr>
          <a:xfrm>
            <a:off x="5181600" y="5257800"/>
            <a:ext cx="1981200" cy="369332"/>
          </a:xfrm>
          <a:prstGeom prst="rect">
            <a:avLst/>
          </a:prstGeom>
          <a:noFill/>
        </p:spPr>
        <p:txBody>
          <a:bodyPr wrap="square" rtlCol="0">
            <a:spAutoFit/>
          </a:bodyPr>
          <a:lstStyle/>
          <a:p>
            <a:r>
              <a:rPr lang="en-US" dirty="0" smtClean="0"/>
              <a:t>10m quiet rural</a:t>
            </a:r>
            <a:endParaRPr lang="en-US" dirty="0"/>
          </a:p>
        </p:txBody>
      </p:sp>
      <p:sp>
        <p:nvSpPr>
          <p:cNvPr id="10" name="TextBox 9"/>
          <p:cNvSpPr txBox="1"/>
          <p:nvPr/>
        </p:nvSpPr>
        <p:spPr>
          <a:xfrm>
            <a:off x="6934200" y="1828800"/>
            <a:ext cx="990600" cy="1200329"/>
          </a:xfrm>
          <a:prstGeom prst="rect">
            <a:avLst/>
          </a:prstGeom>
          <a:noFill/>
        </p:spPr>
        <p:txBody>
          <a:bodyPr wrap="square" rtlCol="0">
            <a:spAutoFit/>
          </a:bodyPr>
          <a:lstStyle/>
          <a:p>
            <a:r>
              <a:rPr lang="en-US" dirty="0" smtClean="0">
                <a:solidFill>
                  <a:srgbClr val="FF0000"/>
                </a:solidFill>
              </a:rPr>
              <a:t>K3S edges out 6700</a:t>
            </a:r>
            <a:endParaRPr lang="en-US" dirty="0">
              <a:solidFill>
                <a:srgbClr val="FF0000"/>
              </a:solidFill>
            </a:endParaRPr>
          </a:p>
        </p:txBody>
      </p:sp>
      <p:sp>
        <p:nvSpPr>
          <p:cNvPr id="11" name="TextBox 10"/>
          <p:cNvSpPr txBox="1"/>
          <p:nvPr/>
        </p:nvSpPr>
        <p:spPr>
          <a:xfrm>
            <a:off x="6781800" y="5181600"/>
            <a:ext cx="1371600" cy="923330"/>
          </a:xfrm>
          <a:prstGeom prst="rect">
            <a:avLst/>
          </a:prstGeom>
          <a:noFill/>
        </p:spPr>
        <p:txBody>
          <a:bodyPr wrap="square" rtlCol="0">
            <a:spAutoFit/>
          </a:bodyPr>
          <a:lstStyle/>
          <a:p>
            <a:r>
              <a:rPr lang="en-US" dirty="0" smtClean="0"/>
              <a:t>  </a:t>
            </a:r>
            <a:r>
              <a:rPr lang="en-US" dirty="0" smtClean="0">
                <a:solidFill>
                  <a:srgbClr val="FF0000"/>
                </a:solidFill>
              </a:rPr>
              <a:t>Equal           -135 dBm noise floors</a:t>
            </a:r>
            <a:endParaRPr lang="en-US" dirty="0">
              <a:solidFill>
                <a:srgbClr val="FF0000"/>
              </a:solidFill>
            </a:endParaRPr>
          </a:p>
        </p:txBody>
      </p:sp>
      <p:cxnSp>
        <p:nvCxnSpPr>
          <p:cNvPr id="13" name="Straight Arrow Connector 12"/>
          <p:cNvCxnSpPr/>
          <p:nvPr/>
        </p:nvCxnSpPr>
        <p:spPr bwMode="auto">
          <a:xfrm>
            <a:off x="4267200" y="4495800"/>
            <a:ext cx="1143000" cy="0"/>
          </a:xfrm>
          <a:prstGeom prst="straightConnector1">
            <a:avLst/>
          </a:prstGeom>
          <a:solidFill>
            <a:schemeClr val="accent1"/>
          </a:solidFill>
          <a:ln w="25400" cap="flat" cmpd="sng" algn="ctr">
            <a:solidFill>
              <a:srgbClr val="FF0000"/>
            </a:solidFill>
            <a:prstDash val="solid"/>
            <a:round/>
            <a:headEnd type="triangle" w="med" len="med"/>
            <a:tailEnd type="triangle"/>
          </a:ln>
          <a:effectLst/>
        </p:spPr>
      </p:cxnSp>
      <p:sp>
        <p:nvSpPr>
          <p:cNvPr id="14" name="TextBox 13"/>
          <p:cNvSpPr txBox="1"/>
          <p:nvPr/>
        </p:nvSpPr>
        <p:spPr>
          <a:xfrm>
            <a:off x="4267200" y="4267200"/>
            <a:ext cx="1295400" cy="646331"/>
          </a:xfrm>
          <a:prstGeom prst="rect">
            <a:avLst/>
          </a:prstGeom>
          <a:noFill/>
        </p:spPr>
        <p:txBody>
          <a:bodyPr wrap="square" rtlCol="0">
            <a:spAutoFit/>
          </a:bodyPr>
          <a:lstStyle/>
          <a:p>
            <a:r>
              <a:rPr lang="en-US" dirty="0" smtClean="0"/>
              <a:t>4</a:t>
            </a:r>
            <a:r>
              <a:rPr lang="en-US" sz="3600" dirty="0" smtClean="0"/>
              <a:t>.</a:t>
            </a:r>
            <a:r>
              <a:rPr lang="en-US" dirty="0" smtClean="0"/>
              <a:t>5 dB</a:t>
            </a:r>
            <a:endParaRPr lang="en-US" dirty="0"/>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924800" cy="533400"/>
          </a:xfrm>
        </p:spPr>
        <p:txBody>
          <a:bodyPr/>
          <a:lstStyle/>
          <a:p>
            <a:r>
              <a:rPr lang="en-US" sz="2600" dirty="0" smtClean="0"/>
              <a:t>IFSS Chart: Flex 6700 vs. Elecraft K3S </a:t>
            </a:r>
            <a:endParaRPr lang="en-US" sz="2600" dirty="0"/>
          </a:p>
        </p:txBody>
      </p:sp>
      <p:pic>
        <p:nvPicPr>
          <p:cNvPr id="4" name="Picture 3" descr="ifss_6700_no_pre_k3s_att15_a.jpg"/>
          <p:cNvPicPr>
            <a:picLocks noChangeAspect="1"/>
          </p:cNvPicPr>
          <p:nvPr/>
        </p:nvPicPr>
        <p:blipFill>
          <a:blip r:embed="rId2" cstate="print"/>
          <a:stretch>
            <a:fillRect/>
          </a:stretch>
        </p:blipFill>
        <p:spPr>
          <a:xfrm>
            <a:off x="990600" y="1524000"/>
            <a:ext cx="7086600" cy="5148252"/>
          </a:xfrm>
          <a:prstGeom prst="rect">
            <a:avLst/>
          </a:prstGeom>
        </p:spPr>
      </p:pic>
      <p:sp>
        <p:nvSpPr>
          <p:cNvPr id="5" name="TextBox 4"/>
          <p:cNvSpPr txBox="1"/>
          <p:nvPr/>
        </p:nvSpPr>
        <p:spPr>
          <a:xfrm>
            <a:off x="3352800" y="152400"/>
            <a:ext cx="3886200" cy="381000"/>
          </a:xfrm>
          <a:prstGeom prst="rect">
            <a:avLst/>
          </a:prstGeom>
          <a:noFill/>
        </p:spPr>
        <p:txBody>
          <a:bodyPr wrap="square" rtlCol="0">
            <a:spAutoFit/>
          </a:bodyPr>
          <a:lstStyle/>
          <a:p>
            <a:r>
              <a:rPr lang="en-US" dirty="0" smtClean="0"/>
              <a:t>Data by NC0B	Graph by VA7OJ</a:t>
            </a:r>
            <a:endParaRPr lang="en-US" dirty="0"/>
          </a:p>
        </p:txBody>
      </p:sp>
      <p:cxnSp>
        <p:nvCxnSpPr>
          <p:cNvPr id="7" name="Straight Connector 6"/>
          <p:cNvCxnSpPr/>
          <p:nvPr/>
        </p:nvCxnSpPr>
        <p:spPr bwMode="auto">
          <a:xfrm>
            <a:off x="1600200" y="4724400"/>
            <a:ext cx="525780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cxnSp>
        <p:nvCxnSpPr>
          <p:cNvPr id="9" name="Straight Connector 8"/>
          <p:cNvCxnSpPr/>
          <p:nvPr/>
        </p:nvCxnSpPr>
        <p:spPr bwMode="auto">
          <a:xfrm>
            <a:off x="1600200" y="3657600"/>
            <a:ext cx="525780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cxnSp>
        <p:nvCxnSpPr>
          <p:cNvPr id="11" name="Straight Connector 10"/>
          <p:cNvCxnSpPr/>
          <p:nvPr/>
        </p:nvCxnSpPr>
        <p:spPr bwMode="auto">
          <a:xfrm>
            <a:off x="1600200" y="2667000"/>
            <a:ext cx="5257800" cy="0"/>
          </a:xfrm>
          <a:prstGeom prst="line">
            <a:avLst/>
          </a:prstGeom>
          <a:solidFill>
            <a:schemeClr val="accent1"/>
          </a:solidFill>
          <a:ln w="25400" cap="flat" cmpd="sng" algn="ctr">
            <a:solidFill>
              <a:srgbClr val="FF0000"/>
            </a:solidFill>
            <a:prstDash val="solid"/>
            <a:round/>
            <a:headEnd type="none" w="med" len="med"/>
            <a:tailEnd type="none" w="med" len="med"/>
          </a:ln>
          <a:effectLst/>
        </p:spPr>
      </p:cxnSp>
      <p:sp>
        <p:nvSpPr>
          <p:cNvPr id="12" name="TextBox 11"/>
          <p:cNvSpPr txBox="1"/>
          <p:nvPr/>
        </p:nvSpPr>
        <p:spPr>
          <a:xfrm>
            <a:off x="1676400" y="4419600"/>
            <a:ext cx="2133600" cy="369332"/>
          </a:xfrm>
          <a:prstGeom prst="rect">
            <a:avLst/>
          </a:prstGeom>
          <a:noFill/>
        </p:spPr>
        <p:txBody>
          <a:bodyPr wrap="square" rtlCol="0">
            <a:spAutoFit/>
          </a:bodyPr>
          <a:lstStyle/>
          <a:p>
            <a:r>
              <a:rPr lang="en-US" dirty="0" smtClean="0"/>
              <a:t>20m band noise</a:t>
            </a:r>
            <a:endParaRPr lang="en-US" dirty="0"/>
          </a:p>
        </p:txBody>
      </p:sp>
      <p:sp>
        <p:nvSpPr>
          <p:cNvPr id="13" name="TextBox 12"/>
          <p:cNvSpPr txBox="1"/>
          <p:nvPr/>
        </p:nvSpPr>
        <p:spPr>
          <a:xfrm>
            <a:off x="1600200" y="3352800"/>
            <a:ext cx="2209800" cy="369332"/>
          </a:xfrm>
          <a:prstGeom prst="rect">
            <a:avLst/>
          </a:prstGeom>
          <a:noFill/>
        </p:spPr>
        <p:txBody>
          <a:bodyPr wrap="square" rtlCol="0">
            <a:spAutoFit/>
          </a:bodyPr>
          <a:lstStyle/>
          <a:p>
            <a:r>
              <a:rPr lang="en-US" dirty="0" smtClean="0"/>
              <a:t>40m band noise</a:t>
            </a:r>
            <a:endParaRPr lang="en-US" dirty="0"/>
          </a:p>
        </p:txBody>
      </p:sp>
      <p:sp>
        <p:nvSpPr>
          <p:cNvPr id="14" name="TextBox 13"/>
          <p:cNvSpPr txBox="1"/>
          <p:nvPr/>
        </p:nvSpPr>
        <p:spPr>
          <a:xfrm>
            <a:off x="1600200" y="2362200"/>
            <a:ext cx="2057400" cy="369332"/>
          </a:xfrm>
          <a:prstGeom prst="rect">
            <a:avLst/>
          </a:prstGeom>
          <a:noFill/>
        </p:spPr>
        <p:txBody>
          <a:bodyPr wrap="square" rtlCol="0">
            <a:spAutoFit/>
          </a:bodyPr>
          <a:lstStyle/>
          <a:p>
            <a:r>
              <a:rPr lang="en-US" dirty="0" smtClean="0"/>
              <a:t>80m band noise</a:t>
            </a:r>
            <a:endParaRPr lang="en-US" dirty="0"/>
          </a:p>
        </p:txBody>
      </p:sp>
      <p:sp>
        <p:nvSpPr>
          <p:cNvPr id="15" name="TextBox 14"/>
          <p:cNvSpPr txBox="1"/>
          <p:nvPr/>
        </p:nvSpPr>
        <p:spPr>
          <a:xfrm>
            <a:off x="6934200" y="1828800"/>
            <a:ext cx="914400" cy="1200329"/>
          </a:xfrm>
          <a:prstGeom prst="rect">
            <a:avLst/>
          </a:prstGeom>
          <a:noFill/>
        </p:spPr>
        <p:txBody>
          <a:bodyPr wrap="square" rtlCol="0">
            <a:spAutoFit/>
          </a:bodyPr>
          <a:lstStyle/>
          <a:p>
            <a:r>
              <a:rPr lang="en-US" dirty="0" smtClean="0">
                <a:solidFill>
                  <a:srgbClr val="FF0000"/>
                </a:solidFill>
              </a:rPr>
              <a:t>6700 edges out K3S</a:t>
            </a:r>
            <a:endParaRPr lang="en-US" dirty="0">
              <a:solidFill>
                <a:srgbClr val="FF0000"/>
              </a:solidFill>
            </a:endParaRPr>
          </a:p>
        </p:txBody>
      </p:sp>
      <p:sp>
        <p:nvSpPr>
          <p:cNvPr id="16" name="TextBox 15"/>
          <p:cNvSpPr txBox="1"/>
          <p:nvPr/>
        </p:nvSpPr>
        <p:spPr>
          <a:xfrm>
            <a:off x="6781800" y="5181600"/>
            <a:ext cx="1447800" cy="923330"/>
          </a:xfrm>
          <a:prstGeom prst="rect">
            <a:avLst/>
          </a:prstGeom>
          <a:noFill/>
        </p:spPr>
        <p:txBody>
          <a:bodyPr wrap="square" rtlCol="0">
            <a:spAutoFit/>
          </a:bodyPr>
          <a:lstStyle/>
          <a:p>
            <a:r>
              <a:rPr lang="en-US" dirty="0" smtClean="0"/>
              <a:t>  </a:t>
            </a:r>
            <a:r>
              <a:rPr lang="en-US" dirty="0" smtClean="0">
                <a:solidFill>
                  <a:srgbClr val="FF0000"/>
                </a:solidFill>
              </a:rPr>
              <a:t>Equal          -117 dBm noise floors </a:t>
            </a:r>
            <a:endParaRPr lang="en-US" dirty="0">
              <a:solidFill>
                <a:srgbClr val="FF0000"/>
              </a:solidFill>
            </a:endParaRPr>
          </a:p>
        </p:txBody>
      </p:sp>
      <p:cxnSp>
        <p:nvCxnSpPr>
          <p:cNvPr id="18" name="Straight Connector 17"/>
          <p:cNvCxnSpPr/>
          <p:nvPr/>
        </p:nvCxnSpPr>
        <p:spPr bwMode="auto">
          <a:xfrm>
            <a:off x="4267200" y="4343400"/>
            <a:ext cx="1143000" cy="0"/>
          </a:xfrm>
          <a:prstGeom prst="line">
            <a:avLst/>
          </a:prstGeom>
          <a:solidFill>
            <a:schemeClr val="accent1"/>
          </a:solidFill>
          <a:ln w="25400" cap="flat" cmpd="sng" algn="ctr">
            <a:solidFill>
              <a:srgbClr val="FF0000"/>
            </a:solidFill>
            <a:prstDash val="solid"/>
            <a:round/>
            <a:headEnd type="triangle" w="med" len="med"/>
            <a:tailEnd type="triangle" w="med" len="med"/>
          </a:ln>
          <a:effectLst/>
        </p:spPr>
      </p:cxnSp>
      <p:sp>
        <p:nvSpPr>
          <p:cNvPr id="19" name="TextBox 18"/>
          <p:cNvSpPr txBox="1"/>
          <p:nvPr/>
        </p:nvSpPr>
        <p:spPr>
          <a:xfrm>
            <a:off x="4495800" y="3810000"/>
            <a:ext cx="1295400" cy="646331"/>
          </a:xfrm>
          <a:prstGeom prst="rect">
            <a:avLst/>
          </a:prstGeom>
          <a:noFill/>
        </p:spPr>
        <p:txBody>
          <a:bodyPr wrap="square" rtlCol="0">
            <a:spAutoFit/>
          </a:bodyPr>
          <a:lstStyle/>
          <a:p>
            <a:r>
              <a:rPr lang="en-US" dirty="0" smtClean="0"/>
              <a:t>4</a:t>
            </a:r>
            <a:r>
              <a:rPr lang="en-US" sz="3600" dirty="0" smtClean="0"/>
              <a:t>.</a:t>
            </a:r>
            <a:r>
              <a:rPr lang="en-US" dirty="0" smtClean="0"/>
              <a:t>5 dB</a:t>
            </a:r>
            <a:endParaRPr lang="en-US" dirty="0"/>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400" dirty="0" smtClean="0"/>
              <a:t>Not all direct-sampling radios are this well behaved</a:t>
            </a:r>
            <a:endParaRPr lang="en-US" dirty="0"/>
          </a:p>
        </p:txBody>
      </p:sp>
      <p:sp>
        <p:nvSpPr>
          <p:cNvPr id="4" name="TextBox 3"/>
          <p:cNvSpPr txBox="1"/>
          <p:nvPr/>
        </p:nvSpPr>
        <p:spPr>
          <a:xfrm>
            <a:off x="914400" y="1752600"/>
            <a:ext cx="7696200" cy="3785652"/>
          </a:xfrm>
          <a:prstGeom prst="rect">
            <a:avLst/>
          </a:prstGeom>
          <a:noFill/>
        </p:spPr>
        <p:txBody>
          <a:bodyPr wrap="square" rtlCol="0">
            <a:spAutoFit/>
          </a:bodyPr>
          <a:lstStyle/>
          <a:p>
            <a:r>
              <a:rPr lang="en-US" sz="2400" dirty="0" smtClean="0"/>
              <a:t>The following two graphs demonstrate direct-sampling IFSS distortion curves that are not as well behaved as the Flex 6700.  </a:t>
            </a:r>
          </a:p>
          <a:p>
            <a:endParaRPr lang="en-US" sz="2400" dirty="0" smtClean="0"/>
          </a:p>
          <a:p>
            <a:r>
              <a:rPr lang="en-US" sz="2400" dirty="0" smtClean="0"/>
              <a:t>“Well behaved” means it should have a monotonic curve, i.e. smooth and does not reverse directions.</a:t>
            </a:r>
          </a:p>
          <a:p>
            <a:endParaRPr lang="en-US" sz="2400" dirty="0" smtClean="0"/>
          </a:p>
          <a:p>
            <a:r>
              <a:rPr lang="en-US" sz="2400" dirty="0" smtClean="0"/>
              <a:t>Note:  The IFSS curve of a legacy (</a:t>
            </a:r>
            <a:r>
              <a:rPr lang="en-US" sz="2400" dirty="0" err="1" smtClean="0"/>
              <a:t>superhet</a:t>
            </a:r>
            <a:r>
              <a:rPr lang="en-US" sz="2400" dirty="0" smtClean="0"/>
              <a:t>) radio is virtually guaranteed to be monotonic and not reverse directions. </a:t>
            </a:r>
            <a:endParaRPr lang="en-US" sz="2400" dirty="0"/>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924800" cy="533400"/>
          </a:xfrm>
        </p:spPr>
        <p:txBody>
          <a:bodyPr/>
          <a:lstStyle/>
          <a:p>
            <a:r>
              <a:rPr lang="en-US" sz="2400" dirty="0" smtClean="0"/>
              <a:t>IFSS curve with non-monotonic distortion pattern</a:t>
            </a:r>
            <a:endParaRPr lang="en-US" sz="2400" dirty="0"/>
          </a:p>
        </p:txBody>
      </p:sp>
      <p:pic>
        <p:nvPicPr>
          <p:cNvPr id="4" name="Picture 3" descr="Unident_IFSS_non_monotonic_a.jpg"/>
          <p:cNvPicPr>
            <a:picLocks noChangeAspect="1"/>
          </p:cNvPicPr>
          <p:nvPr/>
        </p:nvPicPr>
        <p:blipFill>
          <a:blip r:embed="rId2" cstate="print"/>
          <a:stretch>
            <a:fillRect/>
          </a:stretch>
        </p:blipFill>
        <p:spPr>
          <a:xfrm>
            <a:off x="914400" y="1600200"/>
            <a:ext cx="7086600" cy="5141106"/>
          </a:xfrm>
          <a:prstGeom prst="rect">
            <a:avLst/>
          </a:prstGeom>
        </p:spPr>
      </p:pic>
      <p:sp>
        <p:nvSpPr>
          <p:cNvPr id="5" name="TextBox 4"/>
          <p:cNvSpPr txBox="1"/>
          <p:nvPr/>
        </p:nvSpPr>
        <p:spPr>
          <a:xfrm>
            <a:off x="3352800" y="228600"/>
            <a:ext cx="4038600" cy="369332"/>
          </a:xfrm>
          <a:prstGeom prst="rect">
            <a:avLst/>
          </a:prstGeom>
          <a:noFill/>
        </p:spPr>
        <p:txBody>
          <a:bodyPr wrap="square" rtlCol="0">
            <a:spAutoFit/>
          </a:bodyPr>
          <a:lstStyle/>
          <a:p>
            <a:r>
              <a:rPr lang="en-US" dirty="0" smtClean="0"/>
              <a:t>Data by VA7OJ	Graph by VA7OJ</a:t>
            </a:r>
            <a:endParaRPr lang="en-US" dirty="0"/>
          </a:p>
        </p:txBody>
      </p:sp>
      <p:sp>
        <p:nvSpPr>
          <p:cNvPr id="6" name="TextBox 5"/>
          <p:cNvSpPr txBox="1"/>
          <p:nvPr/>
        </p:nvSpPr>
        <p:spPr>
          <a:xfrm>
            <a:off x="6629400" y="5334000"/>
            <a:ext cx="1524000" cy="646331"/>
          </a:xfrm>
          <a:prstGeom prst="rect">
            <a:avLst/>
          </a:prstGeom>
          <a:noFill/>
        </p:spPr>
        <p:txBody>
          <a:bodyPr wrap="square" rtlCol="0">
            <a:spAutoFit/>
          </a:bodyPr>
          <a:lstStyle/>
          <a:p>
            <a:r>
              <a:rPr lang="en-US" dirty="0" smtClean="0"/>
              <a:t>Quiet rural band noise</a:t>
            </a:r>
            <a:endParaRPr lang="en-US" dirty="0"/>
          </a:p>
        </p:txBody>
      </p:sp>
      <p:cxnSp>
        <p:nvCxnSpPr>
          <p:cNvPr id="10" name="Straight Arrow Connector 9"/>
          <p:cNvCxnSpPr/>
          <p:nvPr/>
        </p:nvCxnSpPr>
        <p:spPr bwMode="auto">
          <a:xfrm flipH="1">
            <a:off x="6324600" y="5638800"/>
            <a:ext cx="381000"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12" name="TextBox 11"/>
          <p:cNvSpPr txBox="1"/>
          <p:nvPr/>
        </p:nvSpPr>
        <p:spPr>
          <a:xfrm>
            <a:off x="4038600" y="2667000"/>
            <a:ext cx="1295400" cy="369332"/>
          </a:xfrm>
          <a:prstGeom prst="rect">
            <a:avLst/>
          </a:prstGeom>
          <a:noFill/>
        </p:spPr>
        <p:txBody>
          <a:bodyPr wrap="square" rtlCol="0">
            <a:spAutoFit/>
          </a:bodyPr>
          <a:lstStyle/>
          <a:p>
            <a:r>
              <a:rPr lang="en-US" dirty="0" smtClean="0"/>
              <a:t>Anomalies</a:t>
            </a:r>
            <a:endParaRPr lang="en-US" dirty="0"/>
          </a:p>
        </p:txBody>
      </p:sp>
      <p:cxnSp>
        <p:nvCxnSpPr>
          <p:cNvPr id="14" name="Straight Arrow Connector 13"/>
          <p:cNvCxnSpPr/>
          <p:nvPr/>
        </p:nvCxnSpPr>
        <p:spPr bwMode="auto">
          <a:xfrm flipH="1">
            <a:off x="3733800" y="2895600"/>
            <a:ext cx="381000"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17" name="Straight Arrow Connector 16"/>
          <p:cNvCxnSpPr/>
          <p:nvPr/>
        </p:nvCxnSpPr>
        <p:spPr bwMode="auto">
          <a:xfrm>
            <a:off x="4191000" y="2971800"/>
            <a:ext cx="0" cy="16764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18" name="TextBox 17"/>
          <p:cNvSpPr txBox="1"/>
          <p:nvPr/>
        </p:nvSpPr>
        <p:spPr>
          <a:xfrm>
            <a:off x="6629400" y="2057400"/>
            <a:ext cx="1600200" cy="369332"/>
          </a:xfrm>
          <a:prstGeom prst="rect">
            <a:avLst/>
          </a:prstGeom>
          <a:noFill/>
        </p:spPr>
        <p:txBody>
          <a:bodyPr wrap="square" rtlCol="0">
            <a:spAutoFit/>
          </a:bodyPr>
          <a:lstStyle/>
          <a:p>
            <a:r>
              <a:rPr lang="en-US" dirty="0" smtClean="0"/>
              <a:t>Urban noise</a:t>
            </a:r>
            <a:endParaRPr lang="en-US" dirty="0"/>
          </a:p>
        </p:txBody>
      </p:sp>
      <p:sp>
        <p:nvSpPr>
          <p:cNvPr id="19" name="TextBox 18"/>
          <p:cNvSpPr txBox="1"/>
          <p:nvPr/>
        </p:nvSpPr>
        <p:spPr>
          <a:xfrm>
            <a:off x="6705600" y="3124200"/>
            <a:ext cx="1447800" cy="369332"/>
          </a:xfrm>
          <a:prstGeom prst="rect">
            <a:avLst/>
          </a:prstGeom>
          <a:noFill/>
        </p:spPr>
        <p:txBody>
          <a:bodyPr wrap="square" rtlCol="0">
            <a:spAutoFit/>
          </a:bodyPr>
          <a:lstStyle/>
          <a:p>
            <a:r>
              <a:rPr lang="en-US" dirty="0" smtClean="0"/>
              <a:t>Rural noise</a:t>
            </a:r>
            <a:endParaRPr lang="en-US" dirty="0"/>
          </a:p>
        </p:txBody>
      </p:sp>
      <p:cxnSp>
        <p:nvCxnSpPr>
          <p:cNvPr id="21" name="Straight Arrow Connector 20"/>
          <p:cNvCxnSpPr/>
          <p:nvPr/>
        </p:nvCxnSpPr>
        <p:spPr bwMode="auto">
          <a:xfrm flipH="1">
            <a:off x="6400800" y="2253632"/>
            <a:ext cx="304800"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31" name="Straight Arrow Connector 30"/>
          <p:cNvCxnSpPr/>
          <p:nvPr/>
        </p:nvCxnSpPr>
        <p:spPr bwMode="auto">
          <a:xfrm flipH="1">
            <a:off x="6400800" y="3352800"/>
            <a:ext cx="381000" cy="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391400" cy="533400"/>
          </a:xfrm>
        </p:spPr>
        <p:txBody>
          <a:bodyPr>
            <a:normAutofit/>
          </a:bodyPr>
          <a:lstStyle/>
          <a:p>
            <a:pPr algn="ctr"/>
            <a:r>
              <a:rPr lang="en-US" sz="2600" dirty="0" smtClean="0"/>
              <a:t>Worst case IFSS data I have measured</a:t>
            </a:r>
            <a:endParaRPr lang="en-US" sz="2600" dirty="0"/>
          </a:p>
        </p:txBody>
      </p:sp>
      <p:sp>
        <p:nvSpPr>
          <p:cNvPr id="5" name="TextBox 4"/>
          <p:cNvSpPr txBox="1"/>
          <p:nvPr/>
        </p:nvSpPr>
        <p:spPr>
          <a:xfrm>
            <a:off x="3352800" y="152400"/>
            <a:ext cx="4191000" cy="369332"/>
          </a:xfrm>
          <a:prstGeom prst="rect">
            <a:avLst/>
          </a:prstGeom>
          <a:noFill/>
        </p:spPr>
        <p:txBody>
          <a:bodyPr wrap="square" rtlCol="0">
            <a:spAutoFit/>
          </a:bodyPr>
          <a:lstStyle/>
          <a:p>
            <a:r>
              <a:rPr lang="en-US" dirty="0" smtClean="0"/>
              <a:t>Data by NC0B       Graph by VA7OJ</a:t>
            </a:r>
            <a:endParaRPr lang="en-US" dirty="0"/>
          </a:p>
        </p:txBody>
      </p:sp>
      <p:pic>
        <p:nvPicPr>
          <p:cNvPr id="14" name="Picture 13" descr="ADAT_20m_IFSS_a.jpg"/>
          <p:cNvPicPr>
            <a:picLocks noChangeAspect="1"/>
          </p:cNvPicPr>
          <p:nvPr/>
        </p:nvPicPr>
        <p:blipFill>
          <a:blip r:embed="rId3" cstate="print"/>
          <a:stretch>
            <a:fillRect/>
          </a:stretch>
        </p:blipFill>
        <p:spPr>
          <a:xfrm>
            <a:off x="838200" y="1600200"/>
            <a:ext cx="6922725" cy="5029200"/>
          </a:xfrm>
          <a:prstGeom prst="rect">
            <a:avLst/>
          </a:prstGeom>
        </p:spPr>
      </p:pic>
      <p:cxnSp>
        <p:nvCxnSpPr>
          <p:cNvPr id="28" name="Straight Connector 27"/>
          <p:cNvCxnSpPr/>
          <p:nvPr/>
        </p:nvCxnSpPr>
        <p:spPr bwMode="auto">
          <a:xfrm>
            <a:off x="1447800" y="3276600"/>
            <a:ext cx="4876800"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1447800" y="3962400"/>
            <a:ext cx="4876800"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32" name="Straight Connector 31"/>
          <p:cNvCxnSpPr/>
          <p:nvPr/>
        </p:nvCxnSpPr>
        <p:spPr bwMode="auto">
          <a:xfrm>
            <a:off x="1447800" y="5867400"/>
            <a:ext cx="4876800"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9" name="Straight Arrow Connector 8"/>
          <p:cNvCxnSpPr/>
          <p:nvPr/>
        </p:nvCxnSpPr>
        <p:spPr bwMode="auto">
          <a:xfrm flipH="1">
            <a:off x="6324600" y="3276600"/>
            <a:ext cx="381000" cy="1"/>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17" name="Straight Arrow Connector 16"/>
          <p:cNvCxnSpPr/>
          <p:nvPr/>
        </p:nvCxnSpPr>
        <p:spPr bwMode="auto">
          <a:xfrm flipH="1">
            <a:off x="6324600" y="3962400"/>
            <a:ext cx="381000" cy="1"/>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cxnSp>
        <p:nvCxnSpPr>
          <p:cNvPr id="25" name="Straight Arrow Connector 24"/>
          <p:cNvCxnSpPr/>
          <p:nvPr/>
        </p:nvCxnSpPr>
        <p:spPr bwMode="auto">
          <a:xfrm flipH="1">
            <a:off x="6324600" y="5867400"/>
            <a:ext cx="381000" cy="0"/>
          </a:xfrm>
          <a:prstGeom prst="straightConnector1">
            <a:avLst/>
          </a:prstGeom>
          <a:solidFill>
            <a:schemeClr val="accent1"/>
          </a:solidFill>
          <a:ln w="19050" cap="flat" cmpd="sng" algn="ctr">
            <a:solidFill>
              <a:srgbClr val="FF0000"/>
            </a:solidFill>
            <a:prstDash val="solid"/>
            <a:round/>
            <a:headEnd type="none" w="med" len="med"/>
            <a:tailEnd type="arrow"/>
          </a:ln>
          <a:effectLst/>
        </p:spPr>
      </p:cxnSp>
      <p:sp>
        <p:nvSpPr>
          <p:cNvPr id="19" name="TextBox 18"/>
          <p:cNvSpPr txBox="1"/>
          <p:nvPr/>
        </p:nvSpPr>
        <p:spPr>
          <a:xfrm>
            <a:off x="6705600" y="3124200"/>
            <a:ext cx="1066800" cy="338554"/>
          </a:xfrm>
          <a:prstGeom prst="rect">
            <a:avLst/>
          </a:prstGeom>
          <a:noFill/>
        </p:spPr>
        <p:txBody>
          <a:bodyPr wrap="square" rtlCol="0">
            <a:spAutoFit/>
          </a:bodyPr>
          <a:lstStyle/>
          <a:p>
            <a:r>
              <a:rPr lang="en-US" sz="1600" dirty="0" smtClean="0"/>
              <a:t>20m rural </a:t>
            </a:r>
            <a:endParaRPr lang="en-US" sz="1600" dirty="0"/>
          </a:p>
        </p:txBody>
      </p:sp>
      <p:sp>
        <p:nvSpPr>
          <p:cNvPr id="20" name="TextBox 19"/>
          <p:cNvSpPr txBox="1"/>
          <p:nvPr/>
        </p:nvSpPr>
        <p:spPr>
          <a:xfrm>
            <a:off x="6705600" y="3810000"/>
            <a:ext cx="1066800" cy="338554"/>
          </a:xfrm>
          <a:prstGeom prst="rect">
            <a:avLst/>
          </a:prstGeom>
          <a:noFill/>
        </p:spPr>
        <p:txBody>
          <a:bodyPr wrap="square" rtlCol="0">
            <a:spAutoFit/>
          </a:bodyPr>
          <a:lstStyle/>
          <a:p>
            <a:r>
              <a:rPr lang="en-US" sz="1600" dirty="0" smtClean="0"/>
              <a:t>15m rural</a:t>
            </a:r>
            <a:endParaRPr lang="en-US" sz="1600" dirty="0"/>
          </a:p>
        </p:txBody>
      </p:sp>
      <p:sp>
        <p:nvSpPr>
          <p:cNvPr id="21" name="TextBox 20"/>
          <p:cNvSpPr txBox="1"/>
          <p:nvPr/>
        </p:nvSpPr>
        <p:spPr>
          <a:xfrm>
            <a:off x="6781800" y="5486400"/>
            <a:ext cx="1066800" cy="830997"/>
          </a:xfrm>
          <a:prstGeom prst="rect">
            <a:avLst/>
          </a:prstGeom>
          <a:noFill/>
        </p:spPr>
        <p:txBody>
          <a:bodyPr wrap="square" rtlCol="0">
            <a:spAutoFit/>
          </a:bodyPr>
          <a:lstStyle/>
          <a:p>
            <a:r>
              <a:rPr lang="en-US" sz="1600" dirty="0" smtClean="0"/>
              <a:t>15m quiet rural</a:t>
            </a:r>
            <a:endParaRPr lang="en-US" sz="1600" dirty="0"/>
          </a:p>
        </p:txBody>
      </p:sp>
      <p:sp>
        <p:nvSpPr>
          <p:cNvPr id="45" name="TextBox 44"/>
          <p:cNvSpPr txBox="1"/>
          <p:nvPr/>
        </p:nvSpPr>
        <p:spPr>
          <a:xfrm>
            <a:off x="6400800" y="1981200"/>
            <a:ext cx="1447800" cy="646331"/>
          </a:xfrm>
          <a:prstGeom prst="rect">
            <a:avLst/>
          </a:prstGeom>
          <a:noFill/>
        </p:spPr>
        <p:txBody>
          <a:bodyPr wrap="square" rtlCol="0">
            <a:spAutoFit/>
          </a:bodyPr>
          <a:lstStyle/>
          <a:p>
            <a:r>
              <a:rPr lang="en-US" dirty="0" smtClean="0">
                <a:solidFill>
                  <a:srgbClr val="FF0000"/>
                </a:solidFill>
              </a:rPr>
              <a:t>Band noise references</a:t>
            </a:r>
            <a:endParaRPr lang="en-US" dirty="0">
              <a:solidFill>
                <a:srgbClr val="FF0000"/>
              </a:solidFill>
            </a:endParaRPr>
          </a:p>
        </p:txBody>
      </p:sp>
    </p:spTree>
    <p:extLst>
      <p:ext uri="{BB962C8B-B14F-4D97-AF65-F5344CB8AC3E}">
        <p14:creationId xmlns:p14="http://schemas.microsoft.com/office/powerpoint/2010/main" xmlns="" val="3783247072"/>
      </p:ext>
    </p:extLst>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a:xfrm>
            <a:off x="762000" y="762000"/>
            <a:ext cx="7924800" cy="533400"/>
          </a:xfrm>
        </p:spPr>
        <p:txBody>
          <a:bodyPr/>
          <a:lstStyle/>
          <a:p>
            <a:pPr eaLnBrk="1" hangingPunct="1"/>
            <a:r>
              <a:rPr lang="en-US" sz="3200" dirty="0" smtClean="0"/>
              <a:t>Disruption began in April 2016</a:t>
            </a:r>
          </a:p>
        </p:txBody>
      </p:sp>
      <p:sp>
        <p:nvSpPr>
          <p:cNvPr id="13315" name="Rectangle 3"/>
          <p:cNvSpPr>
            <a:spLocks noGrp="1" noChangeArrowheads="1"/>
          </p:cNvSpPr>
          <p:nvPr>
            <p:ph type="body" idx="1"/>
          </p:nvPr>
        </p:nvSpPr>
        <p:spPr>
          <a:xfrm>
            <a:off x="838200" y="1676400"/>
            <a:ext cx="7693025" cy="4333875"/>
          </a:xfrm>
        </p:spPr>
        <p:txBody>
          <a:bodyPr/>
          <a:lstStyle/>
          <a:p>
            <a:pPr eaLnBrk="1" hangingPunct="1"/>
            <a:r>
              <a:rPr lang="en-US" dirty="0" smtClean="0"/>
              <a:t>First quarter 2016 we had about 18 very good </a:t>
            </a:r>
            <a:r>
              <a:rPr lang="en-US" dirty="0" err="1" smtClean="0"/>
              <a:t>superhet</a:t>
            </a:r>
            <a:r>
              <a:rPr lang="en-US" dirty="0" smtClean="0"/>
              <a:t> transceivers and </a:t>
            </a:r>
            <a:r>
              <a:rPr lang="en-US" smtClean="0"/>
              <a:t>a couple of </a:t>
            </a:r>
            <a:r>
              <a:rPr lang="en-US" dirty="0" smtClean="0"/>
              <a:t>excellent direct sampling SDR radio types that used a computer interface.</a:t>
            </a:r>
          </a:p>
          <a:p>
            <a:pPr eaLnBrk="1" hangingPunct="1"/>
            <a:endParaRPr lang="en-US" dirty="0" smtClean="0"/>
          </a:p>
          <a:p>
            <a:pPr eaLnBrk="1" hangingPunct="1"/>
            <a:r>
              <a:rPr lang="en-US" dirty="0" smtClean="0">
                <a:solidFill>
                  <a:srgbClr val="FF0000"/>
                </a:solidFill>
              </a:rPr>
              <a:t>Icom dropped a grenade into the status quo.</a:t>
            </a:r>
          </a:p>
          <a:p>
            <a:pPr eaLnBrk="1" hangingPunct="1"/>
            <a:endParaRPr lang="en-US" dirty="0" smtClean="0"/>
          </a:p>
          <a:p>
            <a:pPr eaLnBrk="1" hangingPunct="1"/>
            <a:r>
              <a:rPr lang="en-US" dirty="0" smtClean="0"/>
              <a:t>The IC-7300 hit the market at $1495 as a </a:t>
            </a:r>
            <a:r>
              <a:rPr lang="en-US" dirty="0" smtClean="0">
                <a:solidFill>
                  <a:srgbClr val="FF0000"/>
                </a:solidFill>
              </a:rPr>
              <a:t>direct-sampling radio with knobs</a:t>
            </a:r>
            <a:r>
              <a:rPr lang="en-US" dirty="0" smtClean="0"/>
              <a:t>. </a:t>
            </a: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762000" y="1828800"/>
            <a:ext cx="7086600" cy="533400"/>
          </a:xfrm>
          <a:prstGeom prst="rect">
            <a:avLst/>
          </a:prstGeom>
          <a:solidFill>
            <a:schemeClr val="bg1"/>
          </a:solidFill>
          <a:ln w="9525">
            <a:noFill/>
            <a:miter lim="800000"/>
            <a:headEnd/>
            <a:tailEnd/>
          </a:ln>
        </p:spPr>
        <p:txBody>
          <a:bodyPr wrap="none" anchor="ctr"/>
          <a:lstStyle/>
          <a:p>
            <a:endParaRPr lang="en-US"/>
          </a:p>
        </p:txBody>
      </p:sp>
      <p:sp>
        <p:nvSpPr>
          <p:cNvPr id="4099" name="Rectangle 3"/>
          <p:cNvSpPr>
            <a:spLocks noGrp="1" noChangeArrowheads="1"/>
          </p:cNvSpPr>
          <p:nvPr>
            <p:ph type="body" idx="1"/>
          </p:nvPr>
        </p:nvSpPr>
        <p:spPr>
          <a:xfrm>
            <a:off x="838200" y="914400"/>
            <a:ext cx="8305800" cy="5638800"/>
          </a:xfrm>
        </p:spPr>
        <p:txBody>
          <a:bodyPr/>
          <a:lstStyle/>
          <a:p>
            <a:pPr marL="228600" indent="-228600" eaLnBrk="1" hangingPunct="1">
              <a:spcBef>
                <a:spcPct val="75000"/>
              </a:spcBef>
              <a:buClr>
                <a:schemeClr val="tx2"/>
              </a:buClr>
              <a:buSzTx/>
              <a:buFontTx/>
              <a:buChar char="•"/>
              <a:tabLst>
                <a:tab pos="1719263" algn="l"/>
              </a:tabLst>
            </a:pPr>
            <a:r>
              <a:rPr lang="en-US" b="1" dirty="0" smtClean="0">
                <a:solidFill>
                  <a:srgbClr val="000000"/>
                </a:solidFill>
              </a:rPr>
              <a:t>Disruptive technology can do the following:</a:t>
            </a:r>
          </a:p>
          <a:p>
            <a:pPr marL="228600" indent="-228600" eaLnBrk="1" hangingPunct="1">
              <a:spcBef>
                <a:spcPct val="75000"/>
              </a:spcBef>
              <a:buClr>
                <a:schemeClr val="tx2"/>
              </a:buClr>
              <a:buSzTx/>
              <a:buFontTx/>
              <a:buChar char="•"/>
              <a:tabLst>
                <a:tab pos="1719263" algn="l"/>
              </a:tabLst>
            </a:pPr>
            <a:r>
              <a:rPr lang="en-US" dirty="0" smtClean="0">
                <a:solidFill>
                  <a:srgbClr val="993300"/>
                </a:solidFill>
              </a:rPr>
              <a:t>Create a new market that didn’t exist</a:t>
            </a:r>
          </a:p>
          <a:p>
            <a:pPr marL="228600" indent="-228600" eaLnBrk="1" hangingPunct="1">
              <a:spcBef>
                <a:spcPct val="75000"/>
              </a:spcBef>
              <a:buClr>
                <a:schemeClr val="tx2"/>
              </a:buClr>
              <a:buSzTx/>
              <a:buFontTx/>
              <a:buChar char="•"/>
              <a:tabLst>
                <a:tab pos="1719263" algn="l"/>
              </a:tabLst>
            </a:pPr>
            <a:endParaRPr lang="en-US" dirty="0" smtClean="0">
              <a:solidFill>
                <a:srgbClr val="993300"/>
              </a:solidFill>
            </a:endParaRPr>
          </a:p>
          <a:p>
            <a:pPr marL="228600" indent="-228600">
              <a:spcBef>
                <a:spcPct val="0"/>
              </a:spcBef>
              <a:buClrTx/>
              <a:buSzTx/>
              <a:buFontTx/>
              <a:buChar char="•"/>
              <a:tabLst>
                <a:tab pos="1719263" algn="l"/>
              </a:tabLst>
            </a:pPr>
            <a:r>
              <a:rPr lang="en-US" dirty="0" smtClean="0">
                <a:solidFill>
                  <a:srgbClr val="FF0000"/>
                </a:solidFill>
              </a:rPr>
              <a:t>Disrupt an existing market </a:t>
            </a:r>
          </a:p>
          <a:p>
            <a:pPr marL="228600" indent="-228600">
              <a:spcBef>
                <a:spcPct val="0"/>
              </a:spcBef>
              <a:buClrTx/>
              <a:buSzTx/>
              <a:buFontTx/>
              <a:buChar char="•"/>
              <a:tabLst>
                <a:tab pos="1719263" algn="l"/>
              </a:tabLst>
            </a:pPr>
            <a:endParaRPr lang="en-US" dirty="0" smtClean="0"/>
          </a:p>
          <a:p>
            <a:pPr marL="228600" indent="-228600">
              <a:spcBef>
                <a:spcPct val="0"/>
              </a:spcBef>
              <a:buClrTx/>
              <a:buSzTx/>
              <a:buFontTx/>
              <a:buChar char="•"/>
              <a:tabLst>
                <a:tab pos="1719263" algn="l"/>
              </a:tabLst>
            </a:pPr>
            <a:r>
              <a:rPr lang="en-US" dirty="0" smtClean="0"/>
              <a:t>Drastically affect market share of existing companies</a:t>
            </a:r>
          </a:p>
          <a:p>
            <a:pPr marL="228600" indent="-228600">
              <a:spcBef>
                <a:spcPct val="0"/>
              </a:spcBef>
              <a:buClrTx/>
              <a:buSzTx/>
              <a:buFontTx/>
              <a:buChar char="•"/>
              <a:tabLst>
                <a:tab pos="1719263" algn="l"/>
              </a:tabLst>
            </a:pPr>
            <a:endParaRPr lang="en-US" dirty="0" smtClean="0"/>
          </a:p>
          <a:p>
            <a:pPr marL="228600" indent="-228600">
              <a:spcBef>
                <a:spcPct val="0"/>
              </a:spcBef>
              <a:buClrTx/>
              <a:buSzTx/>
              <a:buFontTx/>
              <a:buChar char="•"/>
              <a:tabLst>
                <a:tab pos="1719263" algn="l"/>
              </a:tabLst>
            </a:pPr>
            <a:r>
              <a:rPr lang="en-US" dirty="0" smtClean="0"/>
              <a:t>Significantly improve performance </a:t>
            </a:r>
          </a:p>
          <a:p>
            <a:pPr marL="228600" indent="-228600">
              <a:spcBef>
                <a:spcPct val="0"/>
              </a:spcBef>
              <a:buClrTx/>
              <a:buSzTx/>
              <a:buFontTx/>
              <a:buChar char="•"/>
              <a:tabLst>
                <a:tab pos="1719263" algn="l"/>
              </a:tabLst>
            </a:pPr>
            <a:endParaRPr lang="en-US" dirty="0" smtClean="0"/>
          </a:p>
          <a:p>
            <a:pPr marL="228600" indent="-228600">
              <a:spcBef>
                <a:spcPct val="0"/>
              </a:spcBef>
              <a:buClrTx/>
              <a:buSzTx/>
              <a:buFontTx/>
              <a:buChar char="•"/>
              <a:tabLst>
                <a:tab pos="1719263" algn="l"/>
              </a:tabLst>
            </a:pPr>
            <a:r>
              <a:rPr lang="en-US" dirty="0" smtClean="0"/>
              <a:t>Reduce costs</a:t>
            </a:r>
          </a:p>
          <a:p>
            <a:pPr marL="228600" indent="-228600">
              <a:spcBef>
                <a:spcPct val="0"/>
              </a:spcBef>
              <a:buClrTx/>
              <a:buSzTx/>
              <a:buFontTx/>
              <a:buChar char="•"/>
              <a:tabLst>
                <a:tab pos="1719263" algn="l"/>
              </a:tabLst>
            </a:pPr>
            <a:endParaRPr lang="en-US" dirty="0" smtClean="0"/>
          </a:p>
          <a:p>
            <a:pPr marL="228600" indent="-228600">
              <a:spcBef>
                <a:spcPct val="0"/>
              </a:spcBef>
              <a:buClrTx/>
              <a:buSzTx/>
              <a:buFontTx/>
              <a:buChar char="•"/>
              <a:tabLst>
                <a:tab pos="1719263" algn="l"/>
              </a:tabLst>
            </a:pPr>
            <a:endParaRPr lang="en-US" dirty="0" smtClean="0"/>
          </a:p>
        </p:txBody>
      </p:sp>
      <p:grpSp>
        <p:nvGrpSpPr>
          <p:cNvPr id="4100" name="Group 6"/>
          <p:cNvGrpSpPr>
            <a:grpSpLocks/>
          </p:cNvGrpSpPr>
          <p:nvPr/>
        </p:nvGrpSpPr>
        <p:grpSpPr bwMode="auto">
          <a:xfrm>
            <a:off x="0" y="0"/>
            <a:ext cx="3200400" cy="6858000"/>
            <a:chOff x="0" y="0"/>
            <a:chExt cx="2016" cy="4320"/>
          </a:xfrm>
        </p:grpSpPr>
        <p:sp>
          <p:nvSpPr>
            <p:cNvPr id="4101" name="Rectangle 7"/>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4102" name="Freeform 8"/>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a:xfrm>
            <a:off x="1066800" y="762000"/>
            <a:ext cx="7620000" cy="533400"/>
          </a:xfrm>
        </p:spPr>
        <p:txBody>
          <a:bodyPr/>
          <a:lstStyle/>
          <a:p>
            <a:pPr eaLnBrk="1" hangingPunct="1"/>
            <a:r>
              <a:rPr lang="en-US" sz="2800" smtClean="0"/>
              <a:t>Sales of the IC-7300 went through the roof	</a:t>
            </a:r>
          </a:p>
        </p:txBody>
      </p:sp>
      <p:sp>
        <p:nvSpPr>
          <p:cNvPr id="14339" name="TextBox 5"/>
          <p:cNvSpPr txBox="1">
            <a:spLocks noChangeArrowheads="1"/>
          </p:cNvSpPr>
          <p:nvPr/>
        </p:nvSpPr>
        <p:spPr bwMode="auto">
          <a:xfrm>
            <a:off x="1066800" y="1676400"/>
            <a:ext cx="7391400" cy="5539978"/>
          </a:xfrm>
          <a:prstGeom prst="rect">
            <a:avLst/>
          </a:prstGeom>
          <a:noFill/>
          <a:ln w="9525">
            <a:noFill/>
            <a:miter lim="800000"/>
            <a:headEnd/>
            <a:tailEnd/>
          </a:ln>
        </p:spPr>
        <p:txBody>
          <a:bodyPr>
            <a:spAutoFit/>
          </a:bodyPr>
          <a:lstStyle/>
          <a:p>
            <a:r>
              <a:rPr lang="en-US" sz="2000" dirty="0"/>
              <a:t>No dealer could keep the 7300 in stock in April or May.  </a:t>
            </a:r>
          </a:p>
          <a:p>
            <a:endParaRPr lang="en-US" sz="2000" dirty="0"/>
          </a:p>
          <a:p>
            <a:r>
              <a:rPr lang="en-US" sz="2000" dirty="0"/>
              <a:t>A mini price war occurred, offering a slightly lower price with possible delivery sometime in June.</a:t>
            </a:r>
          </a:p>
          <a:p>
            <a:endParaRPr lang="en-US" sz="2000" dirty="0"/>
          </a:p>
          <a:p>
            <a:r>
              <a:rPr lang="en-US" sz="2000" dirty="0"/>
              <a:t>Icom </a:t>
            </a:r>
            <a:r>
              <a:rPr lang="en-US" sz="2000" dirty="0" smtClean="0"/>
              <a:t>delivered </a:t>
            </a:r>
            <a:r>
              <a:rPr lang="en-US" sz="2000" dirty="0"/>
              <a:t>1000 units to their dealers at the Dayton </a:t>
            </a:r>
            <a:r>
              <a:rPr lang="en-US" sz="2000" dirty="0" err="1"/>
              <a:t>Hamvention</a:t>
            </a:r>
            <a:r>
              <a:rPr lang="en-US" sz="2000" dirty="0"/>
              <a:t>, all of which </a:t>
            </a:r>
            <a:r>
              <a:rPr lang="en-US" sz="2000" dirty="0" smtClean="0"/>
              <a:t>sold </a:t>
            </a:r>
            <a:r>
              <a:rPr lang="en-US" sz="2000" dirty="0"/>
              <a:t>out by the end of the show.</a:t>
            </a:r>
          </a:p>
          <a:p>
            <a:endParaRPr lang="en-US" sz="2000" dirty="0"/>
          </a:p>
          <a:p>
            <a:r>
              <a:rPr lang="en-US" sz="2000" dirty="0"/>
              <a:t>Two things are apparent:</a:t>
            </a:r>
          </a:p>
          <a:p>
            <a:endParaRPr lang="en-US" sz="2000" dirty="0"/>
          </a:p>
          <a:p>
            <a:r>
              <a:rPr lang="en-US" sz="2000" dirty="0"/>
              <a:t>Many hams still like radios with knobs.</a:t>
            </a:r>
          </a:p>
          <a:p>
            <a:endParaRPr lang="en-US" sz="2000" dirty="0"/>
          </a:p>
          <a:p>
            <a:r>
              <a:rPr lang="en-US" sz="2000" dirty="0" smtClean="0"/>
              <a:t>By summer at a </a:t>
            </a:r>
            <a:r>
              <a:rPr lang="en-US" sz="2000" dirty="0"/>
              <a:t>price point of </a:t>
            </a:r>
            <a:r>
              <a:rPr lang="en-US" sz="2000" dirty="0" smtClean="0"/>
              <a:t>around $1300, </a:t>
            </a:r>
            <a:r>
              <a:rPr lang="en-US" sz="2000" dirty="0"/>
              <a:t>the decision to try the new product was easy for 1000s of hams</a:t>
            </a:r>
            <a:r>
              <a:rPr lang="en-US" sz="2000" dirty="0" smtClean="0"/>
              <a:t>.  World-wide sales continued at a stunning pace.</a:t>
            </a:r>
            <a:endParaRPr lang="en-US" sz="2000" dirty="0"/>
          </a:p>
          <a:p>
            <a:endParaRPr lang="en-US" dirty="0"/>
          </a:p>
          <a:p>
            <a:endParaRPr lang="en-US" dirty="0"/>
          </a:p>
          <a:p>
            <a:r>
              <a:rPr lang="en-US" dirty="0"/>
              <a:t> </a:t>
            </a:r>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a:xfrm>
            <a:off x="990600" y="762000"/>
            <a:ext cx="7848600" cy="533400"/>
          </a:xfrm>
        </p:spPr>
        <p:txBody>
          <a:bodyPr/>
          <a:lstStyle/>
          <a:p>
            <a:pPr eaLnBrk="1" hangingPunct="1"/>
            <a:r>
              <a:rPr lang="en-US" sz="3200" dirty="0" smtClean="0"/>
              <a:t>An entry-level radio plays well</a:t>
            </a:r>
          </a:p>
        </p:txBody>
      </p:sp>
      <p:sp>
        <p:nvSpPr>
          <p:cNvPr id="15363" name="Rectangle 3"/>
          <p:cNvSpPr>
            <a:spLocks noGrp="1" noChangeArrowheads="1"/>
          </p:cNvSpPr>
          <p:nvPr>
            <p:ph type="body" idx="1"/>
          </p:nvPr>
        </p:nvSpPr>
        <p:spPr>
          <a:xfrm>
            <a:off x="838200" y="1600200"/>
            <a:ext cx="7693025" cy="5257800"/>
          </a:xfrm>
        </p:spPr>
        <p:txBody>
          <a:bodyPr/>
          <a:lstStyle/>
          <a:p>
            <a:pPr eaLnBrk="1" hangingPunct="1">
              <a:lnSpc>
                <a:spcPct val="90000"/>
              </a:lnSpc>
            </a:pPr>
            <a:r>
              <a:rPr lang="en-US" dirty="0" smtClean="0"/>
              <a:t>Lab numbers were good, with some limitations on operating environments.</a:t>
            </a:r>
          </a:p>
          <a:p>
            <a:pPr eaLnBrk="1" hangingPunct="1">
              <a:lnSpc>
                <a:spcPct val="90000"/>
              </a:lnSpc>
            </a:pPr>
            <a:endParaRPr lang="en-US" dirty="0" smtClean="0"/>
          </a:p>
          <a:p>
            <a:pPr eaLnBrk="1" hangingPunct="1">
              <a:lnSpc>
                <a:spcPct val="90000"/>
              </a:lnSpc>
            </a:pPr>
            <a:r>
              <a:rPr lang="en-US" dirty="0" smtClean="0"/>
              <a:t>Multi-transmitter Field Day would stress the radio, particularly without </a:t>
            </a:r>
            <a:r>
              <a:rPr lang="en-US" dirty="0" err="1" smtClean="0"/>
              <a:t>bandpass</a:t>
            </a:r>
            <a:r>
              <a:rPr lang="en-US" dirty="0" smtClean="0"/>
              <a:t> filters.</a:t>
            </a:r>
          </a:p>
          <a:p>
            <a:pPr eaLnBrk="1" hangingPunct="1">
              <a:lnSpc>
                <a:spcPct val="90000"/>
              </a:lnSpc>
            </a:pPr>
            <a:endParaRPr lang="en-US" dirty="0" smtClean="0"/>
          </a:p>
          <a:p>
            <a:pPr eaLnBrk="1" hangingPunct="1">
              <a:lnSpc>
                <a:spcPct val="90000"/>
              </a:lnSpc>
            </a:pPr>
            <a:r>
              <a:rPr lang="en-US" dirty="0" smtClean="0"/>
              <a:t>Contest evaluation would have to wait until the fall of 2016.</a:t>
            </a:r>
          </a:p>
          <a:p>
            <a:pPr eaLnBrk="1" hangingPunct="1">
              <a:lnSpc>
                <a:spcPct val="90000"/>
              </a:lnSpc>
            </a:pPr>
            <a:endParaRPr lang="en-US" dirty="0" smtClean="0"/>
          </a:p>
          <a:p>
            <a:pPr eaLnBrk="1" hangingPunct="1">
              <a:lnSpc>
                <a:spcPct val="90000"/>
              </a:lnSpc>
            </a:pPr>
            <a:r>
              <a:rPr lang="en-US" dirty="0" smtClean="0"/>
              <a:t>In the mean time, my 7300 was loaned to several hams. 	</a:t>
            </a:r>
          </a:p>
        </p:txBody>
      </p:sp>
      <p:sp>
        <p:nvSpPr>
          <p:cNvPr id="15364" name="Text Box 4"/>
          <p:cNvSpPr txBox="1">
            <a:spLocks noChangeArrowheads="1"/>
          </p:cNvSpPr>
          <p:nvPr/>
        </p:nvSpPr>
        <p:spPr bwMode="auto">
          <a:xfrm>
            <a:off x="3429000" y="228600"/>
            <a:ext cx="48006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How did it perform?</a:t>
            </a: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a:xfrm>
            <a:off x="762000" y="762000"/>
            <a:ext cx="7772400" cy="533400"/>
          </a:xfrm>
        </p:spPr>
        <p:txBody>
          <a:bodyPr/>
          <a:lstStyle/>
          <a:p>
            <a:pPr eaLnBrk="1" hangingPunct="1"/>
            <a:r>
              <a:rPr lang="en-US" sz="2400" dirty="0" smtClean="0">
                <a:cs typeface="Arial" charset="0"/>
              </a:rPr>
              <a:t>IC-7300 during 2016/2017 contest season at NC0B</a:t>
            </a:r>
          </a:p>
        </p:txBody>
      </p:sp>
      <p:sp>
        <p:nvSpPr>
          <p:cNvPr id="16387" name="Rectangle 3"/>
          <p:cNvSpPr>
            <a:spLocks noGrp="1" noChangeArrowheads="1"/>
          </p:cNvSpPr>
          <p:nvPr>
            <p:ph type="body" sz="half" idx="1"/>
          </p:nvPr>
        </p:nvSpPr>
        <p:spPr>
          <a:xfrm>
            <a:off x="838200" y="1676400"/>
            <a:ext cx="8305800" cy="4876800"/>
          </a:xfrm>
        </p:spPr>
        <p:txBody>
          <a:bodyPr/>
          <a:lstStyle/>
          <a:p>
            <a:pPr marL="0" indent="0" eaLnBrk="1" hangingPunct="1">
              <a:spcBef>
                <a:spcPct val="100000"/>
              </a:spcBef>
              <a:buFont typeface="Wingdings" pitchFamily="2" charset="2"/>
              <a:buNone/>
            </a:pPr>
            <a:r>
              <a:rPr lang="en-US" sz="2400" dirty="0" smtClean="0"/>
              <a:t>CQWW SSB October 2016 (10 meters only)</a:t>
            </a:r>
          </a:p>
          <a:p>
            <a:pPr marL="0" indent="0" eaLnBrk="1" hangingPunct="1">
              <a:spcBef>
                <a:spcPct val="100000"/>
              </a:spcBef>
              <a:buFont typeface="Wingdings" pitchFamily="2" charset="2"/>
              <a:buNone/>
            </a:pPr>
            <a:r>
              <a:rPr lang="en-US" sz="2400" dirty="0" smtClean="0"/>
              <a:t>ARRL 160 meters CW December 2016</a:t>
            </a:r>
          </a:p>
          <a:p>
            <a:pPr marL="0" indent="0" eaLnBrk="1" hangingPunct="1">
              <a:spcBef>
                <a:spcPct val="100000"/>
              </a:spcBef>
              <a:buFont typeface="Wingdings" pitchFamily="2" charset="2"/>
              <a:buNone/>
            </a:pPr>
            <a:r>
              <a:rPr lang="en-US" sz="2400" dirty="0" smtClean="0"/>
              <a:t>ARRL 10 meters CW &amp; SSB December 2016</a:t>
            </a:r>
          </a:p>
          <a:p>
            <a:pPr marL="0" indent="0" eaLnBrk="1" hangingPunct="1">
              <a:spcBef>
                <a:spcPct val="100000"/>
              </a:spcBef>
              <a:buFont typeface="Wingdings" pitchFamily="2" charset="2"/>
              <a:buNone/>
            </a:pPr>
            <a:r>
              <a:rPr lang="en-US" sz="2400" dirty="0" smtClean="0"/>
              <a:t>Stew Perry W1BB 160 meter CW December 2016</a:t>
            </a:r>
          </a:p>
          <a:p>
            <a:pPr marL="0" indent="0" eaLnBrk="1" hangingPunct="1">
              <a:spcBef>
                <a:spcPct val="100000"/>
              </a:spcBef>
              <a:buFont typeface="Wingdings" pitchFamily="2" charset="2"/>
              <a:buNone/>
            </a:pPr>
            <a:r>
              <a:rPr lang="en-US" sz="2400" dirty="0" smtClean="0"/>
              <a:t>CQWW 160 meter CW, 6 hours Sunday January 2017</a:t>
            </a:r>
          </a:p>
          <a:p>
            <a:pPr marL="0" indent="0" eaLnBrk="1" hangingPunct="1">
              <a:spcBef>
                <a:spcPct val="100000"/>
              </a:spcBef>
              <a:buFont typeface="Wingdings" pitchFamily="2" charset="2"/>
              <a:buNone/>
            </a:pPr>
            <a:r>
              <a:rPr lang="en-US" sz="2400" dirty="0" smtClean="0"/>
              <a:t>10-10 Winter QSO Party</a:t>
            </a:r>
          </a:p>
          <a:p>
            <a:pPr marL="0" indent="0" eaLnBrk="1" hangingPunct="1">
              <a:spcBef>
                <a:spcPct val="100000"/>
              </a:spcBef>
              <a:buFont typeface="Wingdings" pitchFamily="2" charset="2"/>
              <a:buNone/>
            </a:pPr>
            <a:r>
              <a:rPr lang="en-US" sz="2400" dirty="0" smtClean="0"/>
              <a:t>ARRL DX SSB March (10 meters only)</a:t>
            </a:r>
          </a:p>
          <a:p>
            <a:pPr marL="0" indent="0" eaLnBrk="1" hangingPunct="1">
              <a:spcBef>
                <a:spcPct val="100000"/>
              </a:spcBef>
              <a:buFont typeface="Wingdings" pitchFamily="2" charset="2"/>
              <a:buNone/>
            </a:pPr>
            <a:endParaRPr lang="en-US" sz="2400" dirty="0" smtClean="0"/>
          </a:p>
          <a:p>
            <a:pPr marL="0" indent="0" eaLnBrk="1" hangingPunct="1">
              <a:spcBef>
                <a:spcPct val="100000"/>
              </a:spcBef>
              <a:buFont typeface="Wingdings" pitchFamily="2" charset="2"/>
              <a:buNone/>
            </a:pPr>
            <a:endParaRPr lang="en-US" sz="2400" dirty="0" smtClean="0"/>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0"/>
          <p:cNvGrpSpPr>
            <a:grpSpLocks/>
          </p:cNvGrpSpPr>
          <p:nvPr/>
        </p:nvGrpSpPr>
        <p:grpSpPr bwMode="auto">
          <a:xfrm>
            <a:off x="0" y="0"/>
            <a:ext cx="3200400" cy="6858000"/>
            <a:chOff x="0" y="0"/>
            <a:chExt cx="2016" cy="4320"/>
          </a:xfrm>
        </p:grpSpPr>
        <p:sp>
          <p:nvSpPr>
            <p:cNvPr id="17413" name="Rectangle 21"/>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17414" name="Freeform 22"/>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sp>
        <p:nvSpPr>
          <p:cNvPr id="17411" name="TextBox 25"/>
          <p:cNvSpPr txBox="1">
            <a:spLocks noChangeArrowheads="1"/>
          </p:cNvSpPr>
          <p:nvPr/>
        </p:nvSpPr>
        <p:spPr bwMode="auto">
          <a:xfrm>
            <a:off x="990600" y="762000"/>
            <a:ext cx="7239000" cy="461963"/>
          </a:xfrm>
          <a:prstGeom prst="rect">
            <a:avLst/>
          </a:prstGeom>
          <a:noFill/>
          <a:ln w="9525">
            <a:noFill/>
            <a:miter lim="800000"/>
            <a:headEnd/>
            <a:tailEnd/>
          </a:ln>
        </p:spPr>
        <p:txBody>
          <a:bodyPr>
            <a:spAutoFit/>
          </a:bodyPr>
          <a:lstStyle/>
          <a:p>
            <a:r>
              <a:rPr lang="en-US" sz="2400" b="1" dirty="0"/>
              <a:t>How did the 7300 perform in </a:t>
            </a:r>
            <a:r>
              <a:rPr lang="en-US" sz="2400" b="1" dirty="0" smtClean="0"/>
              <a:t>7 </a:t>
            </a:r>
            <a:r>
              <a:rPr lang="en-US" sz="2400" b="1" dirty="0"/>
              <a:t>major contests?</a:t>
            </a:r>
          </a:p>
        </p:txBody>
      </p:sp>
      <p:sp>
        <p:nvSpPr>
          <p:cNvPr id="17412" name="TextBox 27"/>
          <p:cNvSpPr txBox="1">
            <a:spLocks noChangeArrowheads="1"/>
          </p:cNvSpPr>
          <p:nvPr/>
        </p:nvSpPr>
        <p:spPr bwMode="auto">
          <a:xfrm>
            <a:off x="990600" y="1676400"/>
            <a:ext cx="7543800" cy="5909310"/>
          </a:xfrm>
          <a:prstGeom prst="rect">
            <a:avLst/>
          </a:prstGeom>
          <a:noFill/>
          <a:ln w="9525">
            <a:noFill/>
            <a:miter lim="800000"/>
            <a:headEnd/>
            <a:tailEnd/>
          </a:ln>
        </p:spPr>
        <p:txBody>
          <a:bodyPr>
            <a:spAutoFit/>
          </a:bodyPr>
          <a:lstStyle/>
          <a:p>
            <a:r>
              <a:rPr lang="en-US" dirty="0"/>
              <a:t>In a nut shell, I was stunned how </a:t>
            </a:r>
            <a:r>
              <a:rPr lang="en-US" dirty="0" err="1"/>
              <a:t>Icom’s</a:t>
            </a:r>
            <a:r>
              <a:rPr lang="en-US" dirty="0"/>
              <a:t> “Entry Level” Radio performed on both CW and SSB.</a:t>
            </a:r>
          </a:p>
          <a:p>
            <a:endParaRPr lang="en-US" dirty="0"/>
          </a:p>
          <a:p>
            <a:r>
              <a:rPr lang="en-US" dirty="0"/>
              <a:t>160 meter CW contest congestion is severe.  For an S&amp;P operator like myself, it can take three hours to </a:t>
            </a:r>
            <a:r>
              <a:rPr lang="en-US" dirty="0" smtClean="0"/>
              <a:t>tune in each signal and work </a:t>
            </a:r>
            <a:r>
              <a:rPr lang="en-US" dirty="0"/>
              <a:t>every new station between 1800 &amp; </a:t>
            </a:r>
            <a:r>
              <a:rPr lang="en-US" dirty="0" smtClean="0"/>
              <a:t>1880 for each pass through the band. </a:t>
            </a:r>
            <a:endParaRPr lang="en-US" dirty="0"/>
          </a:p>
          <a:p>
            <a:endParaRPr lang="en-US" dirty="0"/>
          </a:p>
          <a:p>
            <a:r>
              <a:rPr lang="en-US" dirty="0"/>
              <a:t>At the other extreme, weak signal conditions were the norm for the December ARRL 10-meter contest.  Except for a major E Skip opening to the pacific northwest on SSB, much of the time was spent working very weak signals on CW.  </a:t>
            </a:r>
            <a:endParaRPr lang="en-US" dirty="0" smtClean="0"/>
          </a:p>
          <a:p>
            <a:endParaRPr lang="en-US" dirty="0" smtClean="0"/>
          </a:p>
          <a:p>
            <a:r>
              <a:rPr lang="en-US" dirty="0" smtClean="0"/>
              <a:t>101 Qs CW all S&amp;P &amp; 176 Qs SSB</a:t>
            </a:r>
            <a:endParaRPr lang="en-US" dirty="0"/>
          </a:p>
          <a:p>
            <a:endParaRPr lang="en-US" dirty="0"/>
          </a:p>
          <a:p>
            <a:r>
              <a:rPr lang="en-US" dirty="0" smtClean="0"/>
              <a:t>On Saturday afternoon I ran </a:t>
            </a:r>
            <a:r>
              <a:rPr lang="en-US" smtClean="0"/>
              <a:t>94 SSB stations </a:t>
            </a:r>
            <a:r>
              <a:rPr lang="en-US" dirty="0" smtClean="0"/>
              <a:t>in 45 minutes before the sporadic E opening </a:t>
            </a:r>
            <a:r>
              <a:rPr lang="en-US" dirty="0"/>
              <a:t>fizzled.</a:t>
            </a:r>
          </a:p>
          <a:p>
            <a:endParaRPr lang="en-US" dirty="0"/>
          </a:p>
          <a:p>
            <a:endParaRPr lang="en-US" dirty="0"/>
          </a:p>
          <a:p>
            <a:endParaRPr lang="en-US" dirty="0"/>
          </a:p>
          <a:p>
            <a:endParaRPr lang="en-US" dirty="0"/>
          </a:p>
          <a:p>
            <a:endParaRPr lang="en-US" dirty="0"/>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a:xfrm>
            <a:off x="914400" y="381000"/>
            <a:ext cx="7924800" cy="990600"/>
          </a:xfrm>
        </p:spPr>
        <p:txBody>
          <a:bodyPr/>
          <a:lstStyle/>
          <a:p>
            <a:pPr eaLnBrk="1" hangingPunct="1"/>
            <a:r>
              <a:rPr lang="en-US" sz="3200" dirty="0" smtClean="0"/>
              <a:t>Which 7300 features worked ?</a:t>
            </a:r>
          </a:p>
        </p:txBody>
      </p:sp>
      <p:sp>
        <p:nvSpPr>
          <p:cNvPr id="18435" name="Line 33"/>
          <p:cNvSpPr>
            <a:spLocks noChangeShapeType="1"/>
          </p:cNvSpPr>
          <p:nvPr/>
        </p:nvSpPr>
        <p:spPr bwMode="auto">
          <a:xfrm>
            <a:off x="9982200" y="5486400"/>
            <a:ext cx="0" cy="228600"/>
          </a:xfrm>
          <a:prstGeom prst="line">
            <a:avLst/>
          </a:prstGeom>
          <a:noFill/>
          <a:ln w="9525">
            <a:solidFill>
              <a:schemeClr val="tx1"/>
            </a:solidFill>
            <a:round/>
            <a:headEnd/>
            <a:tailEnd/>
          </a:ln>
        </p:spPr>
        <p:txBody>
          <a:bodyPr/>
          <a:lstStyle/>
          <a:p>
            <a:endParaRPr lang="en-US"/>
          </a:p>
        </p:txBody>
      </p:sp>
      <p:grpSp>
        <p:nvGrpSpPr>
          <p:cNvPr id="18436" name="Group 48"/>
          <p:cNvGrpSpPr>
            <a:grpSpLocks/>
          </p:cNvGrpSpPr>
          <p:nvPr/>
        </p:nvGrpSpPr>
        <p:grpSpPr bwMode="auto">
          <a:xfrm>
            <a:off x="0" y="0"/>
            <a:ext cx="3200400" cy="6858000"/>
            <a:chOff x="0" y="0"/>
            <a:chExt cx="2016" cy="4320"/>
          </a:xfrm>
        </p:grpSpPr>
        <p:sp>
          <p:nvSpPr>
            <p:cNvPr id="18441" name="Rectangle 49"/>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18442" name="Freeform 50"/>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grpSp>
        <p:nvGrpSpPr>
          <p:cNvPr id="18437" name="Group 51"/>
          <p:cNvGrpSpPr>
            <a:grpSpLocks/>
          </p:cNvGrpSpPr>
          <p:nvPr/>
        </p:nvGrpSpPr>
        <p:grpSpPr bwMode="auto">
          <a:xfrm>
            <a:off x="304800" y="1219200"/>
            <a:ext cx="7391400" cy="228600"/>
            <a:chOff x="144" y="1248"/>
            <a:chExt cx="4656" cy="201"/>
          </a:xfrm>
        </p:grpSpPr>
        <p:sp>
          <p:nvSpPr>
            <p:cNvPr id="18439" name="AutoShape 52"/>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p:spPr>
          <p:txBody>
            <a:bodyPr wrap="none" anchor="ctr"/>
            <a:lstStyle/>
            <a:p>
              <a:endParaRPr lang="en-US"/>
            </a:p>
          </p:txBody>
        </p:sp>
        <p:sp>
          <p:nvSpPr>
            <p:cNvPr id="18440" name="AutoShape 53"/>
            <p:cNvSpPr>
              <a:spLocks noChangeArrowheads="1"/>
            </p:cNvSpPr>
            <p:nvPr/>
          </p:nvSpPr>
          <p:spPr bwMode="auto">
            <a:xfrm flipH="1">
              <a:off x="144" y="1248"/>
              <a:ext cx="248" cy="201"/>
            </a:xfrm>
            <a:prstGeom prst="flowChartDelay">
              <a:avLst/>
            </a:prstGeom>
            <a:solidFill>
              <a:schemeClr val="hlink"/>
            </a:solidFill>
            <a:ln w="9525">
              <a:noFill/>
              <a:miter lim="800000"/>
              <a:headEnd/>
              <a:tailEnd/>
            </a:ln>
          </p:spPr>
          <p:txBody>
            <a:bodyPr wrap="none" anchor="ctr"/>
            <a:lstStyle/>
            <a:p>
              <a:endParaRPr lang="en-US"/>
            </a:p>
          </p:txBody>
        </p:sp>
      </p:grpSp>
      <p:sp>
        <p:nvSpPr>
          <p:cNvPr id="18438" name="TextBox 37"/>
          <p:cNvSpPr txBox="1">
            <a:spLocks noChangeArrowheads="1"/>
          </p:cNvSpPr>
          <p:nvPr/>
        </p:nvSpPr>
        <p:spPr bwMode="auto">
          <a:xfrm>
            <a:off x="990600" y="1828800"/>
            <a:ext cx="7543800" cy="5078413"/>
          </a:xfrm>
          <a:prstGeom prst="rect">
            <a:avLst/>
          </a:prstGeom>
          <a:noFill/>
          <a:ln w="9525">
            <a:noFill/>
            <a:miter lim="800000"/>
            <a:headEnd/>
            <a:tailEnd/>
          </a:ln>
        </p:spPr>
        <p:txBody>
          <a:bodyPr>
            <a:spAutoFit/>
          </a:bodyPr>
          <a:lstStyle/>
          <a:p>
            <a:r>
              <a:rPr lang="en-US" dirty="0"/>
              <a:t>Selectivity is excellent on CW and SSB, and can be </a:t>
            </a:r>
            <a:r>
              <a:rPr lang="en-US" dirty="0" smtClean="0"/>
              <a:t>easily tweaked. </a:t>
            </a:r>
            <a:endParaRPr lang="en-US" dirty="0"/>
          </a:p>
          <a:p>
            <a:endParaRPr lang="en-US" dirty="0"/>
          </a:p>
          <a:p>
            <a:r>
              <a:rPr lang="en-US" dirty="0"/>
              <a:t>Used semi-</a:t>
            </a:r>
            <a:r>
              <a:rPr lang="en-US" dirty="0" err="1"/>
              <a:t>breakin</a:t>
            </a:r>
            <a:r>
              <a:rPr lang="en-US" dirty="0"/>
              <a:t> at 26 WPM.  2 relays limit QSK speeds.</a:t>
            </a:r>
          </a:p>
          <a:p>
            <a:endParaRPr lang="en-US" dirty="0"/>
          </a:p>
          <a:p>
            <a:r>
              <a:rPr lang="en-US" dirty="0"/>
              <a:t>All logging with N1MM+</a:t>
            </a:r>
          </a:p>
          <a:p>
            <a:endParaRPr lang="en-US" dirty="0"/>
          </a:p>
          <a:p>
            <a:r>
              <a:rPr lang="en-US" dirty="0"/>
              <a:t>Receive audio very clean and low fatigue</a:t>
            </a:r>
          </a:p>
          <a:p>
            <a:endParaRPr lang="en-US" dirty="0"/>
          </a:p>
          <a:p>
            <a:r>
              <a:rPr lang="en-US" dirty="0"/>
              <a:t>Noise reduction the best I have used to take the edge off of band </a:t>
            </a:r>
            <a:r>
              <a:rPr lang="en-US" dirty="0" smtClean="0"/>
              <a:t>noise.</a:t>
            </a:r>
            <a:endParaRPr lang="en-US" dirty="0"/>
          </a:p>
          <a:p>
            <a:endParaRPr lang="en-US" dirty="0"/>
          </a:p>
          <a:p>
            <a:r>
              <a:rPr lang="en-US" dirty="0"/>
              <a:t>¼ tuning speed perfect for CW</a:t>
            </a:r>
          </a:p>
          <a:p>
            <a:endParaRPr lang="en-US" dirty="0"/>
          </a:p>
          <a:p>
            <a:r>
              <a:rPr lang="en-US" dirty="0"/>
              <a:t>Latency under 10ms</a:t>
            </a:r>
          </a:p>
          <a:p>
            <a:endParaRPr lang="en-US" dirty="0"/>
          </a:p>
          <a:p>
            <a:r>
              <a:rPr lang="en-US" dirty="0"/>
              <a:t>Small spectrum scope and waterfall never let me </a:t>
            </a:r>
            <a:r>
              <a:rPr lang="en-US" dirty="0" smtClean="0"/>
              <a:t>down.</a:t>
            </a:r>
            <a:endParaRPr lang="en-US" dirty="0"/>
          </a:p>
          <a:p>
            <a:r>
              <a:rPr lang="en-US" dirty="0"/>
              <a:t> </a:t>
            </a:r>
          </a:p>
          <a:p>
            <a:r>
              <a:rPr lang="en-US" dirty="0"/>
              <a:t>Drove an Alpha 89 or Acom 1000 in all </a:t>
            </a:r>
            <a:r>
              <a:rPr lang="en-US" dirty="0" smtClean="0"/>
              <a:t>7 contests.</a:t>
            </a:r>
            <a:endParaRPr lang="en-US" dirty="0"/>
          </a:p>
          <a:p>
            <a:endParaRPr lang="en-US" dirty="0"/>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762000" y="1600200"/>
            <a:ext cx="8382000" cy="6002338"/>
          </a:xfrm>
          <a:prstGeom prst="rect">
            <a:avLst/>
          </a:prstGeom>
          <a:noFill/>
          <a:ln w="9525">
            <a:noFill/>
            <a:miter lim="800000"/>
            <a:headEnd/>
            <a:tailEnd/>
          </a:ln>
        </p:spPr>
        <p:txBody>
          <a:bodyPr>
            <a:spAutoFit/>
          </a:bodyPr>
          <a:lstStyle/>
          <a:p>
            <a:pPr eaLnBrk="1" hangingPunct="1">
              <a:spcBef>
                <a:spcPct val="50000"/>
              </a:spcBef>
            </a:pPr>
            <a:r>
              <a:rPr lang="en-US" sz="2400" dirty="0"/>
              <a:t>From April 2016 through January 2017, Icom sold over 10,000 IC-7300 transceivers worldwide.</a:t>
            </a:r>
          </a:p>
          <a:p>
            <a:pPr eaLnBrk="1" hangingPunct="1">
              <a:spcBef>
                <a:spcPct val="50000"/>
              </a:spcBef>
            </a:pPr>
            <a:r>
              <a:rPr lang="en-US" sz="2400" dirty="0"/>
              <a:t>Over 5000 of those were in the US and Canada, and over 3000 in Europe.</a:t>
            </a:r>
          </a:p>
          <a:p>
            <a:pPr eaLnBrk="1" hangingPunct="1">
              <a:spcBef>
                <a:spcPct val="50000"/>
              </a:spcBef>
            </a:pPr>
            <a:r>
              <a:rPr lang="en-US" sz="2400" dirty="0"/>
              <a:t>To put this in perspective, </a:t>
            </a:r>
            <a:r>
              <a:rPr lang="en-US" sz="2400" dirty="0" err="1"/>
              <a:t>Elecraft’s</a:t>
            </a:r>
            <a:r>
              <a:rPr lang="en-US" sz="2400" dirty="0"/>
              <a:t> extremely successful   K-Line took about 8 years to sell 10,000 radios.</a:t>
            </a:r>
          </a:p>
          <a:p>
            <a:pPr eaLnBrk="1" hangingPunct="1">
              <a:spcBef>
                <a:spcPct val="50000"/>
              </a:spcBef>
            </a:pPr>
            <a:r>
              <a:rPr lang="en-US" sz="2400" dirty="0"/>
              <a:t>Are we at the cusp of a major architecture change for the majority of ham transceivers?</a:t>
            </a:r>
          </a:p>
          <a:p>
            <a:pPr eaLnBrk="1" hangingPunct="1">
              <a:spcBef>
                <a:spcPct val="50000"/>
              </a:spcBef>
            </a:pPr>
            <a:r>
              <a:rPr lang="en-US" sz="2400" dirty="0"/>
              <a:t>We may not know for another year or two.  </a:t>
            </a:r>
          </a:p>
          <a:p>
            <a:pPr eaLnBrk="1" hangingPunct="1">
              <a:spcBef>
                <a:spcPct val="50000"/>
              </a:spcBef>
            </a:pPr>
            <a:r>
              <a:rPr lang="en-US" sz="2400" dirty="0" err="1" smtClean="0"/>
              <a:t>Icom</a:t>
            </a:r>
            <a:r>
              <a:rPr lang="en-US" sz="2400" dirty="0" smtClean="0"/>
              <a:t> expected to demo the </a:t>
            </a:r>
            <a:r>
              <a:rPr lang="en-US" sz="2400" dirty="0"/>
              <a:t>IC-7610 </a:t>
            </a:r>
            <a:r>
              <a:rPr lang="en-US" sz="2400" dirty="0" smtClean="0"/>
              <a:t>tomorrow.</a:t>
            </a:r>
            <a:endParaRPr lang="en-US" sz="2400" dirty="0"/>
          </a:p>
          <a:p>
            <a:pPr eaLnBrk="1" hangingPunct="1">
              <a:spcBef>
                <a:spcPct val="50000"/>
              </a:spcBef>
            </a:pPr>
            <a:endParaRPr lang="en-US" sz="2400" dirty="0"/>
          </a:p>
          <a:p>
            <a:pPr eaLnBrk="1" hangingPunct="1">
              <a:spcBef>
                <a:spcPct val="50000"/>
              </a:spcBef>
            </a:pPr>
            <a:endParaRPr lang="en-US" sz="2400" dirty="0"/>
          </a:p>
        </p:txBody>
      </p:sp>
      <p:sp>
        <p:nvSpPr>
          <p:cNvPr id="19459" name="AutoShape 4"/>
          <p:cNvSpPr>
            <a:spLocks noChangeArrowheads="1"/>
          </p:cNvSpPr>
          <p:nvPr/>
        </p:nvSpPr>
        <p:spPr bwMode="auto">
          <a:xfrm>
            <a:off x="762000" y="304800"/>
            <a:ext cx="304800" cy="304800"/>
          </a:xfrm>
          <a:prstGeom prst="flowChartMerge">
            <a:avLst/>
          </a:prstGeom>
          <a:solidFill>
            <a:srgbClr val="FFCC99"/>
          </a:solidFill>
          <a:ln w="12700">
            <a:solidFill>
              <a:srgbClr val="000000"/>
            </a:solidFill>
            <a:miter lim="800000"/>
            <a:headEnd/>
            <a:tailEnd/>
          </a:ln>
        </p:spPr>
        <p:txBody>
          <a:bodyPr wrap="none" anchor="ctr"/>
          <a:lstStyle/>
          <a:p>
            <a:endParaRPr lang="en-US"/>
          </a:p>
        </p:txBody>
      </p:sp>
      <p:grpSp>
        <p:nvGrpSpPr>
          <p:cNvPr id="19460" name="Group 31"/>
          <p:cNvGrpSpPr>
            <a:grpSpLocks/>
          </p:cNvGrpSpPr>
          <p:nvPr/>
        </p:nvGrpSpPr>
        <p:grpSpPr bwMode="auto">
          <a:xfrm>
            <a:off x="0" y="0"/>
            <a:ext cx="3200400" cy="6858000"/>
            <a:chOff x="0" y="0"/>
            <a:chExt cx="2016" cy="4320"/>
          </a:xfrm>
        </p:grpSpPr>
        <p:sp>
          <p:nvSpPr>
            <p:cNvPr id="19463" name="Rectangle 32"/>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19464" name="Freeform 33"/>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sp>
        <p:nvSpPr>
          <p:cNvPr id="19461" name="Rectangle 45"/>
          <p:cNvSpPr>
            <a:spLocks noChangeArrowheads="1"/>
          </p:cNvSpPr>
          <p:nvPr/>
        </p:nvSpPr>
        <p:spPr bwMode="auto">
          <a:xfrm>
            <a:off x="838200" y="838200"/>
            <a:ext cx="6705600" cy="584775"/>
          </a:xfrm>
          <a:prstGeom prst="rect">
            <a:avLst/>
          </a:prstGeom>
          <a:noFill/>
          <a:ln w="9525">
            <a:noFill/>
            <a:miter lim="800000"/>
            <a:headEnd/>
            <a:tailEnd/>
          </a:ln>
        </p:spPr>
        <p:txBody>
          <a:bodyPr wrap="square">
            <a:spAutoFit/>
          </a:bodyPr>
          <a:lstStyle/>
          <a:p>
            <a:r>
              <a:rPr lang="en-US" sz="3200" dirty="0"/>
              <a:t>Some </a:t>
            </a:r>
            <a:r>
              <a:rPr lang="en-US" sz="3200" dirty="0" smtClean="0"/>
              <a:t>sales number </a:t>
            </a:r>
            <a:r>
              <a:rPr lang="en-US" sz="3200" dirty="0"/>
              <a:t>comparisons</a:t>
            </a:r>
          </a:p>
        </p:txBody>
      </p:sp>
      <p:sp>
        <p:nvSpPr>
          <p:cNvPr id="19462" name="TextBox 22"/>
          <p:cNvSpPr txBox="1">
            <a:spLocks noChangeArrowheads="1"/>
          </p:cNvSpPr>
          <p:nvPr/>
        </p:nvSpPr>
        <p:spPr bwMode="auto">
          <a:xfrm>
            <a:off x="3429000" y="228600"/>
            <a:ext cx="5486400" cy="369888"/>
          </a:xfrm>
          <a:prstGeom prst="rect">
            <a:avLst/>
          </a:prstGeom>
          <a:noFill/>
          <a:ln w="9525">
            <a:noFill/>
            <a:miter lim="800000"/>
            <a:headEnd/>
            <a:tailEnd/>
          </a:ln>
        </p:spPr>
        <p:txBody>
          <a:bodyPr>
            <a:spAutoFit/>
          </a:bodyPr>
          <a:lstStyle/>
          <a:p>
            <a:r>
              <a:rPr lang="en-US"/>
              <a:t>Does this define “</a:t>
            </a:r>
            <a:r>
              <a:rPr lang="en-US">
                <a:solidFill>
                  <a:srgbClr val="FF0000"/>
                </a:solidFill>
              </a:rPr>
              <a:t>Disruptive Technology</a:t>
            </a:r>
            <a:r>
              <a:rPr lang="en-US"/>
              <a:t>” ?</a:t>
            </a:r>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a:xfrm>
            <a:off x="762000" y="762000"/>
            <a:ext cx="8077200" cy="533400"/>
          </a:xfrm>
        </p:spPr>
        <p:txBody>
          <a:bodyPr/>
          <a:lstStyle/>
          <a:p>
            <a:pPr eaLnBrk="1" hangingPunct="1"/>
            <a:r>
              <a:rPr lang="en-US" sz="3200" smtClean="0"/>
              <a:t>What has changed in last couple years?</a:t>
            </a:r>
          </a:p>
        </p:txBody>
      </p:sp>
      <p:sp>
        <p:nvSpPr>
          <p:cNvPr id="20483" name="Rectangle 3"/>
          <p:cNvSpPr>
            <a:spLocks noGrp="1" noChangeArrowheads="1"/>
          </p:cNvSpPr>
          <p:nvPr>
            <p:ph type="body" idx="1"/>
          </p:nvPr>
        </p:nvSpPr>
        <p:spPr>
          <a:xfrm>
            <a:off x="838200" y="1676400"/>
            <a:ext cx="8077200" cy="4333875"/>
          </a:xfrm>
        </p:spPr>
        <p:txBody>
          <a:bodyPr/>
          <a:lstStyle/>
          <a:p>
            <a:pPr eaLnBrk="1" hangingPunct="1">
              <a:lnSpc>
                <a:spcPct val="90000"/>
              </a:lnSpc>
            </a:pPr>
            <a:r>
              <a:rPr lang="en-US" dirty="0" smtClean="0"/>
              <a:t>RMDR</a:t>
            </a:r>
            <a:r>
              <a:rPr lang="en-US" dirty="0" smtClean="0">
                <a:solidFill>
                  <a:srgbClr val="FF0000"/>
                </a:solidFill>
              </a:rPr>
              <a:t>*</a:t>
            </a:r>
            <a:r>
              <a:rPr lang="en-US" dirty="0" smtClean="0"/>
              <a:t> has usually been the practical limit for </a:t>
            </a:r>
            <a:r>
              <a:rPr lang="en-US" dirty="0" err="1" smtClean="0"/>
              <a:t>superhet</a:t>
            </a:r>
            <a:r>
              <a:rPr lang="en-US" dirty="0" smtClean="0"/>
              <a:t> transceivers except the IC-7851 and the K3S.  </a:t>
            </a:r>
          </a:p>
          <a:p>
            <a:pPr eaLnBrk="1" hangingPunct="1">
              <a:lnSpc>
                <a:spcPct val="90000"/>
              </a:lnSpc>
            </a:pPr>
            <a:r>
              <a:rPr lang="en-US" dirty="0" smtClean="0"/>
              <a:t>Direct Sampling SDR radios changed that.</a:t>
            </a:r>
          </a:p>
          <a:p>
            <a:pPr eaLnBrk="1" hangingPunct="1">
              <a:lnSpc>
                <a:spcPct val="90000"/>
              </a:lnSpc>
            </a:pPr>
            <a:r>
              <a:rPr lang="en-US" dirty="0" smtClean="0"/>
              <a:t>On the other hand, direct sampling radios are a challenge to test since they don’t behave like legacy radios. </a:t>
            </a:r>
          </a:p>
          <a:p>
            <a:pPr eaLnBrk="1" hangingPunct="1">
              <a:lnSpc>
                <a:spcPct val="90000"/>
              </a:lnSpc>
            </a:pPr>
            <a:r>
              <a:rPr lang="en-US" dirty="0" smtClean="0"/>
              <a:t>DS SDR front-end selectivity is all over the map </a:t>
            </a:r>
          </a:p>
          <a:p>
            <a:pPr eaLnBrk="1" hangingPunct="1">
              <a:lnSpc>
                <a:spcPct val="90000"/>
              </a:lnSpc>
            </a:pPr>
            <a:r>
              <a:rPr lang="en-US" dirty="0" smtClean="0"/>
              <a:t>How do we compare totally different architecture?</a:t>
            </a:r>
          </a:p>
          <a:p>
            <a:pPr eaLnBrk="1" hangingPunct="1">
              <a:lnSpc>
                <a:spcPct val="90000"/>
              </a:lnSpc>
            </a:pPr>
            <a:r>
              <a:rPr lang="en-US" dirty="0" smtClean="0">
                <a:solidFill>
                  <a:srgbClr val="FF0000"/>
                </a:solidFill>
              </a:rPr>
              <a:t>*</a:t>
            </a:r>
            <a:r>
              <a:rPr lang="en-US" dirty="0" smtClean="0"/>
              <a:t> RMDR=reciprocal mixing dynamic range  </a:t>
            </a:r>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152400" y="0"/>
            <a:ext cx="3200400" cy="6858000"/>
            <a:chOff x="0" y="0"/>
            <a:chExt cx="2016" cy="4320"/>
          </a:xfrm>
        </p:grpSpPr>
        <p:sp>
          <p:nvSpPr>
            <p:cNvPr id="21509" name="Rectangle 3"/>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21510" name="Freeform 4"/>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sp>
        <p:nvSpPr>
          <p:cNvPr id="21507" name="Title 7"/>
          <p:cNvSpPr>
            <a:spLocks noGrp="1"/>
          </p:cNvSpPr>
          <p:nvPr>
            <p:ph type="title"/>
          </p:nvPr>
        </p:nvSpPr>
        <p:spPr>
          <a:xfrm>
            <a:off x="838200" y="762000"/>
            <a:ext cx="7924800" cy="533400"/>
          </a:xfrm>
        </p:spPr>
        <p:txBody>
          <a:bodyPr/>
          <a:lstStyle/>
          <a:p>
            <a:r>
              <a:rPr lang="en-US" sz="3200" smtClean="0"/>
              <a:t>What might be coming down the pike?</a:t>
            </a:r>
          </a:p>
        </p:txBody>
      </p:sp>
      <p:sp>
        <p:nvSpPr>
          <p:cNvPr id="21508" name="TextBox 5"/>
          <p:cNvSpPr txBox="1">
            <a:spLocks noChangeArrowheads="1"/>
          </p:cNvSpPr>
          <p:nvPr/>
        </p:nvSpPr>
        <p:spPr bwMode="auto">
          <a:xfrm>
            <a:off x="1066800" y="1752600"/>
            <a:ext cx="7239000" cy="4801314"/>
          </a:xfrm>
          <a:prstGeom prst="rect">
            <a:avLst/>
          </a:prstGeom>
          <a:noFill/>
          <a:ln w="9525">
            <a:noFill/>
            <a:miter lim="800000"/>
            <a:headEnd/>
            <a:tailEnd/>
          </a:ln>
        </p:spPr>
        <p:txBody>
          <a:bodyPr>
            <a:spAutoFit/>
          </a:bodyPr>
          <a:lstStyle/>
          <a:p>
            <a:r>
              <a:rPr lang="en-US" dirty="0"/>
              <a:t>IC-7610 </a:t>
            </a:r>
            <a:r>
              <a:rPr lang="en-US" dirty="0" smtClean="0"/>
              <a:t>announced to </a:t>
            </a:r>
            <a:r>
              <a:rPr lang="en-US" dirty="0"/>
              <a:t>have a tracking </a:t>
            </a:r>
            <a:r>
              <a:rPr lang="en-US" dirty="0" err="1"/>
              <a:t>preselector</a:t>
            </a:r>
            <a:r>
              <a:rPr lang="en-US" dirty="0"/>
              <a:t> &amp; </a:t>
            </a:r>
            <a:r>
              <a:rPr lang="en-US" dirty="0" smtClean="0"/>
              <a:t>identical dual </a:t>
            </a:r>
            <a:r>
              <a:rPr lang="en-US" dirty="0"/>
              <a:t>receivers for easy split operation </a:t>
            </a:r>
            <a:r>
              <a:rPr lang="en-US" dirty="0" smtClean="0"/>
              <a:t>in contests and all </a:t>
            </a:r>
            <a:r>
              <a:rPr lang="en-US" dirty="0" err="1" smtClean="0"/>
              <a:t>DXpeditions</a:t>
            </a:r>
            <a:r>
              <a:rPr lang="en-US" dirty="0" smtClean="0"/>
              <a:t>.</a:t>
            </a:r>
            <a:endParaRPr lang="en-US" dirty="0"/>
          </a:p>
          <a:p>
            <a:endParaRPr lang="en-US" dirty="0"/>
          </a:p>
          <a:p>
            <a:r>
              <a:rPr lang="en-US" dirty="0"/>
              <a:t>Solid-state T/R switching </a:t>
            </a:r>
            <a:r>
              <a:rPr lang="en-US" dirty="0" smtClean="0"/>
              <a:t>expected for </a:t>
            </a:r>
            <a:r>
              <a:rPr lang="en-US" dirty="0"/>
              <a:t>QSK operation at high </a:t>
            </a:r>
            <a:r>
              <a:rPr lang="en-US" dirty="0" smtClean="0"/>
              <a:t>speeds.</a:t>
            </a:r>
            <a:endParaRPr lang="en-US" dirty="0"/>
          </a:p>
          <a:p>
            <a:endParaRPr lang="en-US" dirty="0"/>
          </a:p>
          <a:p>
            <a:r>
              <a:rPr lang="en-US" dirty="0">
                <a:solidFill>
                  <a:srgbClr val="FF0000"/>
                </a:solidFill>
              </a:rPr>
              <a:t>ANAN 8000DLE  </a:t>
            </a:r>
            <a:r>
              <a:rPr lang="en-US" dirty="0"/>
              <a:t>promises improved phase noise, 200 watts LDMOS with internal DC to DC converter.  (13.8 to 50 volts for PA)  </a:t>
            </a:r>
            <a:endParaRPr lang="en-US" dirty="0" smtClean="0"/>
          </a:p>
          <a:p>
            <a:endParaRPr lang="en-US" dirty="0" smtClean="0"/>
          </a:p>
          <a:p>
            <a:r>
              <a:rPr lang="en-US" dirty="0" smtClean="0"/>
              <a:t>(No expensive custom 50-volt power supply like in TS-990S)</a:t>
            </a:r>
            <a:endParaRPr lang="en-US" dirty="0"/>
          </a:p>
          <a:p>
            <a:endParaRPr lang="en-US" dirty="0"/>
          </a:p>
          <a:p>
            <a:r>
              <a:rPr lang="en-US" dirty="0"/>
              <a:t>Third-order IMD nominally -70 dB on 20 meters</a:t>
            </a:r>
          </a:p>
          <a:p>
            <a:endParaRPr lang="en-US" dirty="0"/>
          </a:p>
          <a:p>
            <a:r>
              <a:rPr lang="en-US" dirty="0"/>
              <a:t>Integrated Pure Signal for transmit IMD nearly as good as Class A</a:t>
            </a:r>
          </a:p>
          <a:p>
            <a:endParaRPr lang="en-US" dirty="0"/>
          </a:p>
          <a:p>
            <a:r>
              <a:rPr lang="en-US" dirty="0"/>
              <a:t>Dual 16-bit ADCs for up to 7 receivers</a:t>
            </a:r>
          </a:p>
          <a:p>
            <a:endParaRPr lang="en-US" dirty="0"/>
          </a:p>
          <a:p>
            <a:r>
              <a:rPr lang="en-US" dirty="0"/>
              <a:t> </a:t>
            </a:r>
          </a:p>
        </p:txBody>
      </p:sp>
    </p:spTree>
  </p:cSld>
  <p:clrMapOvr>
    <a:masterClrMapping/>
  </p:clrMapOvr>
  <p:transition>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a:xfrm>
            <a:off x="762000" y="762000"/>
            <a:ext cx="7696200" cy="533400"/>
          </a:xfrm>
        </p:spPr>
        <p:txBody>
          <a:bodyPr/>
          <a:lstStyle/>
          <a:p>
            <a:pPr eaLnBrk="1" hangingPunct="1"/>
            <a:r>
              <a:rPr lang="en-US" sz="3200" smtClean="0"/>
              <a:t>Transceivers we have now:</a:t>
            </a:r>
          </a:p>
        </p:txBody>
      </p:sp>
      <p:sp>
        <p:nvSpPr>
          <p:cNvPr id="22531" name="Rectangle 3"/>
          <p:cNvSpPr>
            <a:spLocks noGrp="1" noChangeArrowheads="1"/>
          </p:cNvSpPr>
          <p:nvPr>
            <p:ph type="body" idx="1"/>
          </p:nvPr>
        </p:nvSpPr>
        <p:spPr>
          <a:xfrm>
            <a:off x="838200" y="1600200"/>
            <a:ext cx="7924800" cy="4953000"/>
          </a:xfrm>
        </p:spPr>
        <p:txBody>
          <a:bodyPr/>
          <a:lstStyle/>
          <a:p>
            <a:pPr eaLnBrk="1" hangingPunct="1"/>
            <a:r>
              <a:rPr lang="en-US" dirty="0" err="1" smtClean="0"/>
              <a:t>Superhets</a:t>
            </a:r>
            <a:r>
              <a:rPr lang="en-US" dirty="0" smtClean="0"/>
              <a:t> that perform quite well</a:t>
            </a:r>
          </a:p>
          <a:p>
            <a:pPr eaLnBrk="1" hangingPunct="1"/>
            <a:r>
              <a:rPr lang="en-US" dirty="0" smtClean="0"/>
              <a:t>(At least a 18 good choices)</a:t>
            </a:r>
          </a:p>
          <a:p>
            <a:pPr eaLnBrk="1" hangingPunct="1"/>
            <a:r>
              <a:rPr lang="en-US" dirty="0" smtClean="0"/>
              <a:t>DS SDR radios with Windows or </a:t>
            </a:r>
            <a:r>
              <a:rPr lang="en-US" dirty="0" err="1" smtClean="0"/>
              <a:t>iOS</a:t>
            </a:r>
            <a:r>
              <a:rPr lang="en-US" dirty="0" smtClean="0"/>
              <a:t> UI</a:t>
            </a:r>
          </a:p>
          <a:p>
            <a:pPr eaLnBrk="1" hangingPunct="1"/>
            <a:r>
              <a:rPr lang="en-US" dirty="0" smtClean="0"/>
              <a:t>Flex and Apache 6 models total</a:t>
            </a:r>
          </a:p>
          <a:p>
            <a:pPr eaLnBrk="1" hangingPunct="1"/>
            <a:r>
              <a:rPr lang="en-US" smtClean="0"/>
              <a:t>Apache </a:t>
            </a:r>
            <a:r>
              <a:rPr lang="en-US" smtClean="0"/>
              <a:t>8000DLE </a:t>
            </a:r>
            <a:r>
              <a:rPr lang="en-US" dirty="0" smtClean="0"/>
              <a:t>plans to ship </a:t>
            </a:r>
            <a:r>
              <a:rPr lang="en-US" smtClean="0"/>
              <a:t>by April 1</a:t>
            </a:r>
            <a:r>
              <a:rPr lang="en-US" baseline="30000" smtClean="0"/>
              <a:t>st</a:t>
            </a:r>
            <a:r>
              <a:rPr lang="en-US" smtClean="0"/>
              <a:t> </a:t>
            </a:r>
            <a:endParaRPr lang="en-US" dirty="0" smtClean="0"/>
          </a:p>
          <a:p>
            <a:pPr eaLnBrk="1" hangingPunct="1"/>
            <a:r>
              <a:rPr lang="en-US" dirty="0" smtClean="0"/>
              <a:t>Flex Maestro is a Windows tablet in a box with knobs. Can replace Windows PC</a:t>
            </a:r>
          </a:p>
          <a:p>
            <a:pPr eaLnBrk="1" hangingPunct="1"/>
            <a:r>
              <a:rPr lang="en-US" dirty="0" smtClean="0"/>
              <a:t>IC-7300 DS SDR standalone radio with knobs and a small but very sharp LCD display</a:t>
            </a:r>
          </a:p>
          <a:p>
            <a:pPr eaLnBrk="1" hangingPunct="1"/>
            <a:r>
              <a:rPr lang="en-US" dirty="0" smtClean="0"/>
              <a:t>IC-7610 ships to the US in July</a:t>
            </a:r>
          </a:p>
        </p:txBody>
      </p:sp>
      <p:sp>
        <p:nvSpPr>
          <p:cNvPr id="22532" name="Text Box 4"/>
          <p:cNvSpPr txBox="1">
            <a:spLocks noChangeArrowheads="1"/>
          </p:cNvSpPr>
          <p:nvPr/>
        </p:nvSpPr>
        <p:spPr bwMode="auto">
          <a:xfrm>
            <a:off x="3429000" y="228600"/>
            <a:ext cx="525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What happens long run?</a:t>
            </a:r>
          </a:p>
        </p:txBody>
      </p:sp>
    </p:spTree>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a:xfrm>
            <a:off x="762000" y="762000"/>
            <a:ext cx="7924800" cy="533400"/>
          </a:xfrm>
        </p:spPr>
        <p:txBody>
          <a:bodyPr/>
          <a:lstStyle/>
          <a:p>
            <a:pPr eaLnBrk="1" hangingPunct="1"/>
            <a:r>
              <a:rPr lang="en-US" sz="3200" smtClean="0"/>
              <a:t>How will this shake out in the long run?</a:t>
            </a:r>
          </a:p>
        </p:txBody>
      </p:sp>
      <p:sp>
        <p:nvSpPr>
          <p:cNvPr id="23555" name="Rectangle 3"/>
          <p:cNvSpPr>
            <a:spLocks noGrp="1" noChangeArrowheads="1"/>
          </p:cNvSpPr>
          <p:nvPr>
            <p:ph type="body" idx="1"/>
          </p:nvPr>
        </p:nvSpPr>
        <p:spPr>
          <a:xfrm>
            <a:off x="838200" y="1600200"/>
            <a:ext cx="7693025" cy="5029200"/>
          </a:xfrm>
        </p:spPr>
        <p:txBody>
          <a:bodyPr/>
          <a:lstStyle/>
          <a:p>
            <a:pPr eaLnBrk="1" hangingPunct="1"/>
            <a:r>
              <a:rPr lang="en-US" dirty="0" smtClean="0"/>
              <a:t>Major changes take time.</a:t>
            </a:r>
          </a:p>
          <a:p>
            <a:pPr eaLnBrk="1" hangingPunct="1"/>
            <a:r>
              <a:rPr lang="en-US" dirty="0" smtClean="0"/>
              <a:t>Up-conversion-only radios are mostly gone.</a:t>
            </a:r>
          </a:p>
          <a:p>
            <a:pPr eaLnBrk="1" hangingPunct="1"/>
            <a:r>
              <a:rPr lang="en-US" dirty="0" smtClean="0"/>
              <a:t>Most everyone wants a </a:t>
            </a:r>
            <a:r>
              <a:rPr lang="en-US" dirty="0" err="1" smtClean="0"/>
              <a:t>bandscope</a:t>
            </a:r>
            <a:r>
              <a:rPr lang="en-US" dirty="0" smtClean="0"/>
              <a:t>/waterfall.</a:t>
            </a:r>
          </a:p>
          <a:p>
            <a:pPr eaLnBrk="1" hangingPunct="1"/>
            <a:r>
              <a:rPr lang="en-US" dirty="0" smtClean="0"/>
              <a:t>TS-590SG has a </a:t>
            </a:r>
            <a:r>
              <a:rPr lang="en-US" dirty="0" err="1" smtClean="0"/>
              <a:t>bandscope</a:t>
            </a:r>
            <a:r>
              <a:rPr lang="en-US" dirty="0" smtClean="0"/>
              <a:t> port for a dongle with lots of interest in that feature. </a:t>
            </a:r>
          </a:p>
          <a:p>
            <a:pPr eaLnBrk="1" hangingPunct="1"/>
            <a:r>
              <a:rPr lang="en-US" dirty="0" smtClean="0"/>
              <a:t>In the long run </a:t>
            </a:r>
            <a:r>
              <a:rPr lang="en-US" dirty="0" err="1" smtClean="0"/>
              <a:t>preselectors</a:t>
            </a:r>
            <a:r>
              <a:rPr lang="en-US" dirty="0" smtClean="0"/>
              <a:t> went away because up-conversion was cheaper.  </a:t>
            </a:r>
          </a:p>
          <a:p>
            <a:pPr eaLnBrk="1" hangingPunct="1"/>
            <a:r>
              <a:rPr lang="en-US" dirty="0" smtClean="0"/>
              <a:t>In the long run up-conversion generally failed to keep up with performance demand.</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a:xfrm>
            <a:off x="762000" y="533400"/>
            <a:ext cx="7467600" cy="990600"/>
          </a:xfrm>
          <a:solidFill>
            <a:schemeClr val="bg1"/>
          </a:solidFill>
        </p:spPr>
        <p:txBody>
          <a:bodyPr/>
          <a:lstStyle/>
          <a:p>
            <a:pPr eaLnBrk="1" hangingPunct="1"/>
            <a:r>
              <a:rPr lang="en-US" sz="3000" dirty="0" smtClean="0"/>
              <a:t>Three Examples disruptive technology </a:t>
            </a:r>
            <a:endParaRPr lang="en-US" sz="3000" i="1" dirty="0" smtClean="0">
              <a:solidFill>
                <a:srgbClr val="000066"/>
              </a:solidFill>
            </a:endParaRPr>
          </a:p>
        </p:txBody>
      </p:sp>
      <p:sp>
        <p:nvSpPr>
          <p:cNvPr id="5123" name="Rectangle 3"/>
          <p:cNvSpPr>
            <a:spLocks noGrp="1" noChangeArrowheads="1"/>
          </p:cNvSpPr>
          <p:nvPr>
            <p:ph type="body" idx="1"/>
          </p:nvPr>
        </p:nvSpPr>
        <p:spPr>
          <a:xfrm>
            <a:off x="838200" y="2133600"/>
            <a:ext cx="7693025" cy="4267200"/>
          </a:xfrm>
        </p:spPr>
        <p:txBody>
          <a:bodyPr/>
          <a:lstStyle/>
          <a:p>
            <a:pPr eaLnBrk="1" hangingPunct="1">
              <a:spcBef>
                <a:spcPct val="100000"/>
              </a:spcBef>
              <a:buClr>
                <a:schemeClr val="tx2"/>
              </a:buClr>
              <a:buSzTx/>
              <a:buNone/>
            </a:pPr>
            <a:r>
              <a:rPr lang="en-US" sz="2400" dirty="0" smtClean="0"/>
              <a:t>Tubes replaced by the transistor.  Even microwave ovens are </a:t>
            </a:r>
            <a:r>
              <a:rPr lang="en-US" sz="2400" smtClean="0"/>
              <a:t>switching from magnetrons to </a:t>
            </a:r>
            <a:r>
              <a:rPr lang="en-US" sz="2400" dirty="0" smtClean="0"/>
              <a:t>LDMOS! </a:t>
            </a:r>
          </a:p>
          <a:p>
            <a:pPr eaLnBrk="1" hangingPunct="1">
              <a:spcBef>
                <a:spcPct val="100000"/>
              </a:spcBef>
              <a:buClr>
                <a:schemeClr val="tx2"/>
              </a:buClr>
              <a:buSzTx/>
              <a:buNone/>
            </a:pPr>
            <a:r>
              <a:rPr lang="en-US" sz="2400" dirty="0" smtClean="0"/>
              <a:t>Digital Cameras vs. Kodak film </a:t>
            </a:r>
          </a:p>
          <a:p>
            <a:pPr eaLnBrk="1" hangingPunct="1">
              <a:spcBef>
                <a:spcPct val="100000"/>
              </a:spcBef>
              <a:buClr>
                <a:schemeClr val="tx2"/>
              </a:buClr>
              <a:buSzTx/>
              <a:buNone/>
            </a:pPr>
            <a:r>
              <a:rPr lang="en-US" sz="2400" dirty="0" smtClean="0"/>
              <a:t>The sad thing is Kodak invented the digital camera and then lost the market to others. </a:t>
            </a:r>
          </a:p>
          <a:p>
            <a:pPr eaLnBrk="1" hangingPunct="1">
              <a:spcBef>
                <a:spcPct val="100000"/>
              </a:spcBef>
              <a:buClr>
                <a:schemeClr val="tx2"/>
              </a:buClr>
              <a:buSzTx/>
              <a:buNone/>
            </a:pPr>
            <a:r>
              <a:rPr lang="en-US" sz="2400" dirty="0" smtClean="0"/>
              <a:t>Apple &amp; the </a:t>
            </a:r>
            <a:r>
              <a:rPr lang="en-US" sz="2400" dirty="0" err="1" smtClean="0"/>
              <a:t>iPhone</a:t>
            </a:r>
            <a:r>
              <a:rPr lang="en-US" sz="2400" dirty="0" smtClean="0"/>
              <a:t> changed the cell phone industry forever.  </a:t>
            </a:r>
          </a:p>
          <a:p>
            <a:pPr eaLnBrk="1" hangingPunct="1">
              <a:spcBef>
                <a:spcPct val="100000"/>
              </a:spcBef>
              <a:buClr>
                <a:schemeClr val="tx2"/>
              </a:buClr>
              <a:buSzTx/>
              <a:buNone/>
            </a:pPr>
            <a:endParaRPr lang="en-US" sz="2400" dirty="0" smtClean="0"/>
          </a:p>
        </p:txBody>
      </p:sp>
      <p:grpSp>
        <p:nvGrpSpPr>
          <p:cNvPr id="5124" name="Group 4"/>
          <p:cNvGrpSpPr>
            <a:grpSpLocks/>
          </p:cNvGrpSpPr>
          <p:nvPr/>
        </p:nvGrpSpPr>
        <p:grpSpPr bwMode="auto">
          <a:xfrm>
            <a:off x="0" y="0"/>
            <a:ext cx="3200400" cy="6858000"/>
            <a:chOff x="0" y="0"/>
            <a:chExt cx="2016" cy="4320"/>
          </a:xfrm>
        </p:grpSpPr>
        <p:sp>
          <p:nvSpPr>
            <p:cNvPr id="5128" name="Rectangle 5"/>
            <p:cNvSpPr>
              <a:spLocks noChangeArrowheads="1"/>
            </p:cNvSpPr>
            <p:nvPr/>
          </p:nvSpPr>
          <p:spPr bwMode="auto">
            <a:xfrm>
              <a:off x="0" y="0"/>
              <a:ext cx="480" cy="4320"/>
            </a:xfrm>
            <a:prstGeom prst="rect">
              <a:avLst/>
            </a:prstGeom>
            <a:solidFill>
              <a:schemeClr val="accent2"/>
            </a:solidFill>
            <a:ln w="9525">
              <a:noFill/>
              <a:miter lim="800000"/>
              <a:headEnd/>
              <a:tailEnd/>
            </a:ln>
          </p:spPr>
          <p:txBody>
            <a:bodyPr wrap="none" anchor="ctr"/>
            <a:lstStyle/>
            <a:p>
              <a:endParaRPr lang="en-US"/>
            </a:p>
          </p:txBody>
        </p:sp>
        <p:sp>
          <p:nvSpPr>
            <p:cNvPr id="5129" name="Freeform 6"/>
            <p:cNvSpPr>
              <a:spLocks/>
            </p:cNvSpPr>
            <p:nvPr/>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28"/>
                <a:gd name="T40" fmla="*/ 0 h 735"/>
                <a:gd name="T41" fmla="*/ 1728 w 1728"/>
                <a:gd name="T42" fmla="*/ 735 h 73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en-US"/>
            </a:p>
          </p:txBody>
        </p:sp>
      </p:grpSp>
      <p:grpSp>
        <p:nvGrpSpPr>
          <p:cNvPr id="5125" name="Group 7"/>
          <p:cNvGrpSpPr>
            <a:grpSpLocks/>
          </p:cNvGrpSpPr>
          <p:nvPr/>
        </p:nvGrpSpPr>
        <p:grpSpPr bwMode="auto">
          <a:xfrm>
            <a:off x="228600" y="1676400"/>
            <a:ext cx="7391400" cy="228600"/>
            <a:chOff x="144" y="1248"/>
            <a:chExt cx="4656" cy="201"/>
          </a:xfrm>
        </p:grpSpPr>
        <p:sp>
          <p:nvSpPr>
            <p:cNvPr id="5126" name="AutoShape 8"/>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p:spPr>
          <p:txBody>
            <a:bodyPr wrap="none" anchor="ctr"/>
            <a:lstStyle/>
            <a:p>
              <a:endParaRPr lang="en-US"/>
            </a:p>
          </p:txBody>
        </p:sp>
        <p:sp>
          <p:nvSpPr>
            <p:cNvPr id="5127" name="AutoShape 9"/>
            <p:cNvSpPr>
              <a:spLocks noChangeArrowheads="1"/>
            </p:cNvSpPr>
            <p:nvPr/>
          </p:nvSpPr>
          <p:spPr bwMode="auto">
            <a:xfrm flipH="1">
              <a:off x="144" y="1248"/>
              <a:ext cx="248" cy="201"/>
            </a:xfrm>
            <a:prstGeom prst="flowChartDelay">
              <a:avLst/>
            </a:prstGeom>
            <a:solidFill>
              <a:schemeClr val="hlink"/>
            </a:solidFill>
            <a:ln w="9525">
              <a:noFill/>
              <a:miter lim="800000"/>
              <a:headEnd/>
              <a:tailEnd/>
            </a:ln>
          </p:spPr>
          <p:txBody>
            <a:bodyPr wrap="none" anchor="ctr"/>
            <a:lstStyle/>
            <a:p>
              <a:endParaRPr lang="en-US"/>
            </a:p>
          </p:txBody>
        </p:sp>
      </p:grpSp>
    </p:spTree>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a:xfrm>
            <a:off x="990600" y="762000"/>
            <a:ext cx="7924800" cy="533400"/>
          </a:xfrm>
        </p:spPr>
        <p:txBody>
          <a:bodyPr/>
          <a:lstStyle/>
          <a:p>
            <a:pPr eaLnBrk="1" hangingPunct="1"/>
            <a:r>
              <a:rPr lang="en-US" sz="3200" smtClean="0"/>
              <a:t>Will DS SDR Prevail?</a:t>
            </a:r>
          </a:p>
        </p:txBody>
      </p:sp>
      <p:sp>
        <p:nvSpPr>
          <p:cNvPr id="24579" name="Rectangle 3"/>
          <p:cNvSpPr>
            <a:spLocks noGrp="1" noChangeArrowheads="1"/>
          </p:cNvSpPr>
          <p:nvPr>
            <p:ph type="body" idx="1"/>
          </p:nvPr>
        </p:nvSpPr>
        <p:spPr>
          <a:xfrm>
            <a:off x="838200" y="1600200"/>
            <a:ext cx="7693025" cy="4800600"/>
          </a:xfrm>
        </p:spPr>
        <p:txBody>
          <a:bodyPr/>
          <a:lstStyle/>
          <a:p>
            <a:pPr eaLnBrk="1" hangingPunct="1"/>
            <a:r>
              <a:rPr lang="en-US" dirty="0" smtClean="0"/>
              <a:t>There isn’t anything inherently wrong with the </a:t>
            </a:r>
            <a:r>
              <a:rPr lang="en-US" dirty="0" err="1" smtClean="0"/>
              <a:t>superhet</a:t>
            </a:r>
            <a:r>
              <a:rPr lang="en-US" dirty="0" smtClean="0"/>
              <a:t> that has worked for 80+ years.</a:t>
            </a:r>
          </a:p>
          <a:p>
            <a:pPr eaLnBrk="1" hangingPunct="1"/>
            <a:r>
              <a:rPr lang="en-US" dirty="0" smtClean="0"/>
              <a:t>K3S &amp; IC-7851 are top performers.</a:t>
            </a:r>
          </a:p>
          <a:p>
            <a:pPr eaLnBrk="1" hangingPunct="1"/>
            <a:r>
              <a:rPr lang="en-US" dirty="0" smtClean="0"/>
              <a:t>Cost may dictate DS SDR if it dominates over the next few years.  </a:t>
            </a:r>
          </a:p>
          <a:p>
            <a:pPr eaLnBrk="1" hangingPunct="1"/>
            <a:r>
              <a:rPr lang="en-US" dirty="0" smtClean="0"/>
              <a:t>Will remote operation due to antenna covenant restrictions and urban noise favor the computer-run DS SDR?</a:t>
            </a:r>
          </a:p>
          <a:p>
            <a:pPr eaLnBrk="1" hangingPunct="1"/>
            <a:r>
              <a:rPr lang="en-US" dirty="0" smtClean="0"/>
              <a:t>Will the majority of operators choose a DS SDR with knobs, like the 7300?    </a:t>
            </a:r>
          </a:p>
        </p:txBody>
      </p:sp>
    </p:spTree>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533400"/>
          </a:xfrm>
        </p:spPr>
        <p:txBody>
          <a:bodyPr/>
          <a:lstStyle/>
          <a:p>
            <a:r>
              <a:rPr lang="en-US" sz="3200" dirty="0" smtClean="0"/>
              <a:t>The next year will be very interesting</a:t>
            </a:r>
            <a:endParaRPr lang="en-US" sz="3200" dirty="0"/>
          </a:p>
        </p:txBody>
      </p:sp>
      <p:sp>
        <p:nvSpPr>
          <p:cNvPr id="3" name="Content Placeholder 2"/>
          <p:cNvSpPr>
            <a:spLocks noGrp="1"/>
          </p:cNvSpPr>
          <p:nvPr>
            <p:ph idx="1"/>
          </p:nvPr>
        </p:nvSpPr>
        <p:spPr>
          <a:xfrm>
            <a:off x="838200" y="1828800"/>
            <a:ext cx="7693025" cy="4343400"/>
          </a:xfrm>
        </p:spPr>
        <p:txBody>
          <a:bodyPr/>
          <a:lstStyle/>
          <a:p>
            <a:r>
              <a:rPr lang="en-US" dirty="0" smtClean="0"/>
              <a:t>Has the IC-7300 this past year been a one-time anomaly or just the beginning of a tectonic shift?</a:t>
            </a:r>
          </a:p>
          <a:p>
            <a:r>
              <a:rPr lang="en-US" dirty="0" smtClean="0"/>
              <a:t>You can get amazing performance for a modest price today.</a:t>
            </a:r>
          </a:p>
          <a:p>
            <a:r>
              <a:rPr lang="en-US" dirty="0" smtClean="0"/>
              <a:t>There certainly has been disruption in the market price of used equipment.</a:t>
            </a:r>
          </a:p>
          <a:p>
            <a:r>
              <a:rPr lang="en-US" dirty="0" smtClean="0"/>
              <a:t>Time to contest with something new or simply new to you.  Enjoy.</a:t>
            </a:r>
          </a:p>
          <a:p>
            <a:endParaRPr lang="en-US" dirty="0"/>
          </a:p>
        </p:txBody>
      </p:sp>
    </p:spTree>
  </p:cSld>
  <p:clrMapOvr>
    <a:masterClrMapping/>
  </p:clrMapOvr>
  <p:transition>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logo"/>
          <p:cNvPicPr>
            <a:picLocks noGrp="1" noChangeAspect="1" noChangeArrowheads="1"/>
          </p:cNvPicPr>
          <p:nvPr>
            <p:ph idx="1"/>
          </p:nvPr>
        </p:nvPicPr>
        <p:blipFill>
          <a:blip r:embed="rId3" cstate="print"/>
          <a:srcRect/>
          <a:stretch>
            <a:fillRect/>
          </a:stretch>
        </p:blipFill>
        <p:spPr>
          <a:xfrm>
            <a:off x="2286000" y="1524001"/>
            <a:ext cx="428625" cy="990599"/>
          </a:xfrm>
        </p:spPr>
      </p:pic>
      <p:sp>
        <p:nvSpPr>
          <p:cNvPr id="45059" name="Rectangle 3"/>
          <p:cNvSpPr>
            <a:spLocks noChangeArrowheads="1"/>
          </p:cNvSpPr>
          <p:nvPr/>
        </p:nvSpPr>
        <p:spPr bwMode="auto">
          <a:xfrm>
            <a:off x="2819400" y="1600200"/>
            <a:ext cx="5410200" cy="707886"/>
          </a:xfrm>
          <a:prstGeom prst="rect">
            <a:avLst/>
          </a:prstGeom>
          <a:noFill/>
          <a:ln w="9525">
            <a:noFill/>
            <a:miter lim="800000"/>
            <a:headEnd/>
            <a:tailEnd/>
          </a:ln>
        </p:spPr>
        <p:txBody>
          <a:bodyPr wrap="square">
            <a:spAutoFit/>
          </a:bodyPr>
          <a:lstStyle/>
          <a:p>
            <a:pPr eaLnBrk="0" hangingPunct="0"/>
            <a:r>
              <a:rPr lang="en-US" sz="4000" dirty="0"/>
              <a:t> </a:t>
            </a:r>
            <a:r>
              <a:rPr lang="en-US" sz="4000" dirty="0">
                <a:solidFill>
                  <a:srgbClr val="000000"/>
                </a:solidFill>
                <a:latin typeface="Impact" pitchFamily="34" charset="0"/>
              </a:rPr>
              <a:t>Sherwood Engineering</a:t>
            </a:r>
          </a:p>
        </p:txBody>
      </p:sp>
      <p:sp>
        <p:nvSpPr>
          <p:cNvPr id="45061" name="Text Box 5"/>
          <p:cNvSpPr txBox="1">
            <a:spLocks noChangeArrowheads="1"/>
          </p:cNvSpPr>
          <p:nvPr/>
        </p:nvSpPr>
        <p:spPr bwMode="auto">
          <a:xfrm>
            <a:off x="2895600" y="152400"/>
            <a:ext cx="5029200" cy="519113"/>
          </a:xfrm>
          <a:prstGeom prst="rect">
            <a:avLst/>
          </a:prstGeom>
          <a:noFill/>
          <a:ln w="9525">
            <a:noFill/>
            <a:miter lim="800000"/>
            <a:headEnd/>
            <a:tailEnd/>
          </a:ln>
        </p:spPr>
        <p:txBody>
          <a:bodyPr wrap="square">
            <a:spAutoFit/>
          </a:bodyPr>
          <a:lstStyle/>
          <a:p>
            <a:pPr algn="ctr" eaLnBrk="0" hangingPunct="0">
              <a:spcBef>
                <a:spcPct val="50000"/>
              </a:spcBef>
            </a:pPr>
            <a:r>
              <a:rPr lang="en-US" sz="2800" b="1" dirty="0">
                <a:solidFill>
                  <a:srgbClr val="800000"/>
                </a:solidFill>
                <a:latin typeface="Arial Narrow" pitchFamily="34" charset="0"/>
              </a:rPr>
              <a:t>http://www.NC0B.com</a:t>
            </a:r>
          </a:p>
        </p:txBody>
      </p:sp>
      <p:sp>
        <p:nvSpPr>
          <p:cNvPr id="2050" name="Rectangle 2"/>
          <p:cNvSpPr>
            <a:spLocks noChangeArrowheads="1"/>
          </p:cNvSpPr>
          <p:nvPr/>
        </p:nvSpPr>
        <p:spPr bwMode="auto">
          <a:xfrm>
            <a:off x="1143000" y="3248808"/>
            <a:ext cx="7620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dirty="0" smtClean="0">
                <a:ln>
                  <a:noFill/>
                </a:ln>
                <a:solidFill>
                  <a:schemeClr val="bg2"/>
                </a:solidFill>
                <a:effectLst/>
                <a:latin typeface="Times New Roman" pitchFamily="18" charset="0"/>
                <a:ea typeface="Calibri" pitchFamily="34" charset="0"/>
                <a:cs typeface="Times New Roman" pitchFamily="18" charset="0"/>
              </a:rPr>
              <a:t>Videos from past </a:t>
            </a:r>
            <a:r>
              <a:rPr kumimoji="0" lang="en-US" sz="2200" b="0"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CTU</a:t>
            </a:r>
            <a:r>
              <a:rPr kumimoji="0" lang="en-US" sz="2200" b="0" i="0" u="none" strike="noStrike" cap="none" normalizeH="0" dirty="0" smtClean="0">
                <a:ln>
                  <a:noFill/>
                </a:ln>
                <a:solidFill>
                  <a:schemeClr val="bg2"/>
                </a:solidFill>
                <a:effectLst/>
                <a:latin typeface="Times New Roman" pitchFamily="18" charset="0"/>
                <a:ea typeface="Calibri" pitchFamily="34" charset="0"/>
                <a:cs typeface="Times New Roman" pitchFamily="18" charset="0"/>
              </a:rPr>
              <a:t> presentations:  </a:t>
            </a:r>
            <a:r>
              <a:rPr kumimoji="0" lang="en-US" sz="2200" b="0"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2013 - 2016</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dirty="0" smtClean="0">
              <a:ln>
                <a:noFill/>
              </a:ln>
              <a:solidFill>
                <a:srgbClr val="FF0000"/>
              </a:solidFill>
              <a:effectLst/>
              <a:latin typeface="Times New Roman" pitchFamily="18" charset="0"/>
              <a:ea typeface="Calibri" pitchFamily="34" charset="0"/>
              <a:cs typeface="Times New Roman" pitchFamily="18" charset="0"/>
            </a:endParaRPr>
          </a:p>
          <a:p>
            <a:pPr lvl="0" eaLnBrk="1" hangingPunct="1"/>
            <a:r>
              <a:rPr lang="en-US" sz="2200" dirty="0" smtClean="0">
                <a:solidFill>
                  <a:srgbClr val="FF0000"/>
                </a:solidFill>
                <a:latin typeface="Times New Roman" pitchFamily="18" charset="0"/>
                <a:ea typeface="Calibri" pitchFamily="34" charset="0"/>
                <a:cs typeface="Times New Roman" pitchFamily="18" charset="0"/>
              </a:rPr>
              <a:t>https://www.contestuniversity.com/videos/</a:t>
            </a:r>
            <a:endParaRPr kumimoji="0" lang="en-US" sz="2200" b="0" i="0" u="none" strike="noStrike" cap="none" normalizeH="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CTU 2011, NC0B only, download </a:t>
            </a:r>
            <a:r>
              <a:rPr kumimoji="0" lang="en-US" sz="2200" b="0" i="0" u="none" strike="noStrike" cap="none" normalizeH="0" dirty="0" err="1" smtClean="0">
                <a:ln>
                  <a:noFill/>
                </a:ln>
                <a:solidFill>
                  <a:schemeClr val="tx1"/>
                </a:solidFill>
                <a:effectLst/>
                <a:latin typeface="Times New Roman" pitchFamily="18" charset="0"/>
                <a:ea typeface="Calibri" pitchFamily="34" charset="0"/>
                <a:cs typeface="Times New Roman" pitchFamily="18" charset="0"/>
              </a:rPr>
              <a:t>wmv</a:t>
            </a:r>
            <a:r>
              <a:rPr kumimoji="0" lang="en-US" sz="2200" b="0" i="0" u="none" strike="noStrike" cap="none" normalizeH="0" smtClean="0">
                <a:ln>
                  <a:noFill/>
                </a:ln>
                <a:solidFill>
                  <a:schemeClr val="tx1"/>
                </a:solidFill>
                <a:effectLst/>
                <a:latin typeface="Times New Roman" pitchFamily="18" charset="0"/>
                <a:ea typeface="Calibri" pitchFamily="34" charset="0"/>
                <a:cs typeface="Times New Roman" pitchFamily="18" charset="0"/>
              </a:rPr>
              <a:t> file</a:t>
            </a:r>
            <a:endParaRPr kumimoji="0" lang="en-US" sz="22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dirty="0" smtClean="0">
                <a:ln>
                  <a:noFill/>
                </a:ln>
                <a:solidFill>
                  <a:srgbClr val="FF0000"/>
                </a:solidFill>
                <a:effectLst/>
                <a:latin typeface="Times New Roman" pitchFamily="18" charset="0"/>
                <a:ea typeface="Calibri" pitchFamily="34" charset="0"/>
                <a:cs typeface="Times New Roman" pitchFamily="18" charset="0"/>
                <a:hlinkClick r:id="rId4"/>
              </a:rPr>
              <a:t>http://www.pvrc.org/webinar/radioperformance.wmv</a:t>
            </a:r>
            <a:endParaRPr kumimoji="0" lang="en-US" sz="2200" b="0" i="0" u="none" strike="noStrike" cap="none" normalizeH="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a:xfrm>
            <a:off x="914400" y="457200"/>
            <a:ext cx="7772400" cy="762000"/>
          </a:xfrm>
        </p:spPr>
        <p:txBody>
          <a:bodyPr/>
          <a:lstStyle/>
          <a:p>
            <a:pPr eaLnBrk="1" hangingPunct="1"/>
            <a:r>
              <a:rPr lang="en-US" sz="2400" b="0" smtClean="0">
                <a:cs typeface="Arial" charset="0"/>
              </a:rPr>
              <a:t>What are some amateur examples in our lifetime? </a:t>
            </a:r>
          </a:p>
        </p:txBody>
      </p:sp>
      <p:sp>
        <p:nvSpPr>
          <p:cNvPr id="6147" name="Rectangle 3"/>
          <p:cNvSpPr>
            <a:spLocks noGrp="1" noChangeArrowheads="1"/>
          </p:cNvSpPr>
          <p:nvPr>
            <p:ph type="body" idx="1"/>
          </p:nvPr>
        </p:nvSpPr>
        <p:spPr>
          <a:xfrm>
            <a:off x="838200" y="1905000"/>
            <a:ext cx="7696200" cy="3724275"/>
          </a:xfrm>
        </p:spPr>
        <p:txBody>
          <a:bodyPr/>
          <a:lstStyle/>
          <a:p>
            <a:pPr marL="0" indent="0" eaLnBrk="1" hangingPunct="1">
              <a:buFont typeface="Wingdings" pitchFamily="2" charset="2"/>
              <a:buNone/>
              <a:tabLst>
                <a:tab pos="457200" algn="l"/>
              </a:tabLst>
            </a:pPr>
            <a:r>
              <a:rPr lang="en-US" sz="2400" dirty="0" smtClean="0">
                <a:solidFill>
                  <a:srgbClr val="993300"/>
                </a:solidFill>
              </a:rPr>
              <a:t>When I received my General class license in 1961, the Drake 1A had been out for 4 years and the KWM-2 for 2 years.   </a:t>
            </a:r>
          </a:p>
          <a:p>
            <a:pPr marL="0" indent="0" eaLnBrk="1" hangingPunct="1">
              <a:buFont typeface="Wingdings" pitchFamily="2" charset="2"/>
              <a:buNone/>
              <a:tabLst>
                <a:tab pos="457200" algn="l"/>
              </a:tabLst>
            </a:pPr>
            <a:endParaRPr lang="en-US" sz="2400" dirty="0" smtClean="0">
              <a:solidFill>
                <a:srgbClr val="663300"/>
              </a:solidFill>
            </a:endParaRPr>
          </a:p>
          <a:p>
            <a:pPr marL="0" indent="0" eaLnBrk="1" hangingPunct="1">
              <a:buFont typeface="Wingdings" pitchFamily="2" charset="2"/>
              <a:buNone/>
              <a:tabLst>
                <a:tab pos="457200" algn="l"/>
              </a:tabLst>
            </a:pPr>
            <a:r>
              <a:rPr lang="en-US" sz="2400" dirty="0" smtClean="0"/>
              <a:t>Of the two other hams in my village, one owned the KWM-2 and the other a 75A-4 and HT-32.   </a:t>
            </a:r>
          </a:p>
          <a:p>
            <a:pPr marL="0" indent="0" eaLnBrk="1" hangingPunct="1">
              <a:buFont typeface="Wingdings" pitchFamily="2" charset="2"/>
              <a:buNone/>
              <a:tabLst>
                <a:tab pos="457200" algn="l"/>
              </a:tabLst>
            </a:pPr>
            <a:endParaRPr lang="en-US" sz="2400" dirty="0" smtClean="0"/>
          </a:p>
          <a:p>
            <a:pPr marL="0" indent="0" eaLnBrk="1" hangingPunct="1">
              <a:buFont typeface="Wingdings" pitchFamily="2" charset="2"/>
              <a:buNone/>
              <a:tabLst>
                <a:tab pos="457200" algn="l"/>
              </a:tabLst>
            </a:pPr>
            <a:r>
              <a:rPr lang="en-US" sz="2400" dirty="0" smtClean="0"/>
              <a:t>A lot of amateurs didn’t like “slop bucket”, but SSB was clearly winning out over AM by the late 1960s.</a:t>
            </a:r>
          </a:p>
        </p:txBody>
      </p:sp>
      <p:sp>
        <p:nvSpPr>
          <p:cNvPr id="6148" name="TextBox 8"/>
          <p:cNvSpPr txBox="1">
            <a:spLocks noChangeArrowheads="1"/>
          </p:cNvSpPr>
          <p:nvPr/>
        </p:nvSpPr>
        <p:spPr bwMode="auto">
          <a:xfrm>
            <a:off x="3352800" y="228600"/>
            <a:ext cx="3733800" cy="381000"/>
          </a:xfrm>
          <a:prstGeom prst="rect">
            <a:avLst/>
          </a:prstGeom>
          <a:noFill/>
          <a:ln w="9525">
            <a:noFill/>
            <a:miter lim="800000"/>
            <a:headEnd/>
            <a:tailEnd/>
          </a:ln>
        </p:spPr>
        <p:txBody>
          <a:bodyPr>
            <a:spAutoFit/>
          </a:bodyPr>
          <a:lstStyle/>
          <a:p>
            <a:r>
              <a:rPr lang="en-US">
                <a:solidFill>
                  <a:srgbClr val="FF0000"/>
                </a:solidFill>
              </a:rPr>
              <a:t>Disruptive Technology</a:t>
            </a: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a:xfrm>
            <a:off x="762000" y="762000"/>
            <a:ext cx="7924800" cy="533400"/>
          </a:xfrm>
        </p:spPr>
        <p:txBody>
          <a:bodyPr/>
          <a:lstStyle/>
          <a:p>
            <a:pPr eaLnBrk="1" hangingPunct="1"/>
            <a:r>
              <a:rPr lang="en-US" sz="2800" smtClean="0"/>
              <a:t>Computer Contest Logging – Major Change</a:t>
            </a:r>
          </a:p>
        </p:txBody>
      </p:sp>
      <p:sp>
        <p:nvSpPr>
          <p:cNvPr id="7171" name="Rectangle 3"/>
          <p:cNvSpPr>
            <a:spLocks noGrp="1" noChangeArrowheads="1"/>
          </p:cNvSpPr>
          <p:nvPr>
            <p:ph type="body" idx="1"/>
          </p:nvPr>
        </p:nvSpPr>
        <p:spPr>
          <a:xfrm>
            <a:off x="762000" y="1600200"/>
            <a:ext cx="7693025" cy="4876800"/>
          </a:xfrm>
        </p:spPr>
        <p:txBody>
          <a:bodyPr/>
          <a:lstStyle/>
          <a:p>
            <a:pPr eaLnBrk="1" hangingPunct="1"/>
            <a:r>
              <a:rPr lang="en-US" dirty="0" smtClean="0"/>
              <a:t>My first contest was a multi-2 160-meter contest.</a:t>
            </a:r>
          </a:p>
          <a:p>
            <a:pPr eaLnBrk="1" hangingPunct="1"/>
            <a:endParaRPr lang="en-US" dirty="0" smtClean="0"/>
          </a:p>
          <a:p>
            <a:pPr eaLnBrk="1" hangingPunct="1"/>
            <a:r>
              <a:rPr lang="en-US" dirty="0" smtClean="0"/>
              <a:t>Logging was on serialized file cards.</a:t>
            </a:r>
          </a:p>
          <a:p>
            <a:pPr eaLnBrk="1" hangingPunct="1"/>
            <a:endParaRPr lang="en-US" dirty="0" smtClean="0"/>
          </a:p>
          <a:p>
            <a:pPr eaLnBrk="1" hangingPunct="1"/>
            <a:r>
              <a:rPr lang="en-US" dirty="0" smtClean="0"/>
              <a:t>Calls also recorded on a wall size piece of paper in hopes of minimizing dupes. </a:t>
            </a:r>
          </a:p>
          <a:p>
            <a:pPr eaLnBrk="1" hangingPunct="1"/>
            <a:endParaRPr lang="en-US" dirty="0" smtClean="0"/>
          </a:p>
          <a:p>
            <a:pPr eaLnBrk="1" hangingPunct="1"/>
            <a:r>
              <a:rPr lang="en-US" dirty="0" smtClean="0"/>
              <a:t>Computer logging has phenomenally improved our contest productivity.  </a:t>
            </a:r>
          </a:p>
          <a:p>
            <a:pPr eaLnBrk="1" hangingPunct="1"/>
            <a:endParaRPr lang="en-US" sz="2400" dirty="0" smtClean="0"/>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a:xfrm>
            <a:off x="762000" y="762000"/>
            <a:ext cx="7924800" cy="533400"/>
          </a:xfrm>
        </p:spPr>
        <p:txBody>
          <a:bodyPr/>
          <a:lstStyle/>
          <a:p>
            <a:pPr eaLnBrk="1" hangingPunct="1"/>
            <a:r>
              <a:rPr lang="en-US" sz="3200" smtClean="0"/>
              <a:t>Is there a Hardware Change Occurring?</a:t>
            </a:r>
          </a:p>
        </p:txBody>
      </p:sp>
      <p:sp>
        <p:nvSpPr>
          <p:cNvPr id="8195" name="TextBox 5"/>
          <p:cNvSpPr txBox="1">
            <a:spLocks noChangeArrowheads="1"/>
          </p:cNvSpPr>
          <p:nvPr/>
        </p:nvSpPr>
        <p:spPr bwMode="auto">
          <a:xfrm>
            <a:off x="1066800" y="1752600"/>
            <a:ext cx="7696200" cy="5354638"/>
          </a:xfrm>
          <a:prstGeom prst="rect">
            <a:avLst/>
          </a:prstGeom>
          <a:noFill/>
          <a:ln w="9525">
            <a:noFill/>
            <a:miter lim="800000"/>
            <a:headEnd/>
            <a:tailEnd/>
          </a:ln>
        </p:spPr>
        <p:txBody>
          <a:bodyPr>
            <a:spAutoFit/>
          </a:bodyPr>
          <a:lstStyle/>
          <a:p>
            <a:r>
              <a:rPr lang="en-US" dirty="0" err="1"/>
              <a:t>Superheterodyne</a:t>
            </a:r>
            <a:r>
              <a:rPr lang="en-US" dirty="0"/>
              <a:t> </a:t>
            </a:r>
            <a:r>
              <a:rPr lang="en-US" dirty="0" smtClean="0"/>
              <a:t>architecture </a:t>
            </a:r>
            <a:r>
              <a:rPr lang="en-US" dirty="0"/>
              <a:t>is what most of us have known since we were licensed.  It was invented </a:t>
            </a:r>
            <a:r>
              <a:rPr lang="en-US" dirty="0" smtClean="0"/>
              <a:t>by Edwin </a:t>
            </a:r>
            <a:r>
              <a:rPr lang="en-US" dirty="0"/>
              <a:t>Armstrong in 1918.</a:t>
            </a:r>
          </a:p>
          <a:p>
            <a:endParaRPr lang="en-US" dirty="0"/>
          </a:p>
          <a:p>
            <a:r>
              <a:rPr lang="en-US" dirty="0"/>
              <a:t>Two interesting products went through the Sherwood lab in early 2008:</a:t>
            </a:r>
          </a:p>
          <a:p>
            <a:endParaRPr lang="en-US" dirty="0"/>
          </a:p>
          <a:p>
            <a:r>
              <a:rPr lang="en-US" dirty="0" err="1">
                <a:solidFill>
                  <a:srgbClr val="FF0000"/>
                </a:solidFill>
              </a:rPr>
              <a:t>Elecraft</a:t>
            </a:r>
            <a:r>
              <a:rPr lang="en-US" dirty="0">
                <a:solidFill>
                  <a:srgbClr val="FF0000"/>
                </a:solidFill>
              </a:rPr>
              <a:t> K3</a:t>
            </a:r>
            <a:r>
              <a:rPr lang="en-US" dirty="0"/>
              <a:t> and an obscure direct sampling receiver </a:t>
            </a:r>
            <a:r>
              <a:rPr lang="en-US" dirty="0" err="1">
                <a:solidFill>
                  <a:srgbClr val="FF0000"/>
                </a:solidFill>
              </a:rPr>
              <a:t>Perseus</a:t>
            </a:r>
            <a:endParaRPr lang="en-US" dirty="0">
              <a:solidFill>
                <a:srgbClr val="FF0000"/>
              </a:solidFill>
            </a:endParaRPr>
          </a:p>
          <a:p>
            <a:endParaRPr lang="en-US" dirty="0">
              <a:solidFill>
                <a:srgbClr val="FF0000"/>
              </a:solidFill>
            </a:endParaRPr>
          </a:p>
          <a:p>
            <a:r>
              <a:rPr lang="en-US" dirty="0">
                <a:solidFill>
                  <a:srgbClr val="FF0000"/>
                </a:solidFill>
              </a:rPr>
              <a:t>ARRL </a:t>
            </a:r>
            <a:r>
              <a:rPr lang="en-US" dirty="0"/>
              <a:t>reviewed </a:t>
            </a:r>
            <a:r>
              <a:rPr lang="en-US" dirty="0" err="1"/>
              <a:t>Perseus</a:t>
            </a:r>
            <a:r>
              <a:rPr lang="en-US" dirty="0"/>
              <a:t> December</a:t>
            </a:r>
            <a:r>
              <a:rPr lang="en-US" dirty="0">
                <a:solidFill>
                  <a:srgbClr val="FF0000"/>
                </a:solidFill>
              </a:rPr>
              <a:t> 2008</a:t>
            </a:r>
          </a:p>
          <a:p>
            <a:endParaRPr lang="en-US" dirty="0">
              <a:solidFill>
                <a:srgbClr val="FF0000"/>
              </a:solidFill>
            </a:endParaRPr>
          </a:p>
          <a:p>
            <a:r>
              <a:rPr lang="en-US" dirty="0" err="1">
                <a:solidFill>
                  <a:srgbClr val="FF0000"/>
                </a:solidFill>
              </a:rPr>
              <a:t>Perseus</a:t>
            </a:r>
            <a:r>
              <a:rPr lang="en-US" dirty="0">
                <a:solidFill>
                  <a:srgbClr val="FF0000"/>
                </a:solidFill>
              </a:rPr>
              <a:t> </a:t>
            </a:r>
            <a:r>
              <a:rPr lang="en-US" dirty="0"/>
              <a:t>was completely different, a direct sampling receiver with a “clock” but no “local oscillators”. </a:t>
            </a:r>
          </a:p>
          <a:p>
            <a:endParaRPr lang="en-US" dirty="0"/>
          </a:p>
          <a:p>
            <a:r>
              <a:rPr lang="en-US" dirty="0" err="1"/>
              <a:t>Perseus</a:t>
            </a:r>
            <a:r>
              <a:rPr lang="en-US" dirty="0"/>
              <a:t> is only a receiver, but it foreshadowed what was coming.</a:t>
            </a:r>
          </a:p>
          <a:p>
            <a:endParaRPr lang="en-US" dirty="0"/>
          </a:p>
          <a:p>
            <a:endParaRPr lang="en-US" dirty="0"/>
          </a:p>
          <a:p>
            <a:endParaRPr lang="en-US" dirty="0"/>
          </a:p>
          <a:p>
            <a:r>
              <a:rPr lang="en-US" dirty="0"/>
              <a:t>  </a:t>
            </a:r>
          </a:p>
          <a:p>
            <a:endParaRPr lang="en-US" dirty="0"/>
          </a:p>
          <a:p>
            <a:endParaRPr lang="en-US" dirty="0"/>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a:xfrm>
            <a:off x="838200" y="762000"/>
            <a:ext cx="7924800" cy="533400"/>
          </a:xfrm>
        </p:spPr>
        <p:txBody>
          <a:bodyPr/>
          <a:lstStyle/>
          <a:p>
            <a:pPr eaLnBrk="1" hangingPunct="1"/>
            <a:r>
              <a:rPr lang="en-US" sz="3200" smtClean="0"/>
              <a:t>Direct-Sampling Transceiver </a:t>
            </a:r>
          </a:p>
        </p:txBody>
      </p:sp>
      <p:sp>
        <p:nvSpPr>
          <p:cNvPr id="9219" name="Rectangle 3"/>
          <p:cNvSpPr>
            <a:spLocks noGrp="1" noChangeArrowheads="1"/>
          </p:cNvSpPr>
          <p:nvPr>
            <p:ph type="body" idx="1"/>
          </p:nvPr>
        </p:nvSpPr>
        <p:spPr>
          <a:xfrm>
            <a:off x="762000" y="1676400"/>
            <a:ext cx="8382000" cy="4800600"/>
          </a:xfrm>
        </p:spPr>
        <p:txBody>
          <a:bodyPr/>
          <a:lstStyle/>
          <a:p>
            <a:pPr eaLnBrk="1" hangingPunct="1"/>
            <a:r>
              <a:rPr lang="en-US" sz="2400" dirty="0" smtClean="0"/>
              <a:t>Flex announces 6000 series May 2012</a:t>
            </a:r>
          </a:p>
          <a:p>
            <a:pPr eaLnBrk="1" hangingPunct="1"/>
            <a:endParaRPr lang="en-US" sz="2400" dirty="0" smtClean="0"/>
          </a:p>
          <a:p>
            <a:pPr eaLnBrk="1" hangingPunct="1"/>
            <a:r>
              <a:rPr lang="en-US" sz="2400" dirty="0" smtClean="0"/>
              <a:t>I first used a 6700 CQWW 160 CW January 2014.</a:t>
            </a:r>
          </a:p>
          <a:p>
            <a:pPr eaLnBrk="1" hangingPunct="1"/>
            <a:endParaRPr lang="en-US" sz="2400" dirty="0" smtClean="0"/>
          </a:p>
          <a:p>
            <a:pPr eaLnBrk="1" hangingPunct="1"/>
            <a:r>
              <a:rPr lang="en-US" sz="2400" dirty="0" smtClean="0"/>
              <a:t>ARRL 160 CW contest December 2014</a:t>
            </a:r>
          </a:p>
          <a:p>
            <a:pPr eaLnBrk="1" hangingPunct="1"/>
            <a:endParaRPr lang="en-US" sz="2400" dirty="0" smtClean="0"/>
          </a:p>
          <a:p>
            <a:pPr eaLnBrk="1" hangingPunct="1"/>
            <a:r>
              <a:rPr lang="en-US" sz="2400" dirty="0" smtClean="0"/>
              <a:t>ARRL 10 meter contest December 2014</a:t>
            </a:r>
          </a:p>
          <a:p>
            <a:pPr eaLnBrk="1" hangingPunct="1"/>
            <a:endParaRPr lang="en-US" sz="2400" dirty="0" smtClean="0"/>
          </a:p>
          <a:p>
            <a:pPr eaLnBrk="1" hangingPunct="1"/>
            <a:r>
              <a:rPr lang="en-US" sz="2400" dirty="0" smtClean="0"/>
              <a:t>Software proprietary     (Not open source)</a:t>
            </a:r>
          </a:p>
          <a:p>
            <a:pPr eaLnBrk="1" hangingPunct="1">
              <a:buNone/>
            </a:pPr>
            <a:r>
              <a:rPr lang="en-US" sz="2400" dirty="0" smtClean="0"/>
              <a:t>(Latency 163ms to 51ms, filter shape factor dependent)</a:t>
            </a:r>
          </a:p>
          <a:p>
            <a:pPr eaLnBrk="1" hangingPunct="1"/>
            <a:endParaRPr lang="en-US" dirty="0" smtClean="0"/>
          </a:p>
          <a:p>
            <a:pPr eaLnBrk="1" hangingPunct="1"/>
            <a:endParaRPr lang="en-US" dirty="0" smtClean="0"/>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a:xfrm>
            <a:off x="762000" y="762000"/>
            <a:ext cx="7924800" cy="533400"/>
          </a:xfrm>
        </p:spPr>
        <p:txBody>
          <a:bodyPr/>
          <a:lstStyle/>
          <a:p>
            <a:pPr eaLnBrk="1" hangingPunct="1"/>
            <a:r>
              <a:rPr lang="en-US" sz="3200" smtClean="0"/>
              <a:t>Apache ANAN 100D &amp; 200D</a:t>
            </a:r>
          </a:p>
        </p:txBody>
      </p:sp>
      <p:sp>
        <p:nvSpPr>
          <p:cNvPr id="10243" name="Rectangle 3"/>
          <p:cNvSpPr>
            <a:spLocks noGrp="1" noChangeArrowheads="1"/>
          </p:cNvSpPr>
          <p:nvPr>
            <p:ph type="body" idx="1"/>
          </p:nvPr>
        </p:nvSpPr>
        <p:spPr>
          <a:xfrm>
            <a:off x="838200" y="1676400"/>
            <a:ext cx="7693025" cy="4333875"/>
          </a:xfrm>
        </p:spPr>
        <p:txBody>
          <a:bodyPr/>
          <a:lstStyle/>
          <a:p>
            <a:pPr eaLnBrk="1" hangingPunct="1"/>
            <a:r>
              <a:rPr lang="en-US" sz="2400" dirty="0" smtClean="0"/>
              <a:t>Used 200D December 2014 &amp; January 2016 CW contests on 160 meters.</a:t>
            </a:r>
          </a:p>
          <a:p>
            <a:pPr eaLnBrk="1" hangingPunct="1"/>
            <a:endParaRPr lang="en-US" sz="2400" dirty="0" smtClean="0"/>
          </a:p>
          <a:p>
            <a:pPr eaLnBrk="1" hangingPunct="1"/>
            <a:r>
              <a:rPr lang="en-US" sz="2400" dirty="0" err="1" smtClean="0"/>
              <a:t>OEMed</a:t>
            </a:r>
            <a:r>
              <a:rPr lang="en-US" sz="2400" dirty="0" smtClean="0"/>
              <a:t> out of India</a:t>
            </a:r>
          </a:p>
          <a:p>
            <a:pPr eaLnBrk="1" hangingPunct="1"/>
            <a:endParaRPr lang="en-US" sz="2400" dirty="0" smtClean="0"/>
          </a:p>
          <a:p>
            <a:pPr eaLnBrk="1" hangingPunct="1"/>
            <a:r>
              <a:rPr lang="en-US" sz="2400" dirty="0" smtClean="0">
                <a:solidFill>
                  <a:srgbClr val="FF0000"/>
                </a:solidFill>
              </a:rPr>
              <a:t>Software open source </a:t>
            </a:r>
            <a:r>
              <a:rPr lang="en-US" sz="2400" dirty="0" smtClean="0"/>
              <a:t>by US hams</a:t>
            </a:r>
          </a:p>
          <a:p>
            <a:pPr eaLnBrk="1" hangingPunct="1"/>
            <a:endParaRPr lang="en-US" sz="2400" dirty="0" smtClean="0"/>
          </a:p>
          <a:p>
            <a:pPr eaLnBrk="1" hangingPunct="1"/>
            <a:r>
              <a:rPr lang="en-US" sz="2400" dirty="0" smtClean="0"/>
              <a:t>New features and bug fixes generally can come within days.  </a:t>
            </a:r>
          </a:p>
          <a:p>
            <a:pPr eaLnBrk="1" hangingPunct="1"/>
            <a:r>
              <a:rPr lang="en-US" sz="2400" dirty="0" smtClean="0">
                <a:solidFill>
                  <a:srgbClr val="FF0000"/>
                </a:solidFill>
              </a:rPr>
              <a:t>Latency now under 20ms </a:t>
            </a:r>
          </a:p>
        </p:txBody>
      </p:sp>
      <p:sp>
        <p:nvSpPr>
          <p:cNvPr id="10244" name="TextBox 5"/>
          <p:cNvSpPr txBox="1">
            <a:spLocks noChangeArrowheads="1"/>
          </p:cNvSpPr>
          <p:nvPr/>
        </p:nvSpPr>
        <p:spPr bwMode="auto">
          <a:xfrm>
            <a:off x="3352800" y="152400"/>
            <a:ext cx="4343400" cy="369888"/>
          </a:xfrm>
          <a:prstGeom prst="rect">
            <a:avLst/>
          </a:prstGeom>
          <a:noFill/>
          <a:ln w="9525">
            <a:noFill/>
            <a:miter lim="800000"/>
            <a:headEnd/>
            <a:tailEnd/>
          </a:ln>
        </p:spPr>
        <p:txBody>
          <a:bodyPr>
            <a:spAutoFit/>
          </a:bodyPr>
          <a:lstStyle/>
          <a:p>
            <a:r>
              <a:rPr lang="en-US"/>
              <a:t>Direct Sampling SDR Transceiver</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a:xfrm>
            <a:off x="838200" y="762000"/>
            <a:ext cx="7924800" cy="533400"/>
          </a:xfrm>
        </p:spPr>
        <p:txBody>
          <a:bodyPr/>
          <a:lstStyle/>
          <a:p>
            <a:pPr eaLnBrk="1" hangingPunct="1"/>
            <a:r>
              <a:rPr lang="en-US" sz="3200" smtClean="0"/>
              <a:t>In early 2016 two parallel tracks	</a:t>
            </a:r>
          </a:p>
        </p:txBody>
      </p:sp>
      <p:sp>
        <p:nvSpPr>
          <p:cNvPr id="11267" name="Rectangle 3"/>
          <p:cNvSpPr>
            <a:spLocks noGrp="1" noChangeArrowheads="1"/>
          </p:cNvSpPr>
          <p:nvPr>
            <p:ph type="body" idx="1"/>
          </p:nvPr>
        </p:nvSpPr>
        <p:spPr>
          <a:xfrm>
            <a:off x="838200" y="1676400"/>
            <a:ext cx="7848600" cy="4648200"/>
          </a:xfrm>
        </p:spPr>
        <p:txBody>
          <a:bodyPr/>
          <a:lstStyle/>
          <a:p>
            <a:pPr eaLnBrk="1" hangingPunct="1">
              <a:lnSpc>
                <a:spcPct val="90000"/>
              </a:lnSpc>
            </a:pPr>
            <a:r>
              <a:rPr lang="en-US" dirty="0" smtClean="0"/>
              <a:t>The Elecraft (down-conversion) K3S and Flex Radio direct sampling 6700 or Apache ANAN-200D are top performers.</a:t>
            </a:r>
          </a:p>
          <a:p>
            <a:pPr eaLnBrk="1" hangingPunct="1">
              <a:lnSpc>
                <a:spcPct val="90000"/>
              </a:lnSpc>
            </a:pPr>
            <a:endParaRPr lang="en-US" dirty="0" smtClean="0"/>
          </a:p>
          <a:p>
            <a:pPr eaLnBrk="1" hangingPunct="1">
              <a:lnSpc>
                <a:spcPct val="90000"/>
              </a:lnSpc>
            </a:pPr>
            <a:r>
              <a:rPr lang="en-US" dirty="0" smtClean="0"/>
              <a:t>Both architectures have their advantages.</a:t>
            </a:r>
          </a:p>
          <a:p>
            <a:pPr eaLnBrk="1" hangingPunct="1">
              <a:lnSpc>
                <a:spcPct val="90000"/>
              </a:lnSpc>
            </a:pPr>
            <a:endParaRPr lang="en-US" dirty="0" smtClean="0"/>
          </a:p>
          <a:p>
            <a:pPr eaLnBrk="1" hangingPunct="1">
              <a:lnSpc>
                <a:spcPct val="90000"/>
              </a:lnSpc>
            </a:pPr>
            <a:r>
              <a:rPr lang="en-US" dirty="0" smtClean="0"/>
              <a:t>Quibbling over a few dB of dynamic range is pointless at this 100 dB level of performance. </a:t>
            </a:r>
          </a:p>
          <a:p>
            <a:pPr eaLnBrk="1" hangingPunct="1">
              <a:lnSpc>
                <a:spcPct val="90000"/>
              </a:lnSpc>
            </a:pPr>
            <a:endParaRPr lang="en-US" dirty="0" smtClean="0"/>
          </a:p>
          <a:p>
            <a:pPr eaLnBrk="1" hangingPunct="1">
              <a:lnSpc>
                <a:spcPct val="90000"/>
              </a:lnSpc>
              <a:buNone/>
            </a:pPr>
            <a:r>
              <a:rPr lang="en-US" dirty="0" smtClean="0"/>
              <a:t> (85 dB dynamic range is usually good enough.)    </a:t>
            </a:r>
          </a:p>
          <a:p>
            <a:pPr eaLnBrk="1" hangingPunct="1">
              <a:lnSpc>
                <a:spcPct val="90000"/>
              </a:lnSpc>
            </a:pPr>
            <a:endParaRPr lang="en-US" dirty="0" smtClean="0"/>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3991</TotalTime>
  <Words>2150</Words>
  <Application>Microsoft Office PowerPoint</Application>
  <PresentationFormat>On-screen Show (4:3)</PresentationFormat>
  <Paragraphs>300</Paragraphs>
  <Slides>32</Slides>
  <Notes>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Capsules</vt:lpstr>
      <vt:lpstr>Disruptive Technologies  How they change our hobby </vt:lpstr>
      <vt:lpstr>Slide 2</vt:lpstr>
      <vt:lpstr>Three Examples disruptive technology </vt:lpstr>
      <vt:lpstr>What are some amateur examples in our lifetime? </vt:lpstr>
      <vt:lpstr>Computer Contest Logging – Major Change</vt:lpstr>
      <vt:lpstr>Is there a Hardware Change Occurring?</vt:lpstr>
      <vt:lpstr>Direct-Sampling Transceiver </vt:lpstr>
      <vt:lpstr>Apache ANAN 100D &amp; 200D</vt:lpstr>
      <vt:lpstr>In early 2016 two parallel tracks </vt:lpstr>
      <vt:lpstr>An alternate testing method:   IFSS  </vt:lpstr>
      <vt:lpstr>How does band noise vary by band?</vt:lpstr>
      <vt:lpstr>An Interesting Comparison of IFSS *</vt:lpstr>
      <vt:lpstr>IFSS comparisons of well behaved radios  </vt:lpstr>
      <vt:lpstr>IFSS Chart: Elecraft K3S vs. Flex 6700 10 meters  </vt:lpstr>
      <vt:lpstr>IFSS Chart: Flex 6700 vs. Elecraft K3S </vt:lpstr>
      <vt:lpstr>Not all direct-sampling radios are this well behaved</vt:lpstr>
      <vt:lpstr>IFSS curve with non-monotonic distortion pattern</vt:lpstr>
      <vt:lpstr>Worst case IFSS data I have measured</vt:lpstr>
      <vt:lpstr>Disruption began in April 2016</vt:lpstr>
      <vt:lpstr>Sales of the IC-7300 went through the roof </vt:lpstr>
      <vt:lpstr>An entry-level radio plays well</vt:lpstr>
      <vt:lpstr>IC-7300 during 2016/2017 contest season at NC0B</vt:lpstr>
      <vt:lpstr>Slide 23</vt:lpstr>
      <vt:lpstr>Which 7300 features worked ?</vt:lpstr>
      <vt:lpstr>Slide 25</vt:lpstr>
      <vt:lpstr>What has changed in last couple years?</vt:lpstr>
      <vt:lpstr>What might be coming down the pike?</vt:lpstr>
      <vt:lpstr>Transceivers we have now:</vt:lpstr>
      <vt:lpstr>How will this shake out in the long run?</vt:lpstr>
      <vt:lpstr>Will DS SDR Prevail?</vt:lpstr>
      <vt:lpstr>The next year will be very interesting</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Radios Used in a Contest Environment</dc:title>
  <dc:creator>Chris &amp; Terri Cantrell</dc:creator>
  <cp:lastModifiedBy>Rob</cp:lastModifiedBy>
  <cp:revision>491</cp:revision>
  <cp:lastPrinted>1601-01-01T00:00:00Z</cp:lastPrinted>
  <dcterms:created xsi:type="dcterms:W3CDTF">2004-05-07T16:48:08Z</dcterms:created>
  <dcterms:modified xsi:type="dcterms:W3CDTF">2017-03-20T01:43:54Z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