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8"/>
  </p:notesMasterIdLst>
  <p:sldIdLst>
    <p:sldId id="267" r:id="rId2"/>
    <p:sldId id="262" r:id="rId3"/>
    <p:sldId id="272" r:id="rId4"/>
    <p:sldId id="407" r:id="rId5"/>
    <p:sldId id="439" r:id="rId6"/>
    <p:sldId id="445" r:id="rId7"/>
    <p:sldId id="441" r:id="rId8"/>
    <p:sldId id="495" r:id="rId9"/>
    <p:sldId id="499" r:id="rId10"/>
    <p:sldId id="433" r:id="rId11"/>
    <p:sldId id="496" r:id="rId12"/>
    <p:sldId id="497" r:id="rId13"/>
    <p:sldId id="501" r:id="rId14"/>
    <p:sldId id="471" r:id="rId15"/>
    <p:sldId id="492" r:id="rId16"/>
    <p:sldId id="472" r:id="rId17"/>
    <p:sldId id="473" r:id="rId18"/>
    <p:sldId id="474" r:id="rId19"/>
    <p:sldId id="498" r:id="rId20"/>
    <p:sldId id="475" r:id="rId21"/>
    <p:sldId id="476" r:id="rId22"/>
    <p:sldId id="502" r:id="rId23"/>
    <p:sldId id="477" r:id="rId24"/>
    <p:sldId id="478" r:id="rId25"/>
    <p:sldId id="479" r:id="rId26"/>
    <p:sldId id="480" r:id="rId27"/>
    <p:sldId id="500" r:id="rId28"/>
    <p:sldId id="481" r:id="rId29"/>
    <p:sldId id="508" r:id="rId30"/>
    <p:sldId id="489" r:id="rId31"/>
    <p:sldId id="490" r:id="rId32"/>
    <p:sldId id="485" r:id="rId33"/>
    <p:sldId id="484" r:id="rId34"/>
    <p:sldId id="503" r:id="rId35"/>
    <p:sldId id="505" r:id="rId36"/>
    <p:sldId id="506" r:id="rId37"/>
    <p:sldId id="504" r:id="rId38"/>
    <p:sldId id="509" r:id="rId39"/>
    <p:sldId id="491" r:id="rId40"/>
    <p:sldId id="493" r:id="rId41"/>
    <p:sldId id="494" r:id="rId42"/>
    <p:sldId id="487" r:id="rId43"/>
    <p:sldId id="486" r:id="rId44"/>
    <p:sldId id="507" r:id="rId45"/>
    <p:sldId id="488" r:id="rId46"/>
    <p:sldId id="40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660066"/>
    <a:srgbClr val="000066"/>
    <a:srgbClr val="6600CC"/>
    <a:srgbClr val="6633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89091" autoAdjust="0"/>
  </p:normalViewPr>
  <p:slideViewPr>
    <p:cSldViewPr>
      <p:cViewPr varScale="1">
        <p:scale>
          <a:sx n="98" d="100"/>
          <a:sy n="98" d="100"/>
        </p:scale>
        <p:origin x="-10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6BC29B-5AB6-4D3D-A71F-BFC5BE89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Changed font of </a:t>
            </a:r>
            <a:r>
              <a:rPr lang="en-US" smtClean="0">
                <a:solidFill>
                  <a:srgbClr val="993300"/>
                </a:solidFill>
                <a:latin typeface="Arial Black" pitchFamily="34" charset="0"/>
                <a:ea typeface="SimSun" pitchFamily="2" charset="-122"/>
                <a:cs typeface="Arial Unicode MS" pitchFamily="34" charset="-128"/>
                <a:sym typeface="MT Symbol"/>
              </a:rPr>
              <a:t>Ø to 36pt Arial Black.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02FD1-4180-4A42-B382-6985357962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Should be SP-2000, SP-990.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82D424-DAD8-4B3C-9807-A71F563852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Actually, IC-7410 PA operates in Class AB (180° &lt; conduction angle &lt; 360°)</a:t>
            </a: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6824F42-E611-48FE-9B04-668B4F55C337}" type="slidenum">
              <a:rPr lang="en-US" sz="1200">
                <a:cs typeface="+mn-cs"/>
              </a:rPr>
              <a:pPr algn="r">
                <a:defRPr/>
              </a:pPr>
              <a:t>33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EF72-2576-401C-8E5C-F6C4515076B0}" type="slidenum">
              <a:rPr lang="en-US"/>
              <a:pPr/>
              <a:t>35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77C3F-988D-49FB-94EE-BA7469F12F75}" type="slidenum">
              <a:rPr lang="en-US"/>
              <a:pPr/>
              <a:t>36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Remark: The overlay of the white noise IMD spectrum over the 2-tone IMD spectrum is pretty conclusive. They match very closely.</a:t>
            </a:r>
            <a:r>
              <a:rPr lang="en-US" baseline="0" dirty="0" smtClean="0"/>
              <a:t> I do not see how the “pink noise advocate” can rebut this. It may be interesting to add a similar image for the 7410.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general, I always point out to my audience that as long as the ITU-R guideline remains at -25 </a:t>
            </a:r>
            <a:r>
              <a:rPr lang="en-US" baseline="0" dirty="0" err="1" smtClean="0"/>
              <a:t>dBc</a:t>
            </a:r>
            <a:r>
              <a:rPr lang="en-US" baseline="0" dirty="0" smtClean="0"/>
              <a:t> (ref. one of 2 equal tones) for single-channel J3E, we can expect nothing better from the ham equipment OEM’s. (Rec. SM.326-7, Sec. 1.2.3)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hard 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evaluate…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6AF69-6EB9-446D-8343-53107328ADBB}" type="slidenum">
              <a:rPr lang="en-US" smtClean="0">
                <a:latin typeface="Arial" pitchFamily="34" charset="0"/>
              </a:rPr>
              <a:pPr>
                <a:defRPr/>
              </a:pPr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26D49-3E78-490F-85FE-E956F5221BAB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“Are two computers…” is better grammatically.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Even better: “Will the need for two computers be a problem?”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675AA-979B-4E40-98E5-28612581D2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I ran a few tests on the KX3, I found that calibration at fairly frequent intervals was required to maintain acceptable opposite-sideband rejection. - 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“The short answer is that it isn’t useful…” reads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49471-5370-4544-A884-BEFD82B41C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“ITU band noise on 40m</a:t>
            </a:r>
            <a:r>
              <a:rPr lang="en-US" baseline="0" dirty="0" smtClean="0"/>
              <a:t> is around -100 </a:t>
            </a:r>
            <a:r>
              <a:rPr lang="en-US" baseline="0" dirty="0" err="1" smtClean="0"/>
              <a:t>dBm</a:t>
            </a:r>
            <a:r>
              <a:rPr lang="en-US" baseline="0" dirty="0" smtClean="0"/>
              <a:t>…” flows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upscale: should be one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Should be: ANAN-100D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745E2-A46A-489D-A44F-AE986D0C58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657600" y="4343400"/>
            <a:ext cx="4876800" cy="228600"/>
            <a:chOff x="2288" y="3080"/>
            <a:chExt cx="3072" cy="201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2636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45BA475-AB01-4904-9A58-CEFF92F2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30D7-9DD2-43AA-A9F9-13166919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858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1DB7-5384-4C0B-9DC0-67DD9A0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445C-7D6B-43AD-BF5C-DDDD11DB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286000"/>
            <a:ext cx="7693025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6444-866B-4315-8FAF-2B3E47F0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Calibri" pitchFamily="34" charset="0"/>
              </a:defRPr>
            </a:lvl1pPr>
          </a:lstStyle>
          <a:p>
            <a:fld id="{206E2DB3-4FAB-46B9-A291-AF4A4207D7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1880" y="6474943"/>
            <a:ext cx="376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Copyright ©2014 Warren Pratt, NR0V</a:t>
            </a:r>
            <a:endParaRPr lang="en-US" sz="1800" b="1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AC39-2C8E-4EC4-A278-0F17990C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A2CE-BB76-4C7F-B209-F68DDFB9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58D5-8807-4D68-BA2F-51CAB8F3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66AE-986B-4D64-A4D6-331A468D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57B5-F814-4CBF-A02C-C2724C56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025-8954-476D-9B8A-51EFDD1F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85E1-4676-4544-A836-A1E3A8A1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7FBD-3DB5-406C-B9E1-EB72716B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27" name="Group 21"/>
          <p:cNvGrpSpPr>
            <a:grpSpLocks/>
          </p:cNvGrpSpPr>
          <p:nvPr/>
        </p:nvGrpSpPr>
        <p:grpSpPr bwMode="auto">
          <a:xfrm>
            <a:off x="228600" y="1219200"/>
            <a:ext cx="7391400" cy="228600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028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85800"/>
            <a:ext cx="7924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86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8434A7-2D45-456D-92C1-A9FFB476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7" r:id="rId1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vrc.org/webinar/radioperformance.wmv" TargetMode="External"/><Relationship Id="rId4" Type="http://schemas.openxmlformats.org/officeDocument/2006/relationships/hyperlink" Target="http://www.contestuniversity.com/main/page_video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Rob Sherwood</a:t>
            </a:r>
          </a:p>
          <a:p>
            <a:r>
              <a:rPr lang="en-US" smtClean="0"/>
              <a:t>NC</a:t>
            </a:r>
            <a:r>
              <a:rPr lang="en-US" smtClean="0">
                <a:sym typeface="MT Symbol"/>
              </a:rPr>
              <a:t>Ø</a:t>
            </a:r>
            <a:r>
              <a:rPr lang="en-US" smtClean="0"/>
              <a:t>B</a:t>
            </a:r>
          </a:p>
        </p:txBody>
      </p:sp>
      <p:sp>
        <p:nvSpPr>
          <p:cNvPr id="3075" name="AutoShape 1028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229600" cy="1905000"/>
          </a:xfrm>
        </p:spPr>
        <p:txBody>
          <a:bodyPr/>
          <a:lstStyle/>
          <a:p>
            <a:r>
              <a:rPr lang="en-US" dirty="0" smtClean="0"/>
              <a:t>2014 / 2015 Rig Contest Results 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Which Specs Really Matter?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6" name="AutoShape 1030"/>
          <p:cNvSpPr>
            <a:spLocks noChangeArrowheads="1"/>
          </p:cNvSpPr>
          <p:nvPr/>
        </p:nvSpPr>
        <p:spPr bwMode="auto">
          <a:xfrm>
            <a:off x="685800" y="5105400"/>
            <a:ext cx="8229600" cy="990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Is my rig good enough?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077" name="Group 1035"/>
          <p:cNvGrpSpPr>
            <a:grpSpLocks/>
          </p:cNvGrpSpPr>
          <p:nvPr/>
        </p:nvGrpSpPr>
        <p:grpSpPr bwMode="auto">
          <a:xfrm>
            <a:off x="42863" y="6477000"/>
            <a:ext cx="1938337" cy="414338"/>
            <a:chOff x="27" y="4080"/>
            <a:chExt cx="1221" cy="261"/>
          </a:xfrm>
        </p:grpSpPr>
        <p:pic>
          <p:nvPicPr>
            <p:cNvPr id="3078" name="Picture 1032" descr="Image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" y="4080"/>
              <a:ext cx="9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1033"/>
            <p:cNvSpPr>
              <a:spLocks noChangeArrowheads="1"/>
            </p:cNvSpPr>
            <p:nvPr/>
          </p:nvSpPr>
          <p:spPr bwMode="auto">
            <a:xfrm>
              <a:off x="75" y="4176"/>
              <a:ext cx="11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400">
                  <a:latin typeface="Impact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Impact" pitchFamily="34" charset="0"/>
                </a:rPr>
                <a:t>Sherwood Engineering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Elecraft KX3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Operated as CE0Y/NC0B Easter Island</a:t>
            </a:r>
          </a:p>
          <a:p>
            <a:pPr eaLnBrk="1" hangingPunct="1"/>
            <a:r>
              <a:rPr lang="en-US" dirty="0" smtClean="0"/>
              <a:t>Performed well in 2015 CQWW 160 CW</a:t>
            </a:r>
          </a:p>
          <a:p>
            <a:pPr eaLnBrk="1" hangingPunct="1"/>
            <a:r>
              <a:rPr lang="en-US" dirty="0" smtClean="0"/>
              <a:t>QSK improved, but still had keying artifacts</a:t>
            </a:r>
          </a:p>
          <a:p>
            <a:pPr eaLnBrk="1" hangingPunct="1"/>
            <a:r>
              <a:rPr lang="en-US" dirty="0" smtClean="0"/>
              <a:t>DSP provides excellent bandwidth control </a:t>
            </a:r>
          </a:p>
          <a:p>
            <a:pPr eaLnBrk="1" hangingPunct="1"/>
            <a:r>
              <a:rPr lang="en-US" dirty="0" smtClean="0"/>
              <a:t>KXPA100 drove Alpha 89 to 1.5 kW</a:t>
            </a:r>
          </a:p>
          <a:p>
            <a:pPr eaLnBrk="1" hangingPunct="1"/>
            <a:r>
              <a:rPr lang="en-US" dirty="0" smtClean="0"/>
              <a:t>Opposite sideband rejection is its performance limit, being around 60 dB.</a:t>
            </a:r>
          </a:p>
          <a:p>
            <a:pPr eaLnBrk="1" hangingPunct="1"/>
            <a:r>
              <a:rPr lang="en-US" dirty="0" smtClean="0"/>
              <a:t>Would be my </a:t>
            </a:r>
            <a:r>
              <a:rPr lang="en-US" dirty="0" smtClean="0">
                <a:solidFill>
                  <a:srgbClr val="FF0000"/>
                </a:solidFill>
              </a:rPr>
              <a:t>first choice </a:t>
            </a:r>
            <a:r>
              <a:rPr lang="en-US" dirty="0" smtClean="0"/>
              <a:t>for  QRP operation compared to IC-703+ or Argonaut VI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685800"/>
          </a:xfrm>
        </p:spPr>
        <p:txBody>
          <a:bodyPr/>
          <a:lstStyle/>
          <a:p>
            <a:r>
              <a:rPr lang="en-US" dirty="0" smtClean="0"/>
              <a:t>KX3 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only problem operationally I had was large QSYs on 160 with a narrow-band antenna.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Had to drop power to 10 watts to disable 100 watt PA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Then retune L-network to low SWR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Otherwise if I put  Alpha 89 in standby, the KXPA100 would lockup on a high SWR.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10 dB preamp used during daylight hours 160, which should be considered normal.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(Battery and charger details available on request)</a:t>
            </a:r>
          </a:p>
          <a:p>
            <a:endParaRPr lang="en-US" sz="22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Shack on Easter Island  - Great Fun ! </a:t>
            </a:r>
          </a:p>
        </p:txBody>
      </p:sp>
      <p:pic>
        <p:nvPicPr>
          <p:cNvPr id="9219" name="Picture 5" descr="8335-Rig1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8343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228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Operated SSB and CW on 10 &amp; 15 meters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20000" cy="685800"/>
          </a:xfrm>
        </p:spPr>
        <p:txBody>
          <a:bodyPr/>
          <a:lstStyle/>
          <a:p>
            <a:r>
              <a:rPr lang="en-US" dirty="0" smtClean="0"/>
              <a:t>Kenwood TS-590SG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r>
              <a:rPr lang="en-US" dirty="0" smtClean="0"/>
              <a:t>The 590S was improved as the 590SG</a:t>
            </a:r>
          </a:p>
          <a:p>
            <a:r>
              <a:rPr lang="en-US" dirty="0" smtClean="0"/>
              <a:t>The radio is now in the top 10 on my chart</a:t>
            </a:r>
          </a:p>
          <a:p>
            <a:r>
              <a:rPr lang="en-US" dirty="0" smtClean="0"/>
              <a:t>N2IC, a top contester, has a pair of the older TS-590S models. </a:t>
            </a:r>
          </a:p>
          <a:p>
            <a:r>
              <a:rPr lang="en-US" dirty="0" smtClean="0"/>
              <a:t>I don’t know a better bang for the buck than this Kenwood transceiver. </a:t>
            </a:r>
          </a:p>
          <a:p>
            <a:r>
              <a:rPr lang="en-US" dirty="0" smtClean="0"/>
              <a:t>DSP selectivity is excellent and easy to use with Hi / Low adjustments on SSB or width on CW.  </a:t>
            </a:r>
          </a:p>
          <a:p>
            <a:r>
              <a:rPr lang="en-US" dirty="0" smtClean="0"/>
              <a:t>Ergonomics are user friendly  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dirty="0" smtClean="0"/>
              <a:t>What is the least understood Spec ?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When is the spec for noise floor significant?  </a:t>
            </a:r>
          </a:p>
          <a:p>
            <a:endParaRPr lang="en-US" b="1" dirty="0" smtClean="0"/>
          </a:p>
          <a:p>
            <a:r>
              <a:rPr lang="en-US" b="1" dirty="0" smtClean="0"/>
              <a:t>Why does it rarely matter on most bands?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What is often not understood </a:t>
            </a:r>
            <a:r>
              <a:rPr lang="en-US" b="1" dirty="0" smtClean="0"/>
              <a:t>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Noise </a:t>
            </a:r>
            <a:r>
              <a:rPr lang="en-US" b="1" dirty="0">
                <a:solidFill>
                  <a:srgbClr val="FF0000"/>
                </a:solidFill>
              </a:rPr>
              <a:t>Floor</a:t>
            </a:r>
            <a:r>
              <a:rPr lang="en-US" b="1" dirty="0"/>
              <a:t> is usually significantly </a:t>
            </a:r>
            <a:r>
              <a:rPr lang="en-US" b="1" dirty="0">
                <a:solidFill>
                  <a:srgbClr val="FF0000"/>
                </a:solidFill>
              </a:rPr>
              <a:t>lower than Band Noise</a:t>
            </a:r>
            <a:r>
              <a:rPr lang="en-US" b="1" dirty="0"/>
              <a:t>.  </a:t>
            </a:r>
          </a:p>
          <a:p>
            <a:endParaRPr lang="en-US" b="1" dirty="0"/>
          </a:p>
          <a:p>
            <a:r>
              <a:rPr lang="en-US" b="1" dirty="0"/>
              <a:t>An ITU graph published in the ARRL Handbook gives us a starting point to relate </a:t>
            </a:r>
            <a:r>
              <a:rPr lang="en-US" b="1" dirty="0">
                <a:solidFill>
                  <a:srgbClr val="FF0000"/>
                </a:solidFill>
              </a:rPr>
              <a:t>band noise </a:t>
            </a:r>
            <a:r>
              <a:rPr lang="en-US" b="1" dirty="0"/>
              <a:t>to </a:t>
            </a:r>
            <a:r>
              <a:rPr lang="en-US" b="1" dirty="0">
                <a:solidFill>
                  <a:srgbClr val="FF0000"/>
                </a:solidFill>
              </a:rPr>
              <a:t>noise floor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/>
              <a:t>This ITU data is in a 500-Hz bandwidth, just like typical noise floor data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(Note: Noise floor is bandwidth dependent, unlike Noise Figure) 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43000" y="838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Band Noise vs. Frequency from ARRL Handbook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000" smtClean="0"/>
              <a:t>Most Radios are designed for 10 meters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66800" y="1524000"/>
            <a:ext cx="7620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It is easy to assume that a -140 </a:t>
            </a:r>
            <a:r>
              <a:rPr lang="en-US" sz="2200" dirty="0" err="1"/>
              <a:t>dBm</a:t>
            </a:r>
            <a:r>
              <a:rPr lang="en-US" sz="2200" dirty="0"/>
              <a:t> noise floor is better than a -130 </a:t>
            </a:r>
            <a:r>
              <a:rPr lang="en-US" sz="2200" dirty="0" err="1"/>
              <a:t>dBm</a:t>
            </a:r>
            <a:r>
              <a:rPr lang="en-US" sz="2200" dirty="0"/>
              <a:t> noise floor.  </a:t>
            </a:r>
          </a:p>
          <a:p>
            <a:endParaRPr lang="en-US" sz="2200" dirty="0"/>
          </a:p>
          <a:p>
            <a:r>
              <a:rPr lang="en-US" sz="2200" dirty="0"/>
              <a:t>If band noise on 20 meters is typically -110 </a:t>
            </a:r>
            <a:r>
              <a:rPr lang="en-US" sz="2200" dirty="0" err="1"/>
              <a:t>dBm</a:t>
            </a:r>
            <a:r>
              <a:rPr lang="en-US" sz="2200" dirty="0"/>
              <a:t>, of what value is  a receiver noise floor that is 20 to 30 dB lower than band noise?</a:t>
            </a:r>
          </a:p>
          <a:p>
            <a:endParaRPr lang="en-US" sz="2200" dirty="0"/>
          </a:p>
          <a:p>
            <a:r>
              <a:rPr lang="en-US" sz="2200" dirty="0" smtClean="0">
                <a:solidFill>
                  <a:srgbClr val="FF0000"/>
                </a:solidFill>
              </a:rPr>
              <a:t>Use your 6 or 10 dB attenuator on the lower bands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  <a:p>
            <a:r>
              <a:rPr lang="en-US" sz="2200" dirty="0" smtClean="0"/>
              <a:t>Band </a:t>
            </a:r>
            <a:r>
              <a:rPr lang="en-US" sz="2200" dirty="0"/>
              <a:t>noise easily changes 10 dB depending on beam heading.</a:t>
            </a:r>
          </a:p>
          <a:p>
            <a:endParaRPr lang="en-US" sz="2200" dirty="0"/>
          </a:p>
          <a:p>
            <a:r>
              <a:rPr lang="en-US" sz="2200" dirty="0"/>
              <a:t>Optimally receiver noise should be 8 to 10 dB lower than band noise to have minimal effect on receiving weak signals.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does band noise vary by band?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14400" y="1600200"/>
            <a:ext cx="6569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If we take the ITU rural data as a starting point, what is typical?</a:t>
            </a:r>
          </a:p>
          <a:p>
            <a:endParaRPr lang="en-US" sz="2800"/>
          </a:p>
          <a:p>
            <a:r>
              <a:rPr lang="en-US" sz="2800"/>
              <a:t>160 meters:	-87 dBm</a:t>
            </a:r>
          </a:p>
          <a:p>
            <a:r>
              <a:rPr lang="en-US" sz="2800"/>
              <a:t>80 meters:		-93 dBm</a:t>
            </a:r>
          </a:p>
          <a:p>
            <a:r>
              <a:rPr lang="en-US" sz="2800"/>
              <a:t>40 meters:		-101 dBm</a:t>
            </a:r>
          </a:p>
          <a:p>
            <a:r>
              <a:rPr lang="en-US" sz="2800"/>
              <a:t>20 meters:		-109 dBm</a:t>
            </a:r>
          </a:p>
          <a:p>
            <a:r>
              <a:rPr lang="en-US" sz="2800"/>
              <a:t>15 meters:		-114 dBm</a:t>
            </a:r>
          </a:p>
          <a:p>
            <a:r>
              <a:rPr lang="en-US" sz="2800"/>
              <a:t>10 meters: 		-119 dBm  </a:t>
            </a:r>
          </a:p>
          <a:p>
            <a:endParaRPr lang="en-US" sz="2800"/>
          </a:p>
          <a:p>
            <a:r>
              <a:rPr lang="en-US" sz="2800"/>
              <a:t>That’s a 30+ dB difference in band noise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sz="3200" smtClean="0"/>
              <a:t>Measured band noise at NC0B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66800" y="1676400"/>
            <a:ext cx="754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160 meters 8:00 AM MST:	-105 dBm    January 2014</a:t>
            </a:r>
          </a:p>
          <a:p>
            <a:r>
              <a:rPr lang="en-US" sz="2000"/>
              <a:t>160 meters 4:00 PM MST:	-101 dBm    160 meter CQ</a:t>
            </a:r>
          </a:p>
          <a:p>
            <a:r>
              <a:rPr lang="en-US" sz="2000"/>
              <a:t>160 meters 6:30 PM MST:	-91 dBm       CW Contest</a:t>
            </a:r>
          </a:p>
          <a:p>
            <a:r>
              <a:rPr lang="en-US" sz="2000"/>
              <a:t>	</a:t>
            </a:r>
          </a:p>
          <a:p>
            <a:r>
              <a:rPr lang="en-US" sz="2000"/>
              <a:t>ITU rural nominal value:		-87 dBm</a:t>
            </a:r>
          </a:p>
          <a:p>
            <a:endParaRPr lang="en-US" sz="2000"/>
          </a:p>
          <a:p>
            <a:r>
              <a:rPr lang="en-US" sz="2000"/>
              <a:t>Beam Heading, October 2013 	15 meters	10 meters </a:t>
            </a:r>
          </a:p>
          <a:p>
            <a:r>
              <a:rPr lang="en-US" sz="2000"/>
              <a:t>0 degrees beam heading:	-124 dBm	-129 dBm</a:t>
            </a:r>
          </a:p>
          <a:p>
            <a:r>
              <a:rPr lang="en-US" sz="2000"/>
              <a:t>30 degrees:			-124 dBm	-123 dBm</a:t>
            </a:r>
          </a:p>
          <a:p>
            <a:r>
              <a:rPr lang="en-US" sz="2000"/>
              <a:t>60 degrees:			-118 dBm	-120 dBm</a:t>
            </a:r>
          </a:p>
          <a:p>
            <a:r>
              <a:rPr lang="en-US" sz="2000"/>
              <a:t>90 degrees:			-114 dBm	-120 dBm</a:t>
            </a:r>
          </a:p>
          <a:p>
            <a:r>
              <a:rPr lang="en-US" sz="2000"/>
              <a:t>120 degrees:			-113 dBm	-122 dBm</a:t>
            </a:r>
          </a:p>
          <a:p>
            <a:r>
              <a:rPr lang="en-US" sz="2000"/>
              <a:t>150 degrees:			-114 dBm	-122 dBm</a:t>
            </a:r>
          </a:p>
          <a:p>
            <a:endParaRPr lang="en-US" sz="2000"/>
          </a:p>
          <a:p>
            <a:r>
              <a:rPr lang="en-US" sz="2000"/>
              <a:t>ITU rural nominal value:		-114 dBm 	-119 dBm			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dirty="0" smtClean="0"/>
              <a:t>ITU / ARRL Data is generally correct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77200" cy="4953000"/>
          </a:xfrm>
        </p:spPr>
        <p:txBody>
          <a:bodyPr/>
          <a:lstStyle/>
          <a:p>
            <a:r>
              <a:rPr lang="en-US" dirty="0" smtClean="0"/>
              <a:t>Those numbers = starting point for a rural QTH</a:t>
            </a:r>
          </a:p>
          <a:p>
            <a:r>
              <a:rPr lang="en-US" dirty="0" smtClean="0"/>
              <a:t>On a give day can be +/- 10 dB differences</a:t>
            </a:r>
          </a:p>
          <a:p>
            <a:r>
              <a:rPr lang="en-US" dirty="0" smtClean="0"/>
              <a:t>CQWW SSB 2014 my 10 meter noise floor was 10 dB lower than the ITU value, pointed West between 3 and 5 PM local time while working ZL, VK &amp; </a:t>
            </a:r>
            <a:r>
              <a:rPr lang="en-US" dirty="0" err="1" smtClean="0"/>
              <a:t>JAs.</a:t>
            </a:r>
            <a:endParaRPr lang="en-US" dirty="0" smtClean="0"/>
          </a:p>
          <a:p>
            <a:r>
              <a:rPr lang="en-US" dirty="0" smtClean="0"/>
              <a:t>(5 element </a:t>
            </a:r>
            <a:r>
              <a:rPr lang="en-US" dirty="0" err="1" smtClean="0"/>
              <a:t>monoband</a:t>
            </a:r>
            <a:r>
              <a:rPr lang="en-US" dirty="0" smtClean="0"/>
              <a:t> </a:t>
            </a:r>
            <a:r>
              <a:rPr lang="en-US" dirty="0" err="1" smtClean="0"/>
              <a:t>yagi</a:t>
            </a:r>
            <a:r>
              <a:rPr lang="en-US" dirty="0" smtClean="0"/>
              <a:t> @ 65 feet)</a:t>
            </a:r>
          </a:p>
          <a:p>
            <a:r>
              <a:rPr lang="en-US" dirty="0" smtClean="0"/>
              <a:t>80 M mid-day band noise measured -120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</a:p>
          <a:p>
            <a:r>
              <a:rPr lang="en-US" dirty="0" smtClean="0"/>
              <a:t>Urban QTH with RFI noise, all bets are off.</a:t>
            </a:r>
          </a:p>
          <a:p>
            <a:r>
              <a:rPr lang="en-US" dirty="0" smtClean="0"/>
              <a:t>How’s your neighbor’s Plasma TV ?        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1828800"/>
            <a:ext cx="7086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638800"/>
          </a:xfrm>
        </p:spPr>
        <p:txBody>
          <a:bodyPr/>
          <a:lstStyle/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What is important in a contest or DX pile-up environment remains constant.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/>
              <a:t>We need Good Dynamic Range to hear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weak </a:t>
            </a:r>
            <a:r>
              <a:rPr lang="en-US" dirty="0" smtClean="0"/>
              <a:t>signals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/>
              <a:t>in the presence of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near-by strong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/>
              <a:t>signals.</a:t>
            </a:r>
            <a:r>
              <a:rPr lang="en-US" dirty="0" smtClean="0">
                <a:solidFill>
                  <a:srgbClr val="993300"/>
                </a:solidFill>
              </a:rPr>
              <a:t>  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endParaRPr lang="en-US" dirty="0" smtClean="0">
              <a:solidFill>
                <a:srgbClr val="993300"/>
              </a:solidFill>
            </a:endParaRP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You need a better receiver for CW than for SSB.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dirty="0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/>
              <a:t>2014 / 2015 Contest performance observations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dirty="0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b="1" dirty="0" smtClean="0"/>
              <a:t>How does published test data relate to reception of weak signals?  </a:t>
            </a:r>
            <a:endParaRPr lang="en-US" dirty="0" smtClean="0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02" name="Freeform 8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Typical receiver noise floor values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648200"/>
          </a:xfrm>
        </p:spPr>
        <p:txBody>
          <a:bodyPr/>
          <a:lstStyle/>
          <a:p>
            <a:r>
              <a:rPr lang="en-US" dirty="0" smtClean="0"/>
              <a:t>Rig		Preamp OFF	Preamp ON </a:t>
            </a:r>
          </a:p>
          <a:p>
            <a:r>
              <a:rPr lang="en-US" dirty="0" smtClean="0"/>
              <a:t>Pro III	-132 </a:t>
            </a:r>
            <a:r>
              <a:rPr lang="en-US" dirty="0" err="1" smtClean="0"/>
              <a:t>dBm</a:t>
            </a:r>
            <a:r>
              <a:rPr lang="en-US" dirty="0" smtClean="0"/>
              <a:t>		-140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TS-990	-127 </a:t>
            </a:r>
            <a:r>
              <a:rPr lang="en-US" dirty="0" err="1" smtClean="0"/>
              <a:t>dBm</a:t>
            </a:r>
            <a:r>
              <a:rPr lang="en-US" dirty="0" smtClean="0"/>
              <a:t>		-138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K3		-130 </a:t>
            </a:r>
            <a:r>
              <a:rPr lang="en-US" dirty="0" err="1" smtClean="0"/>
              <a:t>dBm</a:t>
            </a:r>
            <a:r>
              <a:rPr lang="en-US" dirty="0" smtClean="0"/>
              <a:t>		-138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ITU </a:t>
            </a:r>
            <a:r>
              <a:rPr lang="en-US" dirty="0" smtClean="0">
                <a:solidFill>
                  <a:srgbClr val="FF0000"/>
                </a:solidFill>
              </a:rPr>
              <a:t>night-time</a:t>
            </a:r>
            <a:r>
              <a:rPr lang="en-US" dirty="0" smtClean="0"/>
              <a:t> band noise on 40 meters is around -100 </a:t>
            </a:r>
            <a:r>
              <a:rPr lang="en-US" dirty="0" err="1" smtClean="0"/>
              <a:t>dBm</a:t>
            </a:r>
            <a:r>
              <a:rPr lang="en-US" dirty="0" smtClean="0"/>
              <a:t>, while typical receiver noise floor is -130 </a:t>
            </a:r>
            <a:r>
              <a:rPr lang="en-US" dirty="0" err="1" smtClean="0"/>
              <a:t>dBm</a:t>
            </a:r>
            <a:r>
              <a:rPr lang="en-US" dirty="0" smtClean="0"/>
              <a:t>, or 30 dB lower with the preamp OFF !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What does all this imply?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most radios: Up-conversion / down-conversion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On the lower bands </a:t>
            </a:r>
            <a:r>
              <a:rPr lang="en-US" sz="2400" dirty="0" smtClean="0">
                <a:solidFill>
                  <a:srgbClr val="FF0000"/>
                </a:solidFill>
              </a:rPr>
              <a:t>at night</a:t>
            </a:r>
            <a:r>
              <a:rPr lang="en-US" sz="2400" dirty="0" smtClean="0"/>
              <a:t>, attenuation is often appropriate. 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is no point in band noise reading upscale on your S meter.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is usually NOT needed on 20 meters.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would never be needed on 40 meters and below, assuming the transmit antenna is used on receive.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48600" cy="685800"/>
          </a:xfrm>
        </p:spPr>
        <p:txBody>
          <a:bodyPr/>
          <a:lstStyle/>
          <a:p>
            <a:r>
              <a:rPr lang="en-US" dirty="0" smtClean="0"/>
              <a:t>Preamp on 160 or 80  meters 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3886200"/>
          </a:xfrm>
        </p:spPr>
        <p:txBody>
          <a:bodyPr/>
          <a:lstStyle/>
          <a:p>
            <a:r>
              <a:rPr lang="en-US" dirty="0" smtClean="0"/>
              <a:t>Many rigs today have an RX input for a receive only antenna.</a:t>
            </a:r>
          </a:p>
          <a:p>
            <a:r>
              <a:rPr lang="en-US" dirty="0" smtClean="0"/>
              <a:t>A Beverage or a small loop would usually have a head amp, at least for impedance matching. (Maybe just a transformer)</a:t>
            </a:r>
          </a:p>
          <a:p>
            <a:r>
              <a:rPr lang="en-US" dirty="0" smtClean="0"/>
              <a:t>A preamp for a </a:t>
            </a:r>
            <a:r>
              <a:rPr lang="en-US" dirty="0" smtClean="0">
                <a:solidFill>
                  <a:srgbClr val="FF0000"/>
                </a:solidFill>
              </a:rPr>
              <a:t>receive-only</a:t>
            </a:r>
            <a:r>
              <a:rPr lang="en-US" dirty="0" smtClean="0"/>
              <a:t> antenna may well be appropriate on the low bands.  </a:t>
            </a:r>
          </a:p>
          <a:p>
            <a:r>
              <a:rPr lang="en-US" dirty="0" smtClean="0"/>
              <a:t>Use common sense for special cases.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Where do these examples not apply?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Direct sampling radios are very different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Examples of direct sampling radios: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Perseus</a:t>
            </a:r>
            <a:r>
              <a:rPr lang="en-US" sz="2400" dirty="0" smtClean="0"/>
              <a:t> receiver  (CW Skimmer)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Apache ANAN-100D &amp; ANAN-200D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Flex 6300, 6500 or 6700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overload point of the Flex is much higher, and the noise floor is also much higher, with the preamp OFF.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Apache is different in that it has a preamp in the circuit all the time, plus a variable attenuator.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smtClean="0"/>
              <a:t>Some comparison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772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Rig	Noise Floor Preamp Off / On          Noise Figure Preamp Off / 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Icom</a:t>
            </a:r>
            <a:r>
              <a:rPr lang="en-US" dirty="0"/>
              <a:t>  Pro III	-132 </a:t>
            </a:r>
            <a:r>
              <a:rPr lang="en-US" dirty="0" err="1"/>
              <a:t>dBm</a:t>
            </a:r>
            <a:r>
              <a:rPr lang="en-US" dirty="0"/>
              <a:t> / -140 </a:t>
            </a:r>
            <a:r>
              <a:rPr lang="en-US" dirty="0" err="1"/>
              <a:t>dBm</a:t>
            </a:r>
            <a:r>
              <a:rPr lang="en-US" dirty="0"/>
              <a:t>		12  dB / 4 dB</a:t>
            </a:r>
          </a:p>
          <a:p>
            <a:pPr>
              <a:defRPr/>
            </a:pPr>
            <a:r>
              <a:rPr lang="en-US" dirty="0" err="1"/>
              <a:t>Elecraft</a:t>
            </a:r>
            <a:r>
              <a:rPr lang="en-US" dirty="0"/>
              <a:t>  K3	-130 </a:t>
            </a:r>
            <a:r>
              <a:rPr lang="en-US" dirty="0" err="1"/>
              <a:t>dBm</a:t>
            </a:r>
            <a:r>
              <a:rPr lang="en-US" dirty="0"/>
              <a:t> / -138 </a:t>
            </a:r>
            <a:r>
              <a:rPr lang="en-US" dirty="0" err="1"/>
              <a:t>dBm</a:t>
            </a:r>
            <a:r>
              <a:rPr lang="en-US" dirty="0"/>
              <a:t>		14 dB / 6 dB</a:t>
            </a:r>
          </a:p>
          <a:p>
            <a:pPr>
              <a:defRPr/>
            </a:pPr>
            <a:r>
              <a:rPr lang="en-US" dirty="0"/>
              <a:t>Kenwood  990S	-127 </a:t>
            </a:r>
            <a:r>
              <a:rPr lang="en-US" dirty="0" err="1"/>
              <a:t>dBm</a:t>
            </a:r>
            <a:r>
              <a:rPr lang="en-US" dirty="0"/>
              <a:t> / -138 </a:t>
            </a:r>
            <a:r>
              <a:rPr lang="en-US" dirty="0" err="1"/>
              <a:t>dBm</a:t>
            </a:r>
            <a:r>
              <a:rPr lang="en-US" dirty="0"/>
              <a:t>		17 dB / 6 dB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Flex 6700	-118 </a:t>
            </a:r>
            <a:r>
              <a:rPr lang="en-US" dirty="0" err="1"/>
              <a:t>dBm</a:t>
            </a:r>
            <a:r>
              <a:rPr lang="en-US" dirty="0"/>
              <a:t> / -</a:t>
            </a:r>
            <a:r>
              <a:rPr lang="en-US" dirty="0" smtClean="0"/>
              <a:t>132 </a:t>
            </a:r>
            <a:r>
              <a:rPr lang="en-US" dirty="0" err="1"/>
              <a:t>dBm</a:t>
            </a:r>
            <a:r>
              <a:rPr lang="en-US" dirty="0"/>
              <a:t>		26 dB / </a:t>
            </a:r>
            <a:r>
              <a:rPr lang="en-US" dirty="0" smtClean="0"/>
              <a:t>12 </a:t>
            </a:r>
            <a:r>
              <a:rPr lang="en-US" dirty="0"/>
              <a:t>dB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For classic radios with normal mixers (up-conversion or down-conversion) attenuation is often helpful in potential overload conditions (contests / DX pile-ups) on 40 meters and below.  Possibly even on 20 meters. 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For direct sampling radios, </a:t>
            </a:r>
            <a:r>
              <a:rPr lang="en-US" dirty="0" smtClean="0"/>
              <a:t>particularly the Flex 6000 series, attenuation </a:t>
            </a:r>
            <a:r>
              <a:rPr lang="en-US" dirty="0"/>
              <a:t>would rarely be needed, but a preamp would be useful on 15 meters and up.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 we chose a new transceiver?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30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On most bands receivers are too sensitive.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Make the most of the radio’s dynamic range by properly using the attenuator and using the preamp only when necessary.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Published dynamic range can be misleading, depending on how it is measured.  Read the fine print, as I discussed in past years.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Look at RMDR, as this typically dominates.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(RMDR* = Reciprocal Mixing Dynamic Range)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[*QST April 2012 for sidebar – Bob Allison]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It is a numbers game today!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Evaluation in contest conditions is critical.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 lab setup can never approximate CQ WW !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dirty="0" smtClean="0"/>
              <a:t>Speaking of RMDR -  It means what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Most of the time phase noise (reciprocal mixing dynamic range) isn’t a problem.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Poor RMDR likely implies bad transmitted broadband noise, too.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When does it likely really matter?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Field Day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Multi-Multi contest stations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You have a nearby neighboring ham within a few miles of you.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609600"/>
          </a:xfrm>
        </p:spPr>
        <p:txBody>
          <a:bodyPr/>
          <a:lstStyle/>
          <a:p>
            <a:r>
              <a:rPr lang="en-US" sz="3000" dirty="0" smtClean="0"/>
              <a:t>Example of transmitted phase noise hell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93025" cy="4724400"/>
          </a:xfrm>
        </p:spPr>
        <p:txBody>
          <a:bodyPr/>
          <a:lstStyle/>
          <a:p>
            <a:r>
              <a:rPr lang="en-US" dirty="0" smtClean="0"/>
              <a:t>There are two hams in Boulder, CO that are 5 miles apart.  </a:t>
            </a:r>
          </a:p>
          <a:p>
            <a:r>
              <a:rPr lang="en-US" dirty="0" smtClean="0"/>
              <a:t>Ham A never bothered Ham B with his </a:t>
            </a:r>
            <a:r>
              <a:rPr lang="en-US" dirty="0" err="1" smtClean="0"/>
              <a:t>Yaesu</a:t>
            </a:r>
            <a:r>
              <a:rPr lang="en-US" dirty="0" smtClean="0"/>
              <a:t> FT-1000 MP </a:t>
            </a:r>
          </a:p>
          <a:p>
            <a:r>
              <a:rPr lang="en-US" dirty="0" smtClean="0"/>
              <a:t>New FTdx-3000, Ham A wipes out the whole 15 meter band with S9 broadband noise at Ham B’s QTH</a:t>
            </a:r>
          </a:p>
          <a:p>
            <a:r>
              <a:rPr lang="en-US" dirty="0" smtClean="0"/>
              <a:t>We need to be a good neighbor, be it from a wide SSB signal, terrible key clicks on CW or poor transmitted phase noise.    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dirty="0" smtClean="0"/>
              <a:t>RMDR can be the limit instead of DR3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My web site’s the top 4 radios are outstanding from an RMDR standpoint.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Flex 6700, Elecraft K3 &amp; KX3, PT-8000A 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new Elecraft K3 synthesizer board </a:t>
            </a:r>
            <a:r>
              <a:rPr lang="en-US" dirty="0" smtClean="0"/>
              <a:t>can upgrade any K3 to outstanding phase noise / RMDR performance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under $200 you can be state-of-the-art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(Part # KSYN3A)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685800"/>
          </a:xfrm>
        </p:spPr>
        <p:txBody>
          <a:bodyPr/>
          <a:lstStyle/>
          <a:p>
            <a:r>
              <a:rPr lang="en-US" dirty="0" smtClean="0"/>
              <a:t>Passive IMD in Roofing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77200" cy="4800600"/>
          </a:xfrm>
        </p:spPr>
        <p:txBody>
          <a:bodyPr/>
          <a:lstStyle/>
          <a:p>
            <a:r>
              <a:rPr lang="en-US" dirty="0" smtClean="0"/>
              <a:t>While testing the K3’s new synthesizer, six roofing filters were tested for their effect on dynamic range.  </a:t>
            </a:r>
          </a:p>
          <a:p>
            <a:r>
              <a:rPr lang="en-US" dirty="0" smtClean="0"/>
              <a:t>Some variation is expected, but there was significant variation with the 5-pole filters.</a:t>
            </a:r>
          </a:p>
          <a:p>
            <a:r>
              <a:rPr lang="en-US" dirty="0" smtClean="0"/>
              <a:t>This warrants further investigation.</a:t>
            </a:r>
          </a:p>
          <a:p>
            <a:r>
              <a:rPr lang="en-US" dirty="0" smtClean="0"/>
              <a:t>Roofing filter passive IMD has been observed with all “Down Conversion Radios”.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has become the limit in the numbers race.  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Rigs used at NC0B this past season </a:t>
            </a:r>
            <a:endParaRPr lang="en-US" sz="2000" i="1" dirty="0" smtClean="0">
              <a:solidFill>
                <a:srgbClr val="000066"/>
              </a:solidFill>
            </a:endParaRP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29" name="Freeform 6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838200" y="2057400"/>
            <a:ext cx="7772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Flex 6700 </a:t>
            </a:r>
            <a:r>
              <a:rPr lang="en-US" sz="3000" dirty="0"/>
              <a:t>series @ </a:t>
            </a:r>
            <a:r>
              <a:rPr lang="en-US" sz="3000" dirty="0" smtClean="0"/>
              <a:t>$7,500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Kenwood TS-990S @ $7,400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Apache ANAN 200D </a:t>
            </a:r>
            <a:r>
              <a:rPr lang="en-US" sz="3000" dirty="0"/>
              <a:t>@ </a:t>
            </a:r>
            <a:r>
              <a:rPr lang="en-US" sz="3000" dirty="0" smtClean="0"/>
              <a:t>$4,250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Elecraft </a:t>
            </a:r>
            <a:r>
              <a:rPr lang="en-US" sz="3000" dirty="0"/>
              <a:t>KX3 with KXPA100 </a:t>
            </a:r>
            <a:r>
              <a:rPr lang="en-US" sz="3000" dirty="0" smtClean="0"/>
              <a:t>amp </a:t>
            </a:r>
            <a:r>
              <a:rPr lang="en-US" sz="3000" dirty="0"/>
              <a:t>@ </a:t>
            </a:r>
            <a:r>
              <a:rPr lang="en-US" sz="3000" dirty="0" smtClean="0"/>
              <a:t>$2,260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Kenwood TS-590SG @ $1,710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2286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Contests October 2014 – February 2015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914400"/>
          </a:xfrm>
        </p:spPr>
        <p:txBody>
          <a:bodyPr/>
          <a:lstStyle/>
          <a:p>
            <a:r>
              <a:rPr lang="en-US" smtClean="0"/>
              <a:t>How to cope on noisy bands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5029200"/>
          </a:xfrm>
        </p:spPr>
        <p:txBody>
          <a:bodyPr/>
          <a:lstStyle/>
          <a:p>
            <a:r>
              <a:rPr lang="en-US" dirty="0" smtClean="0"/>
              <a:t>Set the RF GAIN so punching in 6 dB attenuation definitely drops the band noise.  </a:t>
            </a:r>
          </a:p>
          <a:p>
            <a:r>
              <a:rPr lang="en-US" dirty="0" smtClean="0"/>
              <a:t>If the band noise between words is as loud as a weak but Q5 signal, this adds to fatigue.</a:t>
            </a:r>
          </a:p>
          <a:p>
            <a:r>
              <a:rPr lang="en-US" dirty="0" smtClean="0"/>
              <a:t>If your receiver has hiss or hum in your phones, consider plugging your phones into a speaker that has high-pass and low-pass filters.</a:t>
            </a:r>
          </a:p>
          <a:p>
            <a:r>
              <a:rPr lang="en-US" dirty="0" smtClean="0"/>
              <a:t>Examples:  </a:t>
            </a:r>
            <a:r>
              <a:rPr lang="en-US" dirty="0" err="1" smtClean="0"/>
              <a:t>Icom</a:t>
            </a:r>
            <a:r>
              <a:rPr lang="en-US" dirty="0" smtClean="0"/>
              <a:t> SP-20, SP-23 or SP-34 </a:t>
            </a:r>
          </a:p>
          <a:p>
            <a:r>
              <a:rPr lang="en-US" dirty="0" err="1" smtClean="0"/>
              <a:t>Yaesu</a:t>
            </a:r>
            <a:r>
              <a:rPr lang="en-US" dirty="0" smtClean="0"/>
              <a:t> SP-2000 or Kenwood SP-990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609600"/>
          </a:xfrm>
        </p:spPr>
        <p:txBody>
          <a:bodyPr/>
          <a:lstStyle/>
          <a:p>
            <a:r>
              <a:rPr lang="en-US" sz="3200" smtClean="0"/>
              <a:t>Transmit IMD Needs to be improved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3025" cy="4410075"/>
          </a:xfrm>
        </p:spPr>
        <p:txBody>
          <a:bodyPr/>
          <a:lstStyle/>
          <a:p>
            <a:r>
              <a:rPr lang="en-US" dirty="0" smtClean="0"/>
              <a:t>Receivers have improved dramatically over the past 10 years, but rarely so transmitters.</a:t>
            </a:r>
          </a:p>
          <a:p>
            <a:r>
              <a:rPr lang="en-US" dirty="0" smtClean="0"/>
              <a:t>AI0L had complaints of being broad.</a:t>
            </a:r>
          </a:p>
          <a:p>
            <a:r>
              <a:rPr lang="en-US" dirty="0" smtClean="0"/>
              <a:t>Comparing rig A &amp; amp A to rig B and amp B</a:t>
            </a:r>
          </a:p>
          <a:p>
            <a:r>
              <a:rPr lang="en-US" dirty="0" smtClean="0"/>
              <a:t>Desired sideband was S9 +15 dB</a:t>
            </a:r>
          </a:p>
          <a:p>
            <a:r>
              <a:rPr lang="en-US" dirty="0" smtClean="0"/>
              <a:t>Opposite sideband with “A” combo = S8</a:t>
            </a:r>
          </a:p>
          <a:p>
            <a:r>
              <a:rPr lang="en-US" dirty="0" smtClean="0"/>
              <a:t>Opposite sideband with “B” combo = S2</a:t>
            </a:r>
          </a:p>
          <a:p>
            <a:r>
              <a:rPr lang="en-US" dirty="0" smtClean="0"/>
              <a:t>“A” combo is current rig &amp; solid-state amp</a:t>
            </a:r>
          </a:p>
          <a:p>
            <a:r>
              <a:rPr lang="en-US" dirty="0" smtClean="0"/>
              <a:t>“B” combo is 30 year old rig &amp; 2x3CX800A7s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Transmit Intermodulation IC-7410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693025" cy="4419600"/>
          </a:xfrm>
        </p:spPr>
        <p:txBody>
          <a:bodyPr/>
          <a:lstStyle/>
          <a:p>
            <a:pPr eaLnBrk="1" hangingPunct="1"/>
            <a:r>
              <a:rPr lang="en-US" smtClean="0"/>
              <a:t>White noise fed into mic jack to approximate speech using IC-7410.</a:t>
            </a:r>
          </a:p>
          <a:p>
            <a:pPr eaLnBrk="1" hangingPunct="1"/>
            <a:r>
              <a:rPr lang="en-US" smtClean="0"/>
              <a:t>(This is a typical example, not just this rig.)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Look at the “shoulders” of IMD close-in to the transmit passband.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this station is 3 kHz away and is strong, hearing a weak signal will be difficult.   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IC-7410 Class AB, White Noise</a:t>
            </a:r>
          </a:p>
        </p:txBody>
      </p:sp>
      <p:pic>
        <p:nvPicPr>
          <p:cNvPr id="28675" name="Picture 6" descr="WhiteNoise7410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6781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2590800" y="3276600"/>
            <a:ext cx="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 kHz from edge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2362200" y="548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40 dB down @ 3 kHz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3429000" y="152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Noise source = GR 1381, 5-kHz -3 dB BW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Reception limits on SSB may be the other guy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On SSB, adjacent-channel splatter is usually worse than the dynamic range of the receiver. 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Today’s 13.8 volt PAs are significantly worse from a transmitted IMD standpoint than tube PA circa 1962 (Collins 32S-3).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Why are rigs today, that will never be used mobile, still running on 13.8 volts? 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With today’s LDMOS FETs, 50 volt PA s should be the norm.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8229600" cy="4572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10000"/>
            <a:ext cx="1524000" cy="1066800"/>
          </a:xfrm>
        </p:spPr>
        <p:txBody>
          <a:bodyPr/>
          <a:lstStyle/>
          <a:p>
            <a:endParaRPr lang="en-US"/>
          </a:p>
        </p:txBody>
      </p:sp>
      <p:pic>
        <p:nvPicPr>
          <p:cNvPr id="112646" name="Picture 6" descr="32S-3-Imd-20M-100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8305800" cy="5181600"/>
          </a:xfrm>
          <a:prstGeom prst="rect">
            <a:avLst/>
          </a:prstGeom>
          <a:noFill/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24000" y="1066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Collins 32S-3 on 20 meters @ 100 W 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495800" y="381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-36 dB 3</a:t>
            </a:r>
            <a:r>
              <a:rPr lang="en-US" sz="2400" baseline="30000">
                <a:solidFill>
                  <a:srgbClr val="FF0000"/>
                </a:solidFill>
              </a:rPr>
              <a:t>rd</a:t>
            </a:r>
            <a:r>
              <a:rPr lang="en-US" sz="2400">
                <a:solidFill>
                  <a:srgbClr val="FF0000"/>
                </a:solidFill>
              </a:rPr>
              <a:t> Order, -60 dB 7</a:t>
            </a:r>
            <a:r>
              <a:rPr lang="en-US" sz="2400" baseline="30000">
                <a:solidFill>
                  <a:srgbClr val="FF0000"/>
                </a:solidFill>
              </a:rPr>
              <a:t>th</a:t>
            </a:r>
            <a:r>
              <a:rPr lang="en-US" sz="2400">
                <a:solidFill>
                  <a:srgbClr val="FF0000"/>
                </a:solidFill>
              </a:rPr>
              <a:t> Order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914400" y="304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My cleanest transmitter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/>
              <a:t>Flex 5000A on 20 meters @ 70 Watts</a:t>
            </a:r>
          </a:p>
        </p:txBody>
      </p:sp>
      <p:pic>
        <p:nvPicPr>
          <p:cNvPr id="202756" name="Picture 4" descr="5000-70W-IMD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924800" cy="5221288"/>
          </a:xfrm>
          <a:prstGeom prst="rect">
            <a:avLst/>
          </a:prstGeom>
          <a:noFill/>
        </p:spPr>
      </p:pic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34290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-29 dB 3</a:t>
            </a:r>
            <a:r>
              <a:rPr lang="en-US" sz="2400" baseline="30000">
                <a:solidFill>
                  <a:srgbClr val="FF0000"/>
                </a:solidFill>
              </a:rPr>
              <a:t>rd</a:t>
            </a:r>
            <a:r>
              <a:rPr lang="en-US" sz="2400">
                <a:solidFill>
                  <a:srgbClr val="FF0000"/>
                </a:solidFill>
              </a:rPr>
              <a:t> order, -41 dB 7</a:t>
            </a:r>
            <a:r>
              <a:rPr lang="en-US" sz="2400" baseline="30000">
                <a:solidFill>
                  <a:srgbClr val="FF0000"/>
                </a:solidFill>
              </a:rPr>
              <a:t>th</a:t>
            </a:r>
            <a:r>
              <a:rPr lang="en-US" sz="2400">
                <a:solidFill>
                  <a:srgbClr val="FF0000"/>
                </a:solidFill>
              </a:rPr>
              <a:t> order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Will you pay more for a cleaner signal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77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need help from our OEMs to clean up the bands</a:t>
            </a:r>
          </a:p>
          <a:p>
            <a:endParaRPr lang="en-US" sz="2200" dirty="0" smtClean="0"/>
          </a:p>
          <a:p>
            <a:r>
              <a:rPr lang="en-US" sz="2200" dirty="0" smtClean="0"/>
              <a:t>Will you spend $100 to $200 more for a cleaner SSB signal?</a:t>
            </a:r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Pre-distortion</a:t>
            </a:r>
            <a:r>
              <a:rPr lang="en-US" sz="2200" dirty="0" smtClean="0"/>
              <a:t> could help even a 13.8 volt PA</a:t>
            </a:r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Apache offers that now</a:t>
            </a:r>
            <a:r>
              <a:rPr lang="en-US" sz="2200" dirty="0" smtClean="0"/>
              <a:t>, though setup is complex</a:t>
            </a:r>
          </a:p>
          <a:p>
            <a:endParaRPr lang="en-US" sz="2200" dirty="0" smtClean="0"/>
          </a:p>
          <a:p>
            <a:r>
              <a:rPr lang="en-US" sz="2200" dirty="0" smtClean="0"/>
              <a:t>A cleaner rig is only useful if the operator doesn’t over drive his linear into clipping</a:t>
            </a:r>
            <a:r>
              <a:rPr lang="en-US" sz="2200" dirty="0" smtClean="0">
                <a:solidFill>
                  <a:srgbClr val="FF0000"/>
                </a:solidFill>
              </a:rPr>
              <a:t>.  Who me splatter? </a:t>
            </a: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Every ham should have a scope or a real peak reading wattmeter if you run a linear amplifier.   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52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PURESIGNAL RESULTS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52400"/>
            <a:ext cx="169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Mike, N1JEZ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1447800"/>
            <a:ext cx="220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ANAN-100</a:t>
            </a:r>
          </a:p>
        </p:txBody>
      </p:sp>
      <p:pic>
        <p:nvPicPr>
          <p:cNvPr id="14" name="Picture 13" descr="ANAN-10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2556991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" r="1788" b="4355"/>
          <a:stretch/>
        </p:blipFill>
        <p:spPr>
          <a:xfrm>
            <a:off x="3962400" y="1828800"/>
            <a:ext cx="3103619" cy="123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724400" y="1447800"/>
            <a:ext cx="13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ACOM-1006</a:t>
            </a:r>
          </a:p>
        </p:txBody>
      </p: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3471391" y="2438400"/>
            <a:ext cx="4910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833"/>
          <a:stretch/>
        </p:blipFill>
        <p:spPr>
          <a:xfrm>
            <a:off x="1219200" y="3200400"/>
            <a:ext cx="6754655" cy="3262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089900" y="3429000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IMD3  -52.69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dBc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IMD5  -63.48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dBc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2DB3-4FAB-46B9-A291-AF4A4207D73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62800" y="220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order -52 </a:t>
            </a:r>
            <a:r>
              <a:rPr lang="en-US" dirty="0" err="1" smtClean="0">
                <a:solidFill>
                  <a:srgbClr val="FF0000"/>
                </a:solidFill>
              </a:rPr>
              <a:t>dBc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order -63 </a:t>
            </a:r>
            <a:r>
              <a:rPr lang="en-US" dirty="0" err="1" smtClean="0">
                <a:solidFill>
                  <a:srgbClr val="FF0000"/>
                </a:solidFill>
              </a:rPr>
              <a:t>dBc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838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Pre-Distortion results with RF sampler at output of </a:t>
            </a:r>
            <a:r>
              <a:rPr lang="en-US" dirty="0" err="1" smtClean="0"/>
              <a:t>Acom</a:t>
            </a:r>
            <a:r>
              <a:rPr lang="en-US" dirty="0" smtClean="0"/>
              <a:t> linear amp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95400" y="762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Icom IC-781 Classic 2-Tone Test     3</a:t>
            </a:r>
            <a:r>
              <a:rPr lang="en-US" sz="2400" baseline="30000"/>
              <a:t>rd</a:t>
            </a:r>
            <a:r>
              <a:rPr lang="en-US" sz="2400"/>
              <a:t> order </a:t>
            </a:r>
            <a:r>
              <a:rPr lang="en-US" sz="2400">
                <a:solidFill>
                  <a:srgbClr val="FF0000"/>
                </a:solidFill>
              </a:rPr>
              <a:t>-28 dB</a:t>
            </a:r>
          </a:p>
        </p:txBody>
      </p:sp>
      <p:pic>
        <p:nvPicPr>
          <p:cNvPr id="29699" name="Picture 2" descr="5815-2-Tone1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429000" y="1524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Tones are 700 Hz and 1800 Hz 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562600" y="3429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-34 dB below PEP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 Black" pitchFamily="34" charset="0"/>
              </a:rPr>
              <a:t>Rig experience in 2014 / 2015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0" y="1600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000066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838200" y="1600200"/>
            <a:ext cx="8001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Kenwood TS-990:  CQWW SSB October 2014</a:t>
            </a:r>
          </a:p>
          <a:p>
            <a:pPr>
              <a:spcBef>
                <a:spcPct val="50000"/>
              </a:spcBef>
            </a:pP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Flex 6700:  ARRL 160 CW &amp; ARRL 10 meter contests December 2014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ANAN-200D:  Stew Perry W1BB 160 CW end of December 2014</a:t>
            </a: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Elecraft </a:t>
            </a:r>
            <a:r>
              <a:rPr lang="en-US" b="1" dirty="0"/>
              <a:t>KX3 + </a:t>
            </a:r>
            <a:r>
              <a:rPr lang="en-US" b="1" dirty="0" smtClean="0"/>
              <a:t>KXPA100:  CQWW 160 CW contest January 2015</a:t>
            </a:r>
          </a:p>
          <a:p>
            <a:pPr>
              <a:spcBef>
                <a:spcPct val="50000"/>
              </a:spcBef>
            </a:pP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Kenwood TS-590SG:  CQWW 160 SSB contest February 2015</a:t>
            </a:r>
          </a:p>
          <a:p>
            <a:pPr>
              <a:spcBef>
                <a:spcPct val="50000"/>
              </a:spcBef>
            </a:pP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(All rigs drove an Alpha 89 PIN Diode QSK legal limit amplifier)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5816-Noise1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962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66800" y="8382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IC-781 White Noise Intermodulation Occupied Bandwidth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276600" y="1524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 1381 BW = 5 kHz @ -3 dB</a:t>
            </a:r>
          </a:p>
        </p:txBody>
      </p:sp>
      <p:cxnSp>
        <p:nvCxnSpPr>
          <p:cNvPr id="30725" name="Straight Arrow Connector 7"/>
          <p:cNvCxnSpPr>
            <a:cxnSpLocks noChangeShapeType="1"/>
          </p:cNvCxnSpPr>
          <p:nvPr/>
        </p:nvCxnSpPr>
        <p:spPr bwMode="auto">
          <a:xfrm flipH="1">
            <a:off x="5638800" y="3048000"/>
            <a:ext cx="1524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12"/>
          <p:cNvCxnSpPr>
            <a:cxnSpLocks noChangeShapeType="1"/>
          </p:cNvCxnSpPr>
          <p:nvPr/>
        </p:nvCxnSpPr>
        <p:spPr bwMode="auto">
          <a:xfrm flipH="1">
            <a:off x="5791200" y="4191000"/>
            <a:ext cx="13716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5867400" y="3352800"/>
            <a:ext cx="129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28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5817-Combined1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143000" y="7620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Comparison 2-Tone vs. Noise Intermodulation Bandwidth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429000" y="228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How Wide Is Your Signal ?</a:t>
            </a:r>
          </a:p>
        </p:txBody>
      </p:sp>
      <p:cxnSp>
        <p:nvCxnSpPr>
          <p:cNvPr id="31749" name="Straight Arrow Connector 8"/>
          <p:cNvCxnSpPr>
            <a:cxnSpLocks noChangeShapeType="1"/>
          </p:cNvCxnSpPr>
          <p:nvPr/>
        </p:nvCxnSpPr>
        <p:spPr bwMode="auto">
          <a:xfrm>
            <a:off x="3352800" y="3352800"/>
            <a:ext cx="1143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Straight Arrow Connector 10"/>
          <p:cNvCxnSpPr>
            <a:cxnSpLocks noChangeShapeType="1"/>
          </p:cNvCxnSpPr>
          <p:nvPr/>
        </p:nvCxnSpPr>
        <p:spPr bwMode="auto">
          <a:xfrm>
            <a:off x="3352800" y="3352800"/>
            <a:ext cx="0" cy="1524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51" name="TextBox 26"/>
          <p:cNvSpPr txBox="1">
            <a:spLocks noChangeArrowheads="1"/>
          </p:cNvSpPr>
          <p:nvPr/>
        </p:nvSpPr>
        <p:spPr bwMode="auto">
          <a:xfrm>
            <a:off x="3429000" y="28956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3 kHz</a:t>
            </a:r>
          </a:p>
        </p:txBody>
      </p:sp>
      <p:sp>
        <p:nvSpPr>
          <p:cNvPr id="31752" name="TextBox 27"/>
          <p:cNvSpPr txBox="1">
            <a:spLocks noChangeArrowheads="1"/>
          </p:cNvSpPr>
          <p:nvPr/>
        </p:nvSpPr>
        <p:spPr bwMode="auto">
          <a:xfrm>
            <a:off x="2438400" y="3733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-37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Broad signals Also Exist on CW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181475"/>
          </a:xfrm>
        </p:spPr>
        <p:txBody>
          <a:bodyPr/>
          <a:lstStyle/>
          <a:p>
            <a:r>
              <a:rPr lang="en-US" dirty="0" smtClean="0"/>
              <a:t>The following slide shows the difference between a rise time of 3 milliseconds vs. 10 milliseconds.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 20 dB difference in the strength of the key clicks 700 Hz removed from the transmitting station.</a:t>
            </a:r>
          </a:p>
          <a:p>
            <a:r>
              <a:rPr lang="en-US" dirty="0" smtClean="0"/>
              <a:t>(Transmitter was a Ten-Tec Omni-VII that has a menu to adjust the rise time.)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Spectrum of CW Signal on HP 3585A Analyzer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Comparison of 3 msec vs 10 msec rise time</a:t>
            </a:r>
            <a:r>
              <a:rPr lang="en-US"/>
              <a:t> </a:t>
            </a:r>
          </a:p>
        </p:txBody>
      </p:sp>
      <p:pic>
        <p:nvPicPr>
          <p:cNvPr id="33796" name="Picture 6" descr="KeyingB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5715000" y="4876800"/>
            <a:ext cx="152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6324600" y="4876800"/>
            <a:ext cx="152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5867400" y="4876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6096000" y="5410200"/>
            <a:ext cx="0" cy="762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6705600" y="4419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rgbClr val="FF6600"/>
                </a:solidFill>
              </a:rPr>
              <a:t>20 dB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2286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Many rigs are much faster than 3 </a:t>
            </a:r>
            <a:r>
              <a:rPr lang="en-US" sz="2200" dirty="0" err="1" smtClean="0">
                <a:solidFill>
                  <a:srgbClr val="FF0000"/>
                </a:solidFill>
              </a:rPr>
              <a:t>msec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Bad choices in the menus of many rigs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75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Many rigs today offer user adjustable rise times for CW operation.</a:t>
            </a:r>
          </a:p>
          <a:p>
            <a:endParaRPr lang="en-US" sz="2200" dirty="0" smtClean="0"/>
          </a:p>
          <a:p>
            <a:r>
              <a:rPr lang="en-US" sz="2200" dirty="0" smtClean="0"/>
              <a:t>The choices are often way too fast.</a:t>
            </a:r>
          </a:p>
          <a:p>
            <a:endParaRPr lang="en-US" sz="2200" dirty="0" smtClean="0"/>
          </a:p>
          <a:p>
            <a:r>
              <a:rPr lang="en-US" sz="2200" dirty="0" smtClean="0"/>
              <a:t>Typical choices: 1, 2, 4 &amp; 6 milliseconds </a:t>
            </a:r>
          </a:p>
          <a:p>
            <a:endParaRPr lang="en-US" sz="2200" dirty="0" smtClean="0"/>
          </a:p>
          <a:p>
            <a:r>
              <a:rPr lang="en-US" sz="2200" dirty="0" smtClean="0"/>
              <a:t>I tested a $7000+ rig with a 1.5 millisecond rise time that was 4.8 kHz wide at -60 dB.</a:t>
            </a:r>
          </a:p>
          <a:p>
            <a:endParaRPr lang="en-US" sz="2200" dirty="0" smtClean="0"/>
          </a:p>
          <a:p>
            <a:r>
              <a:rPr lang="en-US" sz="2200" dirty="0" smtClean="0"/>
              <a:t>Anything faster than 4 milliseconds will to too broad.</a:t>
            </a:r>
          </a:p>
          <a:p>
            <a:r>
              <a:rPr lang="en-US" sz="2200" dirty="0" smtClean="0"/>
              <a:t> </a:t>
            </a:r>
          </a:p>
          <a:p>
            <a:r>
              <a:rPr lang="en-US" sz="2200" dirty="0" smtClean="0"/>
              <a:t>Again:  </a:t>
            </a:r>
            <a:r>
              <a:rPr lang="en-US" sz="2200" dirty="0" smtClean="0">
                <a:solidFill>
                  <a:srgbClr val="FF0000"/>
                </a:solidFill>
              </a:rPr>
              <a:t>Be A Good Neighbor !</a:t>
            </a:r>
          </a:p>
          <a:p>
            <a:endParaRPr lang="en-US" sz="2200" dirty="0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smtClean="0"/>
              <a:t>Choices today on rig selection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3724275"/>
          </a:xfrm>
        </p:spPr>
        <p:txBody>
          <a:bodyPr/>
          <a:lstStyle/>
          <a:p>
            <a:r>
              <a:rPr lang="en-US" dirty="0" smtClean="0"/>
              <a:t>We have rigs from $1000 to $14,500 for sale.</a:t>
            </a:r>
          </a:p>
          <a:p>
            <a:r>
              <a:rPr lang="en-US" dirty="0" smtClean="0"/>
              <a:t>Many do well in contest conditions.</a:t>
            </a:r>
          </a:p>
          <a:p>
            <a:r>
              <a:rPr lang="en-US" dirty="0" smtClean="0"/>
              <a:t>It is hard to evaluate on-air performance from some of the published data.</a:t>
            </a:r>
          </a:p>
          <a:p>
            <a:r>
              <a:rPr lang="en-US" dirty="0" smtClean="0"/>
              <a:t>Many aspects of a radio affect contest scores</a:t>
            </a:r>
          </a:p>
          <a:p>
            <a:r>
              <a:rPr lang="en-US" dirty="0" smtClean="0"/>
              <a:t>In the end, hopefully you enjoy using  your rig on the air !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905000"/>
            <a:ext cx="657225" cy="1628775"/>
          </a:xfr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90800" y="2084388"/>
            <a:ext cx="502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 </a:t>
            </a:r>
            <a:r>
              <a:rPr lang="en-US" sz="4000">
                <a:solidFill>
                  <a:srgbClr val="000000"/>
                </a:solidFill>
                <a:latin typeface="Impact" pitchFamily="34" charset="0"/>
              </a:rPr>
              <a:t>Sherwood Engineering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Arial Narrow" pitchFamily="34" charset="0"/>
              </a:rPr>
              <a:t>http://www.NC0B.com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3581400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Videos from past CTU presentations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2013 &amp; 2014  (Select desired year)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http://www.contestuniversity.com/main/page_videos.html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2011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http://www.pvrc.org/webinar/radioperformance.wmv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Kenwood TS-990S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Main receiver down conversion all bands  </a:t>
            </a:r>
          </a:p>
          <a:p>
            <a:pPr eaLnBrk="1" hangingPunct="1"/>
            <a:r>
              <a:rPr lang="en-US" dirty="0" smtClean="0"/>
              <a:t>Third-order transmit IMD excellent at -40 dB</a:t>
            </a:r>
          </a:p>
          <a:p>
            <a:pPr eaLnBrk="1" hangingPunct="1"/>
            <a:r>
              <a:rPr lang="en-US" dirty="0" smtClean="0"/>
              <a:t>Has a cleaner 50 volt PA</a:t>
            </a:r>
          </a:p>
          <a:p>
            <a:pPr eaLnBrk="1" hangingPunct="1"/>
            <a:r>
              <a:rPr lang="en-US" dirty="0" smtClean="0"/>
              <a:t>Band scope very effective</a:t>
            </a:r>
          </a:p>
          <a:p>
            <a:pPr eaLnBrk="1" hangingPunct="1"/>
            <a:r>
              <a:rPr lang="en-US" dirty="0" smtClean="0"/>
              <a:t>Excellent low-fatigue receive audio</a:t>
            </a:r>
          </a:p>
          <a:p>
            <a:pPr eaLnBrk="1" hangingPunct="1"/>
            <a:r>
              <a:rPr lang="en-US" dirty="0" smtClean="0"/>
              <a:t>RMDR is its weakest point, but should rarely be an issue in most environments.</a:t>
            </a:r>
          </a:p>
          <a:p>
            <a:pPr eaLnBrk="1" hangingPunct="1"/>
            <a:r>
              <a:rPr lang="en-US" dirty="0" smtClean="0"/>
              <a:t>Needs NB and NR firmware improvements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Flex 6700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Fantastic band scope with amazing resolution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Clean audio, very low fatigue, minimal ringing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Tuned receiver with </a:t>
            </a:r>
            <a:r>
              <a:rPr lang="en-US" dirty="0" err="1" smtClean="0"/>
              <a:t>FlexControl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V1.38 software was a significant improvement.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 used two separate computers, one for N1MM and </a:t>
            </a:r>
            <a:r>
              <a:rPr lang="en-US" dirty="0" err="1" smtClean="0"/>
              <a:t>SmartCAT</a:t>
            </a:r>
            <a:r>
              <a:rPr lang="en-US" dirty="0" smtClean="0"/>
              <a:t> for band data, plus second computer to actually run </a:t>
            </a:r>
            <a:r>
              <a:rPr lang="en-US" dirty="0" err="1" smtClean="0"/>
              <a:t>SmartSDR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With V. 1.40 software, three logging programs support focus recovery after user adjustable time.  (2 seconds default)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Apache ANAN-200D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Initially CW selectivity was terrible</a:t>
            </a:r>
          </a:p>
          <a:p>
            <a:pPr eaLnBrk="1" hangingPunct="1"/>
            <a:r>
              <a:rPr lang="en-US" dirty="0" smtClean="0"/>
              <a:t>Consultation with NR0V resolved the issue	</a:t>
            </a:r>
          </a:p>
          <a:p>
            <a:pPr eaLnBrk="1" hangingPunct="1"/>
            <a:r>
              <a:rPr lang="en-US" dirty="0" smtClean="0"/>
              <a:t>Tuning was done with a </a:t>
            </a:r>
            <a:r>
              <a:rPr lang="en-US" dirty="0" err="1" smtClean="0"/>
              <a:t>FlexControl</a:t>
            </a:r>
            <a:endParaRPr lang="en-US" dirty="0" smtClean="0"/>
          </a:p>
          <a:p>
            <a:pPr eaLnBrk="1" hangingPunct="1"/>
            <a:r>
              <a:rPr lang="en-US" dirty="0" err="1" smtClean="0"/>
              <a:t>Bandscope</a:t>
            </a:r>
            <a:r>
              <a:rPr lang="en-US" dirty="0" smtClean="0"/>
              <a:t> was good, though not as good as a Flex 6700 with the </a:t>
            </a:r>
            <a:r>
              <a:rPr lang="en-US" dirty="0" smtClean="0">
                <a:solidFill>
                  <a:srgbClr val="FF0000"/>
                </a:solidFill>
              </a:rPr>
              <a:t>default</a:t>
            </a:r>
            <a:r>
              <a:rPr lang="en-US" dirty="0" smtClean="0"/>
              <a:t> settings.</a:t>
            </a:r>
          </a:p>
          <a:p>
            <a:pPr eaLnBrk="1" hangingPunct="1"/>
            <a:r>
              <a:rPr lang="en-US" dirty="0" smtClean="0"/>
              <a:t>Could not view signals too weak to copy</a:t>
            </a:r>
          </a:p>
          <a:p>
            <a:pPr eaLnBrk="1" hangingPunct="1"/>
            <a:r>
              <a:rPr lang="en-US" dirty="0" smtClean="0"/>
              <a:t>I could have fixed this if I had known how.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Focus was a major shortcoming</a:t>
            </a:r>
          </a:p>
          <a:p>
            <a:pPr eaLnBrk="1" hangingPunct="1"/>
            <a:r>
              <a:rPr lang="en-US" dirty="0" smtClean="0"/>
              <a:t>Many contacts were lost due to loss of focus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Planned fix for N1MM+ by May 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533400"/>
          </a:xfrm>
        </p:spPr>
        <p:txBody>
          <a:bodyPr/>
          <a:lstStyle/>
          <a:p>
            <a:r>
              <a:rPr lang="en-US" dirty="0" smtClean="0"/>
              <a:t>ANAN-200D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5105400"/>
          </a:xfrm>
        </p:spPr>
        <p:txBody>
          <a:bodyPr/>
          <a:lstStyle/>
          <a:p>
            <a:r>
              <a:rPr lang="en-US" dirty="0" smtClean="0"/>
              <a:t>CW selectivity </a:t>
            </a:r>
            <a:r>
              <a:rPr lang="en-US" dirty="0" smtClean="0"/>
              <a:t>fixed with buffer &amp; filter change</a:t>
            </a:r>
            <a:endParaRPr lang="en-US" dirty="0" smtClean="0"/>
          </a:p>
          <a:p>
            <a:r>
              <a:rPr lang="en-US" dirty="0" smtClean="0"/>
              <a:t>Initial shape factor @ 200 Hz was 4:1 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Buffer &amp; filter change shape factor = 1.6:1</a:t>
            </a:r>
          </a:p>
          <a:p>
            <a:r>
              <a:rPr lang="en-US" dirty="0" smtClean="0"/>
              <a:t>Dual 19-inch monitors, N1MM + </a:t>
            </a:r>
            <a:r>
              <a:rPr lang="en-US" dirty="0" err="1" smtClean="0"/>
              <a:t>PowerSDR</a:t>
            </a:r>
            <a:endParaRPr lang="en-US" dirty="0" smtClean="0"/>
          </a:p>
          <a:p>
            <a:r>
              <a:rPr lang="en-US" dirty="0" smtClean="0"/>
              <a:t>Loss of focus was a rate killer.</a:t>
            </a:r>
          </a:p>
          <a:p>
            <a:r>
              <a:rPr lang="en-US" dirty="0" smtClean="0"/>
              <a:t>Improper keystrokes = shifts to BC band, 3 MHz, Shortwave bands, etc. </a:t>
            </a:r>
          </a:p>
          <a:p>
            <a:r>
              <a:rPr lang="en-US" dirty="0" smtClean="0"/>
              <a:t>APF excellent once selectivity corrected </a:t>
            </a:r>
          </a:p>
          <a:p>
            <a:r>
              <a:rPr lang="en-US" dirty="0" smtClean="0"/>
              <a:t>Software is open source, written in C &amp; C#</a:t>
            </a:r>
          </a:p>
          <a:p>
            <a:r>
              <a:rPr lang="en-US" dirty="0" smtClean="0"/>
              <a:t>New NR code shipped in March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20000" cy="685800"/>
          </a:xfrm>
        </p:spPr>
        <p:txBody>
          <a:bodyPr/>
          <a:lstStyle/>
          <a:p>
            <a:r>
              <a:rPr lang="en-US" dirty="0" smtClean="0"/>
              <a:t>A Note on CW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01000" cy="4419600"/>
          </a:xfrm>
        </p:spPr>
        <p:txBody>
          <a:bodyPr/>
          <a:lstStyle/>
          <a:p>
            <a:r>
              <a:rPr lang="en-US" dirty="0" smtClean="0"/>
              <a:t>Shape factor at 500 or 250 Hz = 2:1 minimum with any modern rig</a:t>
            </a:r>
          </a:p>
          <a:p>
            <a:r>
              <a:rPr lang="en-US" dirty="0" smtClean="0"/>
              <a:t>Most DSP rigs will have a shape factor 1.5:1</a:t>
            </a:r>
          </a:p>
          <a:p>
            <a:r>
              <a:rPr lang="en-US" dirty="0" smtClean="0"/>
              <a:t>If you are tuned 1 filter bandwidth away from a strong CW signal, you should only hear key clicks, not a CW signal. </a:t>
            </a:r>
          </a:p>
          <a:p>
            <a:r>
              <a:rPr lang="en-US" dirty="0" smtClean="0"/>
              <a:t>That was the tip-off that something was wrong with the 200D until the buffer setting and </a:t>
            </a:r>
            <a:r>
              <a:rPr lang="en-US" smtClean="0"/>
              <a:t>filter type was </a:t>
            </a:r>
            <a:r>
              <a:rPr lang="en-US" dirty="0" smtClean="0"/>
              <a:t>set properly.   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5777</TotalTime>
  <Words>2739</Words>
  <Application>Microsoft Office PowerPoint</Application>
  <PresentationFormat>On-screen Show (4:3)</PresentationFormat>
  <Paragraphs>393</Paragraphs>
  <Slides>46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Capsules</vt:lpstr>
      <vt:lpstr>2014 / 2015 Rig Contest Results  + Which Specs Really Matter? </vt:lpstr>
      <vt:lpstr>Slide 2</vt:lpstr>
      <vt:lpstr>Rigs used at NC0B this past season </vt:lpstr>
      <vt:lpstr>Rig experience in 2014 / 2015</vt:lpstr>
      <vt:lpstr>Details – Kenwood TS-990S </vt:lpstr>
      <vt:lpstr>Details – Flex 6700 </vt:lpstr>
      <vt:lpstr>Apache ANAN-200D</vt:lpstr>
      <vt:lpstr>ANAN-200D continued</vt:lpstr>
      <vt:lpstr>A Note on CW Selectivity</vt:lpstr>
      <vt:lpstr>Details – Elecraft KX3</vt:lpstr>
      <vt:lpstr>KX3 continued</vt:lpstr>
      <vt:lpstr>Shack on Easter Island  - Great Fun ! </vt:lpstr>
      <vt:lpstr>Kenwood TS-590SG</vt:lpstr>
      <vt:lpstr>What is the least understood Spec ?</vt:lpstr>
      <vt:lpstr>Slide 15</vt:lpstr>
      <vt:lpstr>Most Radios are designed for 10 meters</vt:lpstr>
      <vt:lpstr>How does band noise vary by band?</vt:lpstr>
      <vt:lpstr>Measured band noise at NC0B</vt:lpstr>
      <vt:lpstr>ITU / ARRL Data is generally correct</vt:lpstr>
      <vt:lpstr>Typical receiver noise floor values </vt:lpstr>
      <vt:lpstr>What does all this imply?</vt:lpstr>
      <vt:lpstr>Preamp on 160 or 80  meters OK?</vt:lpstr>
      <vt:lpstr>Where do these examples not apply?</vt:lpstr>
      <vt:lpstr>Some comparison data </vt:lpstr>
      <vt:lpstr>How do we chose a new transceiver?</vt:lpstr>
      <vt:lpstr>Speaking of RMDR -  It means what ?</vt:lpstr>
      <vt:lpstr>Example of transmitted phase noise hell </vt:lpstr>
      <vt:lpstr>RMDR can be the limit instead of DR3</vt:lpstr>
      <vt:lpstr>Passive IMD in Roofing Filters</vt:lpstr>
      <vt:lpstr>How to cope on noisy bands</vt:lpstr>
      <vt:lpstr>Transmit IMD Needs to be improved </vt:lpstr>
      <vt:lpstr>Transmit Intermodulation IC-7410 </vt:lpstr>
      <vt:lpstr>Icom IC-7410 Class AB, White Noise</vt:lpstr>
      <vt:lpstr>Slide 34</vt:lpstr>
      <vt:lpstr> </vt:lpstr>
      <vt:lpstr>Flex 5000A on 20 meters @ 70 Watts</vt:lpstr>
      <vt:lpstr>Slide 37</vt:lpstr>
      <vt:lpstr>Slide 38</vt:lpstr>
      <vt:lpstr>Slide 39</vt:lpstr>
      <vt:lpstr>Slide 40</vt:lpstr>
      <vt:lpstr>Slide 41</vt:lpstr>
      <vt:lpstr>Broad signals Also Exist on CW </vt:lpstr>
      <vt:lpstr>Spectrum of CW Signal on HP 3585A Analyzer</vt:lpstr>
      <vt:lpstr>Slide 44</vt:lpstr>
      <vt:lpstr>Choices today on rig selection 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Radios Used in a Contest Environment</dc:title>
  <dc:creator>Chris &amp; Terri Cantrell</dc:creator>
  <cp:lastModifiedBy>Rob</cp:lastModifiedBy>
  <cp:revision>620</cp:revision>
  <cp:lastPrinted>1601-01-01T00:00:00Z</cp:lastPrinted>
  <dcterms:created xsi:type="dcterms:W3CDTF">2004-05-07T16:48:08Z</dcterms:created>
  <dcterms:modified xsi:type="dcterms:W3CDTF">2015-04-01T05:00:43Z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