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07" r:id="rId1"/>
  </p:sldMasterIdLst>
  <p:notesMasterIdLst>
    <p:notesMasterId r:id="rId53"/>
  </p:notesMasterIdLst>
  <p:handoutMasterIdLst>
    <p:handoutMasterId r:id="rId54"/>
  </p:handoutMasterIdLst>
  <p:sldIdLst>
    <p:sldId id="256" r:id="rId2"/>
    <p:sldId id="316" r:id="rId3"/>
    <p:sldId id="287" r:id="rId4"/>
    <p:sldId id="308" r:id="rId5"/>
    <p:sldId id="314" r:id="rId6"/>
    <p:sldId id="325" r:id="rId7"/>
    <p:sldId id="310" r:id="rId8"/>
    <p:sldId id="309" r:id="rId9"/>
    <p:sldId id="328" r:id="rId10"/>
    <p:sldId id="258" r:id="rId11"/>
    <p:sldId id="319" r:id="rId12"/>
    <p:sldId id="320" r:id="rId13"/>
    <p:sldId id="326" r:id="rId14"/>
    <p:sldId id="321" r:id="rId15"/>
    <p:sldId id="334" r:id="rId16"/>
    <p:sldId id="329" r:id="rId17"/>
    <p:sldId id="331" r:id="rId18"/>
    <p:sldId id="317" r:id="rId19"/>
    <p:sldId id="274" r:id="rId20"/>
    <p:sldId id="318" r:id="rId21"/>
    <p:sldId id="333" r:id="rId22"/>
    <p:sldId id="295" r:id="rId23"/>
    <p:sldId id="275" r:id="rId24"/>
    <p:sldId id="311" r:id="rId25"/>
    <p:sldId id="279" r:id="rId26"/>
    <p:sldId id="273" r:id="rId27"/>
    <p:sldId id="276" r:id="rId28"/>
    <p:sldId id="336" r:id="rId29"/>
    <p:sldId id="263" r:id="rId30"/>
    <p:sldId id="265" r:id="rId31"/>
    <p:sldId id="324" r:id="rId32"/>
    <p:sldId id="302" r:id="rId33"/>
    <p:sldId id="288" r:id="rId34"/>
    <p:sldId id="327" r:id="rId35"/>
    <p:sldId id="277" r:id="rId36"/>
    <p:sldId id="282" r:id="rId37"/>
    <p:sldId id="312" r:id="rId38"/>
    <p:sldId id="283" r:id="rId39"/>
    <p:sldId id="301" r:id="rId40"/>
    <p:sldId id="285" r:id="rId41"/>
    <p:sldId id="286" r:id="rId42"/>
    <p:sldId id="335" r:id="rId43"/>
    <p:sldId id="303" r:id="rId44"/>
    <p:sldId id="304" r:id="rId45"/>
    <p:sldId id="305" r:id="rId46"/>
    <p:sldId id="306" r:id="rId47"/>
    <p:sldId id="315" r:id="rId48"/>
    <p:sldId id="322" r:id="rId49"/>
    <p:sldId id="268" r:id="rId50"/>
    <p:sldId id="332" r:id="rId51"/>
    <p:sldId id="307" r:id="rId52"/>
  </p:sldIdLst>
  <p:sldSz cx="9144000" cy="6858000" type="screen4x3"/>
  <p:notesSz cx="6858000" cy="9144000"/>
  <p:defaultTextStyle>
    <a:defPPr>
      <a:defRPr lang="en-US"/>
    </a:defPPr>
    <a:lvl1pPr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1pPr>
    <a:lvl2pPr marL="4572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2pPr>
    <a:lvl3pPr marL="9144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3pPr>
    <a:lvl4pPr marL="13716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4pPr>
    <a:lvl5pPr marL="1828800" algn="l" rtl="0" eaLnBrk="0" fontAlgn="base" hangingPunct="0">
      <a:spcBef>
        <a:spcPct val="0"/>
      </a:spcBef>
      <a:spcAft>
        <a:spcPct val="0"/>
      </a:spcAft>
      <a:defRPr sz="2000" kern="1200">
        <a:solidFill>
          <a:schemeClr val="tx1"/>
        </a:solidFill>
        <a:latin typeface="Arial" charset="0"/>
        <a:ea typeface="ヒラギノ角ゴ Pro W3" pitchFamily="-48" charset="-128"/>
        <a:cs typeface="+mn-cs"/>
      </a:defRPr>
    </a:lvl5pPr>
    <a:lvl6pPr marL="2286000" algn="l" defTabSz="914400" rtl="0" eaLnBrk="1" latinLnBrk="0" hangingPunct="1">
      <a:defRPr sz="2000" kern="1200">
        <a:solidFill>
          <a:schemeClr val="tx1"/>
        </a:solidFill>
        <a:latin typeface="Arial" charset="0"/>
        <a:ea typeface="ヒラギノ角ゴ Pro W3" pitchFamily="-48" charset="-128"/>
        <a:cs typeface="+mn-cs"/>
      </a:defRPr>
    </a:lvl6pPr>
    <a:lvl7pPr marL="2743200" algn="l" defTabSz="914400" rtl="0" eaLnBrk="1" latinLnBrk="0" hangingPunct="1">
      <a:defRPr sz="2000" kern="1200">
        <a:solidFill>
          <a:schemeClr val="tx1"/>
        </a:solidFill>
        <a:latin typeface="Arial" charset="0"/>
        <a:ea typeface="ヒラギノ角ゴ Pro W3" pitchFamily="-48" charset="-128"/>
        <a:cs typeface="+mn-cs"/>
      </a:defRPr>
    </a:lvl7pPr>
    <a:lvl8pPr marL="3200400" algn="l" defTabSz="914400" rtl="0" eaLnBrk="1" latinLnBrk="0" hangingPunct="1">
      <a:defRPr sz="2000" kern="1200">
        <a:solidFill>
          <a:schemeClr val="tx1"/>
        </a:solidFill>
        <a:latin typeface="Arial" charset="0"/>
        <a:ea typeface="ヒラギノ角ゴ Pro W3" pitchFamily="-48" charset="-128"/>
        <a:cs typeface="+mn-cs"/>
      </a:defRPr>
    </a:lvl8pPr>
    <a:lvl9pPr marL="3657600" algn="l" defTabSz="914400" rtl="0" eaLnBrk="1" latinLnBrk="0" hangingPunct="1">
      <a:defRPr sz="2000" kern="1200">
        <a:solidFill>
          <a:schemeClr val="tx1"/>
        </a:solidFill>
        <a:latin typeface="Arial" charset="0"/>
        <a:ea typeface="ヒラギノ角ゴ Pro W3" pitchFamily="-4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009900"/>
    <a:srgbClr val="66FF66"/>
    <a:srgbClr val="C0C0C0"/>
    <a:srgbClr val="FFFF00"/>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90803" autoAdjust="0"/>
  </p:normalViewPr>
  <p:slideViewPr>
    <p:cSldViewPr>
      <p:cViewPr varScale="1">
        <p:scale>
          <a:sx n="96" d="100"/>
          <a:sy n="96" d="100"/>
        </p:scale>
        <p:origin x="-33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FE8F954F-A51A-432E-BDAA-07F1A0CE7558}" type="slidenum">
              <a:rPr lang="en-US" altLang="en-US"/>
              <a:pPr/>
              <a:t>‹#›</a:t>
            </a:fld>
            <a:endParaRPr lang="en-US" altLang="en-US"/>
          </a:p>
        </p:txBody>
      </p:sp>
    </p:spTree>
    <p:extLst>
      <p:ext uri="{BB962C8B-B14F-4D97-AF65-F5344CB8AC3E}">
        <p14:creationId xmlns:p14="http://schemas.microsoft.com/office/powerpoint/2010/main" xmlns="" val="1795046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BF301D-6943-4C3F-95EC-50EB67B0BF4C}" type="datetimeFigureOut">
              <a:rPr lang="en-US" smtClean="0"/>
              <a:pPr/>
              <a:t>4/8/2015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F85DEC-30FC-4201-A35B-9E1E09999623}" type="slidenum">
              <a:rPr lang="en-US" smtClean="0"/>
              <a:pPr/>
              <a:t>‹#›</a:t>
            </a:fld>
            <a:endParaRPr lang="en-US"/>
          </a:p>
        </p:txBody>
      </p:sp>
    </p:spTree>
    <p:extLst>
      <p:ext uri="{BB962C8B-B14F-4D97-AF65-F5344CB8AC3E}">
        <p14:creationId xmlns:p14="http://schemas.microsoft.com/office/powerpoint/2010/main" xmlns="" val="232913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B8538A-FE79-437C-8913-CE65ADD85932}" type="slidenum">
              <a:rPr lang="en-US" altLang="en-US"/>
              <a:pPr/>
              <a:t>31</a:t>
            </a:fld>
            <a:endParaRPr lang="en-US" alt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altLang="en-US"/>
              <a:t>Here’s a list that has most all of what you just called out in one form or another.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E61518-D29B-4EDB-97D2-2D3A73DA5EBA}" type="slidenum">
              <a:rPr lang="en-US" altLang="en-US"/>
              <a:pPr/>
              <a:t>48</a:t>
            </a:fld>
            <a:endParaRPr lang="en-US" alt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r>
              <a:rPr lang="en-US" altLang="en-US" dirty="0"/>
              <a:t>What does winning the contest mean to you? What does it mean if you cheated to do it?</a:t>
            </a:r>
          </a:p>
          <a:p>
            <a:r>
              <a:rPr lang="en-US" altLang="en-US" dirty="0"/>
              <a:t>What will your past results mean to others when they find out?</a:t>
            </a:r>
          </a:p>
          <a:p>
            <a:endParaRPr lang="en-US" altLang="en-US" dirty="0"/>
          </a:p>
          <a:p>
            <a:r>
              <a:rPr lang="en-US" altLang="en-US" dirty="0"/>
              <a:t>How important is your reputation?</a:t>
            </a:r>
          </a:p>
          <a:p>
            <a:endParaRPr lang="en-US" altLang="en-US" dirty="0"/>
          </a:p>
          <a:p>
            <a:endParaRPr lang="en-US" altLang="en-US" dirty="0"/>
          </a:p>
          <a:p>
            <a:r>
              <a:rPr lang="en-US" altLang="en-US" dirty="0"/>
              <a:t>But is my radio identity my whole identity?  How many ways do we characterize ourselves?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38" name="Picture 43" descr="9267_CTULogoWhit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95600" y="5638800"/>
            <a:ext cx="1123950"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44" descr="ICOM wht_r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53000" y="5676900"/>
            <a:ext cx="1023938"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03" name="Rectangle 3"/>
          <p:cNvSpPr>
            <a:spLocks noGrp="1" noChangeArrowheads="1"/>
          </p:cNvSpPr>
          <p:nvPr>
            <p:ph type="ctrTitle"/>
          </p:nvPr>
        </p:nvSpPr>
        <p:spPr>
          <a:xfrm>
            <a:off x="315913" y="838199"/>
            <a:ext cx="6781800" cy="1762125"/>
          </a:xfrm>
        </p:spPr>
        <p:txBody>
          <a:bodyPr/>
          <a:lstStyle>
            <a:lvl1pPr algn="r">
              <a:defRPr sz="4400">
                <a:solidFill>
                  <a:schemeClr val="tx1"/>
                </a:solidFill>
              </a:defRPr>
            </a:lvl1pPr>
          </a:lstStyle>
          <a:p>
            <a:pPr lvl="0"/>
            <a:r>
              <a:rPr lang="en-US" noProof="0" dirty="0" smtClean="0"/>
              <a:t>Click to edit Master title style</a:t>
            </a:r>
          </a:p>
        </p:txBody>
      </p:sp>
      <p:sp>
        <p:nvSpPr>
          <p:cNvPr id="153604" name="Rectangle 4"/>
          <p:cNvSpPr>
            <a:spLocks noGrp="1" noChangeArrowheads="1"/>
          </p:cNvSpPr>
          <p:nvPr>
            <p:ph type="subTitle" idx="1"/>
          </p:nvPr>
        </p:nvSpPr>
        <p:spPr>
          <a:xfrm>
            <a:off x="849313" y="3049588"/>
            <a:ext cx="6248400" cy="2031206"/>
          </a:xfrm>
        </p:spPr>
        <p:txBody>
          <a:bodyPr/>
          <a:lstStyle>
            <a:lvl1pPr marL="0" indent="0" algn="r">
              <a:buFont typeface="Wingdings" pitchFamily="2" charset="2"/>
              <a:buNone/>
              <a:defRPr sz="3600" b="1">
                <a:solidFill>
                  <a:srgbClr val="FFC000"/>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xmlns="" val="35782383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a:xfrm>
            <a:off x="457200" y="304800"/>
            <a:ext cx="7467600" cy="990600"/>
          </a:xfrm>
        </p:spPr>
        <p:txBody>
          <a:bodyPr anchor="ct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xmlns="" val="3034208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xmlns="" val="5228835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xmlns="" val="5424386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4"/>
          <p:cNvSpPr>
            <a:spLocks noGrp="1"/>
          </p:cNvSpPr>
          <p:nvPr>
            <p:ph type="ftr" sz="quarter" idx="10"/>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xmlns="" val="238547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xmlns="" val="426542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xmlns="" val="927438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467600" cy="7921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extLst>
      <p:ext uri="{BB962C8B-B14F-4D97-AF65-F5344CB8AC3E}">
        <p14:creationId xmlns:p14="http://schemas.microsoft.com/office/powerpoint/2010/main" xmlns="" val="151527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8001000" y="152400"/>
            <a:ext cx="0" cy="1371600"/>
          </a:xfrm>
          <a:prstGeom prst="line">
            <a:avLst/>
          </a:prstGeom>
          <a:noFill/>
          <a:ln w="952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027" name="Rectangle 3"/>
          <p:cNvSpPr>
            <a:spLocks noGrp="1" noChangeArrowheads="1"/>
          </p:cNvSpPr>
          <p:nvPr>
            <p:ph type="title"/>
          </p:nvPr>
        </p:nvSpPr>
        <p:spPr bwMode="auto">
          <a:xfrm>
            <a:off x="457200" y="381000"/>
            <a:ext cx="7467600"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8" name="Rectangle 4"/>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grpSp>
        <p:nvGrpSpPr>
          <p:cNvPr id="1029" name="Group 8"/>
          <p:cNvGrpSpPr>
            <a:grpSpLocks/>
          </p:cNvGrpSpPr>
          <p:nvPr/>
        </p:nvGrpSpPr>
        <p:grpSpPr bwMode="auto">
          <a:xfrm>
            <a:off x="8153400" y="152400"/>
            <a:ext cx="792163" cy="1295400"/>
            <a:chOff x="5136" y="960"/>
            <a:chExt cx="528" cy="864"/>
          </a:xfrm>
        </p:grpSpPr>
        <p:sp>
          <p:nvSpPr>
            <p:cNvPr id="1034"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5"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6"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7"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8"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39"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0"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1"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2"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3"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4"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5"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6"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7"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8"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49"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0"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1"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2"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3"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4"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5"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6"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7"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8"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59"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0"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1"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2"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3"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064"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pic>
        <p:nvPicPr>
          <p:cNvPr id="1030" name="Picture 40" descr="9267_CTULogo"/>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57200" y="6248400"/>
            <a:ext cx="971550" cy="481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41" descr="ICOM blk red"/>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696200" y="6248400"/>
            <a:ext cx="965200" cy="452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3"/>
          </p:nvPr>
        </p:nvSpPr>
        <p:spPr>
          <a:xfrm>
            <a:off x="3200400" y="6400800"/>
            <a:ext cx="2655888" cy="365125"/>
          </a:xfrm>
          <a:prstGeom prst="rect">
            <a:avLst/>
          </a:prstGeom>
        </p:spPr>
        <p:txBody>
          <a:bodyPr vert="horz" lIns="91440" tIns="45720" rIns="91440" bIns="45720" rtlCol="0" anchor="ctr"/>
          <a:lstStyle>
            <a:lvl1pPr algn="ctr">
              <a:defRPr sz="1200" dirty="0" smtClean="0">
                <a:solidFill>
                  <a:schemeClr val="tx1">
                    <a:lumMod val="75000"/>
                  </a:schemeClr>
                </a:solidFill>
                <a:latin typeface="+mn-lt"/>
              </a:defRPr>
            </a:lvl1pPr>
          </a:lstStyle>
          <a:p>
            <a:endParaRPr lang="en-US" altLang="en-US"/>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Lst>
  <p:timing>
    <p:tnLst>
      <p:par>
        <p:cTn id="1" dur="indefinite" restart="never" nodeType="tmRoot"/>
      </p:par>
    </p:tnLst>
  </p:timing>
  <p:txStyles>
    <p:titleStyle>
      <a:lvl1pPr algn="l" rtl="0" eaLnBrk="1" fontAlgn="base" hangingPunct="1">
        <a:spcBef>
          <a:spcPct val="0"/>
        </a:spcBef>
        <a:spcAft>
          <a:spcPct val="0"/>
        </a:spcAft>
        <a:defRPr sz="3800" b="1">
          <a:solidFill>
            <a:schemeClr val="folHlink"/>
          </a:solidFill>
          <a:latin typeface="+mj-lt"/>
          <a:ea typeface="+mj-ea"/>
          <a:cs typeface="+mj-cs"/>
        </a:defRPr>
      </a:lvl1pPr>
      <a:lvl2pPr algn="l" rtl="0" eaLnBrk="1" fontAlgn="base" hangingPunct="1">
        <a:spcBef>
          <a:spcPct val="0"/>
        </a:spcBef>
        <a:spcAft>
          <a:spcPct val="0"/>
        </a:spcAft>
        <a:defRPr sz="3900" b="1">
          <a:solidFill>
            <a:schemeClr val="folHlink"/>
          </a:solidFill>
          <a:latin typeface="Arial" charset="0"/>
        </a:defRPr>
      </a:lvl2pPr>
      <a:lvl3pPr algn="l" rtl="0" eaLnBrk="1" fontAlgn="base" hangingPunct="1">
        <a:spcBef>
          <a:spcPct val="0"/>
        </a:spcBef>
        <a:spcAft>
          <a:spcPct val="0"/>
        </a:spcAft>
        <a:defRPr sz="3900" b="1">
          <a:solidFill>
            <a:schemeClr val="folHlink"/>
          </a:solidFill>
          <a:latin typeface="Arial" charset="0"/>
        </a:defRPr>
      </a:lvl3pPr>
      <a:lvl4pPr algn="l" rtl="0" eaLnBrk="1" fontAlgn="base" hangingPunct="1">
        <a:spcBef>
          <a:spcPct val="0"/>
        </a:spcBef>
        <a:spcAft>
          <a:spcPct val="0"/>
        </a:spcAft>
        <a:defRPr sz="3900" b="1">
          <a:solidFill>
            <a:schemeClr val="folHlink"/>
          </a:solidFill>
          <a:latin typeface="Arial" charset="0"/>
        </a:defRPr>
      </a:lvl4pPr>
      <a:lvl5pPr algn="l" rtl="0" eaLnBrk="1" fontAlgn="base" hangingPunct="1">
        <a:spcBef>
          <a:spcPct val="0"/>
        </a:spcBef>
        <a:spcAft>
          <a:spcPct val="0"/>
        </a:spcAft>
        <a:defRPr sz="3900" b="1">
          <a:solidFill>
            <a:schemeClr val="folHlink"/>
          </a:solidFill>
          <a:latin typeface="Arial" charset="0"/>
        </a:defRPr>
      </a:lvl5pPr>
      <a:lvl6pPr marL="457200" algn="l" rtl="0" eaLnBrk="1" fontAlgn="base" hangingPunct="1">
        <a:spcBef>
          <a:spcPct val="0"/>
        </a:spcBef>
        <a:spcAft>
          <a:spcPct val="0"/>
        </a:spcAft>
        <a:defRPr sz="3900" b="1">
          <a:solidFill>
            <a:schemeClr val="folHlink"/>
          </a:solidFill>
          <a:latin typeface="Arial" charset="0"/>
        </a:defRPr>
      </a:lvl6pPr>
      <a:lvl7pPr marL="914400" algn="l" rtl="0" eaLnBrk="1" fontAlgn="base" hangingPunct="1">
        <a:spcBef>
          <a:spcPct val="0"/>
        </a:spcBef>
        <a:spcAft>
          <a:spcPct val="0"/>
        </a:spcAft>
        <a:defRPr sz="3900" b="1">
          <a:solidFill>
            <a:schemeClr val="folHlink"/>
          </a:solidFill>
          <a:latin typeface="Arial" charset="0"/>
        </a:defRPr>
      </a:lvl7pPr>
      <a:lvl8pPr marL="1371600" algn="l" rtl="0" eaLnBrk="1" fontAlgn="base" hangingPunct="1">
        <a:spcBef>
          <a:spcPct val="0"/>
        </a:spcBef>
        <a:spcAft>
          <a:spcPct val="0"/>
        </a:spcAft>
        <a:defRPr sz="3900" b="1">
          <a:solidFill>
            <a:schemeClr val="folHlink"/>
          </a:solidFill>
          <a:latin typeface="Arial" charset="0"/>
        </a:defRPr>
      </a:lvl8pPr>
      <a:lvl9pPr marL="1828800" algn="l" rtl="0" eaLnBrk="1" fontAlgn="base" hangingPunct="1">
        <a:spcBef>
          <a:spcPct val="0"/>
        </a:spcBef>
        <a:spcAft>
          <a:spcPct val="0"/>
        </a:spcAft>
        <a:defRPr sz="3900" b="1">
          <a:solidFill>
            <a:schemeClr val="folHlink"/>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rgbClr val="000000"/>
          </a:solidFill>
          <a:latin typeface="+mn-lt"/>
          <a:ea typeface="+mn-ea"/>
          <a:cs typeface="+mn-cs"/>
        </a:defRPr>
      </a:lvl1pPr>
      <a:lvl2pPr marL="692150" indent="-347663" algn="l" rtl="0" eaLnBrk="1" fontAlgn="base" hangingPunct="1">
        <a:spcBef>
          <a:spcPct val="20000"/>
        </a:spcBef>
        <a:spcAft>
          <a:spcPct val="0"/>
        </a:spcAft>
        <a:buClr>
          <a:schemeClr val="accent2"/>
        </a:buClr>
        <a:buSzPct val="70000"/>
        <a:buFont typeface="Wingdings" pitchFamily="2" charset="2"/>
        <a:buChar char="l"/>
        <a:defRPr sz="2600">
          <a:solidFill>
            <a:srgbClr val="000000"/>
          </a:solidFill>
          <a:latin typeface="+mn-lt"/>
        </a:defRPr>
      </a:lvl2pPr>
      <a:lvl3pPr marL="987425" indent="-293688" algn="l" rtl="0" eaLnBrk="1" fontAlgn="base" hangingPunct="1">
        <a:spcBef>
          <a:spcPct val="20000"/>
        </a:spcBef>
        <a:spcAft>
          <a:spcPct val="0"/>
        </a:spcAft>
        <a:buClr>
          <a:schemeClr val="accent1"/>
        </a:buClr>
        <a:buSzPct val="60000"/>
        <a:buFont typeface="Wingdings" pitchFamily="2" charset="2"/>
        <a:buChar char="l"/>
        <a:defRPr sz="2300">
          <a:solidFill>
            <a:srgbClr val="000000"/>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rgbClr val="000000"/>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video.nytimes.com/video/2008/07/02/sports/1194817101155/bending-the-rules.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politicsoffthegrid.files.wordpress.com/2007/07/barry-bonds1.jpg" TargetMode="Externa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images.miretail.com/products/full/DiMarzio/633098205260161297.jpg&amp;imgrefurl=http://www.free-scores.com/boutique/accessories_881_shop_999.htm&amp;h=250&amp;w=250&amp;sz=9&amp;hl=en&amp;start=10&amp;tbnid=XwiHK2YfWqLlnM:&amp;tbnh=111&amp;tbnw=111&amp;prev=/images?q=knob+to+11&amp;gbv=2&amp;ndsp=21&amp;hl=en&amp;sa=N"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smtClean="0"/>
              <a:t>CTU Presents</a:t>
            </a:r>
            <a:endParaRPr lang="en-US" altLang="en-US" dirty="0"/>
          </a:p>
        </p:txBody>
      </p:sp>
      <p:sp>
        <p:nvSpPr>
          <p:cNvPr id="2051" name="Rectangle 3"/>
          <p:cNvSpPr>
            <a:spLocks noGrp="1" noChangeArrowheads="1"/>
          </p:cNvSpPr>
          <p:nvPr>
            <p:ph type="subTitle" idx="1"/>
          </p:nvPr>
        </p:nvSpPr>
        <p:spPr>
          <a:xfrm>
            <a:off x="381000" y="3049588"/>
            <a:ext cx="6716713" cy="2031206"/>
          </a:xfrm>
        </p:spPr>
        <p:txBody>
          <a:bodyPr/>
          <a:lstStyle/>
          <a:p>
            <a:r>
              <a:rPr lang="en-US" dirty="0" smtClean="0"/>
              <a:t>Play by the Rules – Your Most Important Operating </a:t>
            </a:r>
            <a:r>
              <a:rPr lang="en-US" dirty="0" smtClean="0"/>
              <a:t>Skill</a:t>
            </a:r>
          </a:p>
          <a:p>
            <a:r>
              <a:rPr lang="en-US" altLang="en-US" dirty="0" smtClean="0"/>
              <a:t>Ward Silver, NØAX</a:t>
            </a:r>
            <a:endParaRPr lang="en-US" altLang="en-US" dirty="0" smtClean="0"/>
          </a:p>
          <a:p>
            <a:endParaRPr lang="en-US" altLang="en-US" dirty="0" smtClean="0"/>
          </a:p>
          <a:p>
            <a:endParaRPr lang="en-US" altLang="en-US" dirty="0"/>
          </a:p>
        </p:txBody>
      </p:sp>
      <p:sp>
        <p:nvSpPr>
          <p:cNvPr id="2053" name="AutoShape 5">
            <a:hlinkClick r:id="rId2" highlightClick="1"/>
          </p:cNvPr>
          <p:cNvSpPr>
            <a:spLocks noChangeArrowheads="1"/>
          </p:cNvSpPr>
          <p:nvPr/>
        </p:nvSpPr>
        <p:spPr bwMode="auto">
          <a:xfrm>
            <a:off x="8534400" y="6400800"/>
            <a:ext cx="457200" cy="304800"/>
          </a:xfrm>
          <a:prstGeom prst="actionButtonBlank">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5" name="Rectangle 11"/>
          <p:cNvSpPr>
            <a:spLocks noGrp="1" noChangeArrowheads="1"/>
          </p:cNvSpPr>
          <p:nvPr>
            <p:ph idx="1"/>
          </p:nvPr>
        </p:nvSpPr>
        <p:spPr/>
        <p:txBody>
          <a:bodyPr/>
          <a:lstStyle/>
          <a:p>
            <a:r>
              <a:rPr lang="en-US" altLang="en-US" dirty="0" smtClean="0"/>
              <a:t>FUN and EXCITEMENT</a:t>
            </a:r>
            <a:r>
              <a:rPr lang="en-US" altLang="en-US" dirty="0" smtClean="0"/>
              <a:t>!!</a:t>
            </a:r>
          </a:p>
          <a:p>
            <a:r>
              <a:rPr lang="en-US" altLang="en-US" dirty="0" smtClean="0"/>
              <a:t>Self </a:t>
            </a:r>
            <a:r>
              <a:rPr lang="en-US" altLang="en-US" dirty="0"/>
              <a:t>Improvement</a:t>
            </a:r>
          </a:p>
          <a:p>
            <a:r>
              <a:rPr lang="en-US" altLang="en-US" dirty="0"/>
              <a:t>Personal Satisfaction</a:t>
            </a:r>
          </a:p>
          <a:p>
            <a:r>
              <a:rPr lang="en-US" altLang="en-US" dirty="0"/>
              <a:t>Financial Rewards</a:t>
            </a:r>
          </a:p>
          <a:p>
            <a:endParaRPr lang="en-US" altLang="en-US" dirty="0"/>
          </a:p>
          <a:p>
            <a:r>
              <a:rPr lang="en-US" altLang="en-US" dirty="0"/>
              <a:t>Peer Recognition</a:t>
            </a:r>
          </a:p>
          <a:p>
            <a:endParaRPr lang="en-US" altLang="en-US" dirty="0"/>
          </a:p>
        </p:txBody>
      </p:sp>
      <p:sp>
        <p:nvSpPr>
          <p:cNvPr id="154634" name="Rectangle 10"/>
          <p:cNvSpPr>
            <a:spLocks noGrp="1" noChangeArrowheads="1"/>
          </p:cNvSpPr>
          <p:nvPr>
            <p:ph type="title"/>
          </p:nvPr>
        </p:nvSpPr>
        <p:spPr/>
        <p:txBody>
          <a:bodyPr/>
          <a:lstStyle/>
          <a:p>
            <a:r>
              <a:rPr lang="en-US" altLang="en-US" dirty="0"/>
              <a:t>Why do we do radio contests?</a:t>
            </a:r>
          </a:p>
        </p:txBody>
      </p:sp>
      <p:grpSp>
        <p:nvGrpSpPr>
          <p:cNvPr id="154632" name="Group 8"/>
          <p:cNvGrpSpPr>
            <a:grpSpLocks/>
          </p:cNvGrpSpPr>
          <p:nvPr/>
        </p:nvGrpSpPr>
        <p:grpSpPr bwMode="auto">
          <a:xfrm>
            <a:off x="5181600" y="1600200"/>
            <a:ext cx="1912938" cy="3581400"/>
            <a:chOff x="3264" y="1056"/>
            <a:chExt cx="1205" cy="2256"/>
          </a:xfrm>
        </p:grpSpPr>
        <p:sp>
          <p:nvSpPr>
            <p:cNvPr id="154628" name="AutoShape 4"/>
            <p:cNvSpPr>
              <a:spLocks/>
            </p:cNvSpPr>
            <p:nvPr/>
          </p:nvSpPr>
          <p:spPr bwMode="auto">
            <a:xfrm>
              <a:off x="3264" y="1056"/>
              <a:ext cx="288" cy="1536"/>
            </a:xfrm>
            <a:prstGeom prst="rightBrace">
              <a:avLst>
                <a:gd name="adj1" fmla="val 44444"/>
                <a:gd name="adj2" fmla="val 50000"/>
              </a:avLst>
            </a:prstGeom>
            <a:noFill/>
            <a:ln w="9525">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629" name="Text Box 5"/>
            <p:cNvSpPr txBox="1">
              <a:spLocks noChangeArrowheads="1"/>
            </p:cNvSpPr>
            <p:nvPr/>
          </p:nvSpPr>
          <p:spPr bwMode="auto">
            <a:xfrm>
              <a:off x="3590" y="1657"/>
              <a:ext cx="75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Internal</a:t>
              </a:r>
            </a:p>
          </p:txBody>
        </p:sp>
        <p:sp>
          <p:nvSpPr>
            <p:cNvPr id="154630" name="AutoShape 6"/>
            <p:cNvSpPr>
              <a:spLocks/>
            </p:cNvSpPr>
            <p:nvPr/>
          </p:nvSpPr>
          <p:spPr bwMode="auto">
            <a:xfrm>
              <a:off x="3264" y="2784"/>
              <a:ext cx="288" cy="528"/>
            </a:xfrm>
            <a:prstGeom prst="rightBrace">
              <a:avLst>
                <a:gd name="adj1" fmla="val 15278"/>
                <a:gd name="adj2" fmla="val 50000"/>
              </a:avLst>
            </a:prstGeom>
            <a:noFill/>
            <a:ln w="9525">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631" name="Text Box 7"/>
            <p:cNvSpPr txBox="1">
              <a:spLocks noChangeArrowheads="1"/>
            </p:cNvSpPr>
            <p:nvPr/>
          </p:nvSpPr>
          <p:spPr bwMode="auto">
            <a:xfrm>
              <a:off x="3648" y="2880"/>
              <a:ext cx="8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External</a:t>
              </a:r>
            </a:p>
          </p:txBody>
        </p:sp>
      </p:grpSp>
      <p:sp>
        <p:nvSpPr>
          <p:cNvPr id="154633" name="Line 9"/>
          <p:cNvSpPr>
            <a:spLocks noChangeShapeType="1"/>
          </p:cNvSpPr>
          <p:nvPr/>
        </p:nvSpPr>
        <p:spPr bwMode="auto">
          <a:xfrm>
            <a:off x="762000" y="3505200"/>
            <a:ext cx="3581400" cy="0"/>
          </a:xfrm>
          <a:prstGeom prst="line">
            <a:avLst/>
          </a:prstGeom>
          <a:noFill/>
          <a:ln w="38100">
            <a:solidFill>
              <a:srgbClr val="FF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46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6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463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46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4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5" grpId="0" uiExpand="1" build="p"/>
      <p:bldP spid="1546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p:txBody>
          <a:bodyPr/>
          <a:lstStyle/>
          <a:p>
            <a:r>
              <a:rPr lang="en-US" altLang="en-US" dirty="0" smtClean="0"/>
              <a:t>You are recognized by </a:t>
            </a:r>
            <a:r>
              <a:rPr lang="en-US" altLang="en-US" dirty="0" smtClean="0"/>
              <a:t>your </a:t>
            </a:r>
            <a:r>
              <a:rPr lang="en-US" altLang="en-US" dirty="0" smtClean="0"/>
              <a:t>achievements and how you went about achieving those results</a:t>
            </a:r>
          </a:p>
          <a:p>
            <a:endParaRPr lang="en-US" altLang="en-US" dirty="0" smtClean="0"/>
          </a:p>
          <a:p>
            <a:r>
              <a:rPr lang="en-US" altLang="en-US" dirty="0" smtClean="0"/>
              <a:t>Your recognition is strongly influenced by what other people say about you</a:t>
            </a:r>
          </a:p>
        </p:txBody>
      </p:sp>
      <p:sp>
        <p:nvSpPr>
          <p:cNvPr id="14338" name="Title 1"/>
          <p:cNvSpPr>
            <a:spLocks noGrp="1"/>
          </p:cNvSpPr>
          <p:nvPr>
            <p:ph type="title"/>
          </p:nvPr>
        </p:nvSpPr>
        <p:spPr/>
        <p:txBody>
          <a:bodyPr/>
          <a:lstStyle/>
          <a:p>
            <a:r>
              <a:rPr lang="en-US" altLang="en-US" smtClean="0"/>
              <a:t>What is this peer recognition?</a:t>
            </a:r>
          </a:p>
        </p:txBody>
      </p:sp>
    </p:spTree>
    <p:extLst>
      <p:ext uri="{BB962C8B-B14F-4D97-AF65-F5344CB8AC3E}">
        <p14:creationId xmlns:p14="http://schemas.microsoft.com/office/powerpoint/2010/main" xmlns="" val="382551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p:txBody>
          <a:bodyPr/>
          <a:lstStyle/>
          <a:p>
            <a:r>
              <a:rPr lang="en-US" altLang="en-US" sz="2800" dirty="0" smtClean="0"/>
              <a:t>That station was too loud in the NAQP.</a:t>
            </a:r>
          </a:p>
          <a:p>
            <a:r>
              <a:rPr lang="en-US" altLang="en-US" sz="2800" dirty="0" smtClean="0"/>
              <a:t>That guy uses a pair of 8877s and has remote receivers in Europe.</a:t>
            </a:r>
          </a:p>
          <a:p>
            <a:r>
              <a:rPr lang="en-US" altLang="en-US" sz="2800" dirty="0" smtClean="0"/>
              <a:t>Joe uses </a:t>
            </a:r>
            <a:r>
              <a:rPr lang="en-US" altLang="en-US" sz="2800" dirty="0" smtClean="0"/>
              <a:t>spots but enters as unassisted.</a:t>
            </a:r>
            <a:endParaRPr lang="en-US" altLang="en-US" sz="2800" dirty="0" smtClean="0"/>
          </a:p>
          <a:p>
            <a:r>
              <a:rPr lang="en-US" altLang="en-US" sz="2800" dirty="0" smtClean="0"/>
              <a:t>Ken had a second operator help him.</a:t>
            </a:r>
          </a:p>
          <a:p>
            <a:r>
              <a:rPr lang="en-US" altLang="en-US" sz="2800" dirty="0" smtClean="0"/>
              <a:t>Larry operated with a broad signal to push </a:t>
            </a:r>
            <a:r>
              <a:rPr lang="en-US" altLang="en-US" sz="2800" dirty="0" smtClean="0"/>
              <a:t>away nearby stations and keep his channel clear.</a:t>
            </a:r>
            <a:endParaRPr lang="en-US" altLang="en-US" sz="2800" dirty="0" smtClean="0"/>
          </a:p>
        </p:txBody>
      </p:sp>
      <p:sp>
        <p:nvSpPr>
          <p:cNvPr id="15362" name="Title 1"/>
          <p:cNvSpPr>
            <a:spLocks noGrp="1"/>
          </p:cNvSpPr>
          <p:nvPr>
            <p:ph type="title"/>
          </p:nvPr>
        </p:nvSpPr>
        <p:spPr/>
        <p:txBody>
          <a:bodyPr/>
          <a:lstStyle/>
          <a:p>
            <a:r>
              <a:rPr lang="en-US" altLang="en-US" dirty="0" smtClean="0"/>
              <a:t>Negative Peer Recognition Examples</a:t>
            </a:r>
          </a:p>
        </p:txBody>
      </p:sp>
      <p:sp>
        <p:nvSpPr>
          <p:cNvPr id="15364" name="TextBox 3"/>
          <p:cNvSpPr txBox="1">
            <a:spLocks noChangeArrowheads="1"/>
          </p:cNvSpPr>
          <p:nvPr/>
        </p:nvSpPr>
        <p:spPr bwMode="auto">
          <a:xfrm>
            <a:off x="583367" y="5159375"/>
            <a:ext cx="808586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000">
                <a:solidFill>
                  <a:schemeClr val="tx1"/>
                </a:solidFill>
                <a:latin typeface="Arial" charset="0"/>
                <a:ea typeface="ヒラギノ角ゴ Pro W3" pitchFamily="-48" charset="-128"/>
              </a:defRPr>
            </a:lvl1pPr>
            <a:lvl2pPr marL="742950" indent="-285750">
              <a:defRPr sz="2000">
                <a:solidFill>
                  <a:schemeClr val="tx1"/>
                </a:solidFill>
                <a:latin typeface="Arial" charset="0"/>
                <a:ea typeface="ヒラギノ角ゴ Pro W3" pitchFamily="-48" charset="-128"/>
              </a:defRPr>
            </a:lvl2pPr>
            <a:lvl3pPr marL="1143000" indent="-228600">
              <a:defRPr sz="2000">
                <a:solidFill>
                  <a:schemeClr val="tx1"/>
                </a:solidFill>
                <a:latin typeface="Arial" charset="0"/>
                <a:ea typeface="ヒラギノ角ゴ Pro W3" pitchFamily="-48" charset="-128"/>
              </a:defRPr>
            </a:lvl3pPr>
            <a:lvl4pPr marL="1600200" indent="-228600">
              <a:defRPr sz="2000">
                <a:solidFill>
                  <a:schemeClr val="tx1"/>
                </a:solidFill>
                <a:latin typeface="Arial" charset="0"/>
                <a:ea typeface="ヒラギノ角ゴ Pro W3" pitchFamily="-48" charset="-128"/>
              </a:defRPr>
            </a:lvl4pPr>
            <a:lvl5pPr marL="2057400" indent="-228600">
              <a:defRPr sz="2000">
                <a:solidFill>
                  <a:schemeClr val="tx1"/>
                </a:solidFill>
                <a:latin typeface="Arial" charset="0"/>
                <a:ea typeface="ヒラギノ角ゴ Pro W3" pitchFamily="-48" charset="-128"/>
              </a:defRPr>
            </a:lvl5pPr>
            <a:lvl6pPr marL="2514600" indent="-228600" eaLnBrk="0" fontAlgn="base" hangingPunct="0">
              <a:spcBef>
                <a:spcPct val="0"/>
              </a:spcBef>
              <a:spcAft>
                <a:spcPct val="0"/>
              </a:spcAft>
              <a:defRPr sz="2000">
                <a:solidFill>
                  <a:schemeClr val="tx1"/>
                </a:solidFill>
                <a:latin typeface="Arial" charset="0"/>
                <a:ea typeface="ヒラギノ角ゴ Pro W3" pitchFamily="-48" charset="-128"/>
              </a:defRPr>
            </a:lvl6pPr>
            <a:lvl7pPr marL="2971800" indent="-228600" eaLnBrk="0" fontAlgn="base" hangingPunct="0">
              <a:spcBef>
                <a:spcPct val="0"/>
              </a:spcBef>
              <a:spcAft>
                <a:spcPct val="0"/>
              </a:spcAft>
              <a:defRPr sz="2000">
                <a:solidFill>
                  <a:schemeClr val="tx1"/>
                </a:solidFill>
                <a:latin typeface="Arial" charset="0"/>
                <a:ea typeface="ヒラギノ角ゴ Pro W3" pitchFamily="-48" charset="-128"/>
              </a:defRPr>
            </a:lvl7pPr>
            <a:lvl8pPr marL="3429000" indent="-228600" eaLnBrk="0" fontAlgn="base" hangingPunct="0">
              <a:spcBef>
                <a:spcPct val="0"/>
              </a:spcBef>
              <a:spcAft>
                <a:spcPct val="0"/>
              </a:spcAft>
              <a:defRPr sz="2000">
                <a:solidFill>
                  <a:schemeClr val="tx1"/>
                </a:solidFill>
                <a:latin typeface="Arial" charset="0"/>
                <a:ea typeface="ヒラギノ角ゴ Pro W3" pitchFamily="-48" charset="-128"/>
              </a:defRPr>
            </a:lvl8pPr>
            <a:lvl9pPr marL="3886200" indent="-228600" eaLnBrk="0" fontAlgn="base" hangingPunct="0">
              <a:spcBef>
                <a:spcPct val="0"/>
              </a:spcBef>
              <a:spcAft>
                <a:spcPct val="0"/>
              </a:spcAft>
              <a:defRPr sz="2000">
                <a:solidFill>
                  <a:schemeClr val="tx1"/>
                </a:solidFill>
                <a:latin typeface="Arial" charset="0"/>
                <a:ea typeface="ヒラギノ角ゴ Pro W3" pitchFamily="-48" charset="-128"/>
              </a:defRPr>
            </a:lvl9pPr>
          </a:lstStyle>
          <a:p>
            <a:r>
              <a:rPr lang="en-US" altLang="en-US" b="1" dirty="0">
                <a:solidFill>
                  <a:srgbClr val="FF0000"/>
                </a:solidFill>
              </a:rPr>
              <a:t>While most of these examples can not be proven – they are often</a:t>
            </a:r>
            <a:br>
              <a:rPr lang="en-US" altLang="en-US" b="1" dirty="0">
                <a:solidFill>
                  <a:srgbClr val="FF0000"/>
                </a:solidFill>
              </a:rPr>
            </a:br>
            <a:r>
              <a:rPr lang="en-US" altLang="en-US" b="1" dirty="0">
                <a:solidFill>
                  <a:srgbClr val="FF0000"/>
                </a:solidFill>
              </a:rPr>
              <a:t>based upon </a:t>
            </a:r>
            <a:r>
              <a:rPr lang="en-US" altLang="en-US" b="1" dirty="0" smtClean="0">
                <a:solidFill>
                  <a:srgbClr val="FF0000"/>
                </a:solidFill>
              </a:rPr>
              <a:t>something not </a:t>
            </a:r>
            <a:r>
              <a:rPr lang="en-US" altLang="en-US" b="1" dirty="0">
                <a:solidFill>
                  <a:srgbClr val="FF0000"/>
                </a:solidFill>
              </a:rPr>
              <a:t>being quite right about an entry.     </a:t>
            </a:r>
          </a:p>
        </p:txBody>
      </p:sp>
    </p:spTree>
    <p:extLst>
      <p:ext uri="{BB962C8B-B14F-4D97-AF65-F5344CB8AC3E}">
        <p14:creationId xmlns:p14="http://schemas.microsoft.com/office/powerpoint/2010/main" xmlns="" val="405529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Respect</a:t>
            </a:r>
            <a:endParaRPr lang="en-US" dirty="0"/>
          </a:p>
        </p:txBody>
      </p:sp>
      <p:sp>
        <p:nvSpPr>
          <p:cNvPr id="3" name="Rectangle 11"/>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altLang="en-US" sz="2600" b="0" i="0" u="none" strike="noStrike" kern="0" cap="none" spc="0" normalizeH="0" baseline="0" noProof="0" dirty="0" smtClean="0">
                <a:ln>
                  <a:noFill/>
                </a:ln>
                <a:solidFill>
                  <a:srgbClr val="000000"/>
                </a:solidFill>
                <a:effectLst/>
                <a:uLnTx/>
                <a:uFillTx/>
                <a:latin typeface="+mn-lt"/>
                <a:ea typeface="+mn-ea"/>
                <a:cs typeface="+mn-cs"/>
              </a:rPr>
              <a:t>Ethics comes from respect…</a:t>
            </a: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altLang="en-US" sz="2600" b="0" i="0" u="none" strike="noStrike" kern="0" cap="none" spc="0" normalizeH="0" baseline="0" noProof="0" dirty="0" smtClean="0">
                <a:ln>
                  <a:noFill/>
                </a:ln>
                <a:solidFill>
                  <a:srgbClr val="000000"/>
                </a:solidFill>
                <a:effectLst/>
                <a:uLnTx/>
                <a:uFillTx/>
                <a:latin typeface="+mn-lt"/>
                <a:ea typeface="+mn-ea"/>
                <a:cs typeface="+mn-cs"/>
              </a:rPr>
              <a:t>Respect for </a:t>
            </a:r>
            <a:r>
              <a:rPr kumimoji="0" lang="en-US" altLang="en-US" sz="2600" b="1" i="1" u="none" strike="noStrike" kern="0" cap="none" spc="0" normalizeH="0" baseline="0" noProof="0" dirty="0" smtClean="0">
                <a:ln>
                  <a:noFill/>
                </a:ln>
                <a:solidFill>
                  <a:srgbClr val="000000"/>
                </a:solidFill>
                <a:effectLst/>
                <a:uLnTx/>
                <a:uFillTx/>
                <a:latin typeface="+mn-lt"/>
                <a:ea typeface="+mn-ea"/>
                <a:cs typeface="+mn-cs"/>
              </a:rPr>
              <a:t>others</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lang="en-US" altLang="en-US" sz="2600" kern="0" dirty="0" smtClean="0">
                <a:solidFill>
                  <a:srgbClr val="000000"/>
                </a:solidFill>
                <a:latin typeface="+mn-lt"/>
                <a:ea typeface="+mn-ea"/>
              </a:rPr>
              <a:t>Respect for </a:t>
            </a:r>
            <a:r>
              <a:rPr lang="en-US" altLang="en-US" sz="2600" b="1" i="1" kern="0" dirty="0" smtClean="0">
                <a:solidFill>
                  <a:srgbClr val="000000"/>
                </a:solidFill>
                <a:latin typeface="+mn-lt"/>
                <a:ea typeface="+mn-ea"/>
              </a:rPr>
              <a:t>the game</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altLang="en-US" sz="2600" b="0" i="0" u="none" strike="noStrike" kern="0" cap="none" spc="0" normalizeH="0" baseline="0" noProof="0" dirty="0" smtClean="0">
                <a:ln>
                  <a:noFill/>
                </a:ln>
                <a:solidFill>
                  <a:srgbClr val="000000"/>
                </a:solidFill>
                <a:effectLst/>
                <a:uLnTx/>
                <a:uFillTx/>
                <a:latin typeface="+mn-lt"/>
                <a:ea typeface="+mn-ea"/>
                <a:cs typeface="+mn-cs"/>
              </a:rPr>
              <a:t>Respect for </a:t>
            </a:r>
            <a:r>
              <a:rPr kumimoji="0" lang="en-US" altLang="en-US" sz="2600" b="1" i="1" u="none" strike="noStrike" kern="0" cap="none" spc="0" normalizeH="0" baseline="0" noProof="0" dirty="0" smtClean="0">
                <a:ln>
                  <a:noFill/>
                </a:ln>
                <a:solidFill>
                  <a:srgbClr val="000000"/>
                </a:solidFill>
                <a:effectLst/>
                <a:uLnTx/>
                <a:uFillTx/>
                <a:latin typeface="+mn-lt"/>
                <a:ea typeface="+mn-ea"/>
                <a:cs typeface="+mn-cs"/>
              </a:rPr>
              <a:t>yourself </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lang="en-US" altLang="en-US" sz="2600" kern="0" dirty="0" smtClean="0">
              <a:solidFill>
                <a:srgbClr val="000000"/>
              </a:solidFill>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lang="en-US" altLang="en-US" sz="2600" kern="0" dirty="0" smtClean="0">
              <a:solidFill>
                <a:srgbClr val="000000"/>
              </a:solidFill>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4294967295"/>
          </p:nvPr>
        </p:nvSpPr>
        <p:spPr>
          <a:xfrm>
            <a:off x="0" y="1719263"/>
            <a:ext cx="8229600" cy="4411662"/>
          </a:xfrm>
        </p:spPr>
        <p:txBody>
          <a:bodyPr/>
          <a:lstStyle/>
          <a:p>
            <a:pPr>
              <a:buFont typeface="Wingdings" pitchFamily="2" charset="2"/>
              <a:buNone/>
            </a:pPr>
            <a:endParaRPr lang="en-US" altLang="en-US"/>
          </a:p>
          <a:p>
            <a:pPr>
              <a:buFont typeface="Wingdings" pitchFamily="2" charset="2"/>
              <a:buNone/>
            </a:pPr>
            <a:endParaRPr lang="en-US" altLang="en-US"/>
          </a:p>
          <a:p>
            <a:pPr>
              <a:buFont typeface="Wingdings" pitchFamily="2" charset="2"/>
              <a:buNone/>
            </a:pPr>
            <a:endParaRPr lang="en-US" altLang="en-US"/>
          </a:p>
        </p:txBody>
      </p:sp>
      <p:pic>
        <p:nvPicPr>
          <p:cNvPr id="167940" name="Picture 4" descr="calvin_ethic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457200"/>
            <a:ext cx="6019800" cy="5915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5538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Ethics and Respect</a:t>
            </a:r>
            <a:endParaRPr lang="en-US" dirty="0"/>
          </a:p>
        </p:txBody>
      </p:sp>
      <p:sp>
        <p:nvSpPr>
          <p:cNvPr id="3" name="Rectangle 11"/>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altLang="en-US" sz="2600" b="0" i="0" u="none" strike="noStrike" kern="0" cap="none" spc="0" normalizeH="0" baseline="0" noProof="0" dirty="0" smtClean="0">
                <a:ln>
                  <a:noFill/>
                </a:ln>
                <a:solidFill>
                  <a:srgbClr val="000000"/>
                </a:solidFill>
                <a:effectLst/>
                <a:uLnTx/>
                <a:uFillTx/>
                <a:latin typeface="+mn-lt"/>
                <a:ea typeface="+mn-ea"/>
                <a:cs typeface="+mn-cs"/>
              </a:rPr>
              <a:t>Ethics comes from respect</a:t>
            </a: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altLang="en-US" sz="2600" b="0" i="0" u="none" strike="noStrike" kern="0" cap="none" spc="0" normalizeH="0" baseline="0" noProof="0" dirty="0" smtClean="0">
                <a:ln>
                  <a:noFill/>
                </a:ln>
                <a:solidFill>
                  <a:srgbClr val="000000"/>
                </a:solidFill>
                <a:effectLst/>
                <a:uLnTx/>
                <a:uFillTx/>
                <a:latin typeface="+mn-lt"/>
                <a:ea typeface="+mn-ea"/>
                <a:cs typeface="+mn-cs"/>
              </a:rPr>
              <a:t>Respect for </a:t>
            </a:r>
            <a:r>
              <a:rPr kumimoji="0" lang="en-US" altLang="en-US" sz="2600" b="1" i="1" u="none" strike="noStrike" kern="0" cap="none" spc="0" normalizeH="0" baseline="0" noProof="0" dirty="0" smtClean="0">
                <a:ln>
                  <a:noFill/>
                </a:ln>
                <a:solidFill>
                  <a:srgbClr val="000000"/>
                </a:solidFill>
                <a:effectLst/>
                <a:uLnTx/>
                <a:uFillTx/>
                <a:latin typeface="+mn-lt"/>
                <a:ea typeface="+mn-ea"/>
                <a:cs typeface="+mn-cs"/>
              </a:rPr>
              <a:t>others</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lang="en-US" altLang="en-US" sz="2600" kern="0" dirty="0" smtClean="0">
                <a:solidFill>
                  <a:srgbClr val="000000"/>
                </a:solidFill>
                <a:latin typeface="+mn-lt"/>
                <a:ea typeface="+mn-ea"/>
              </a:rPr>
              <a:t>Respect for </a:t>
            </a:r>
            <a:r>
              <a:rPr lang="en-US" altLang="en-US" sz="2600" b="1" i="1" kern="0" dirty="0" smtClean="0">
                <a:solidFill>
                  <a:srgbClr val="000000"/>
                </a:solidFill>
                <a:latin typeface="+mn-lt"/>
                <a:ea typeface="+mn-ea"/>
              </a:rPr>
              <a:t>the game</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kumimoji="0" lang="en-US" altLang="en-US" sz="2600" b="0" i="0" u="none" strike="noStrike" kern="0" cap="none" spc="0" normalizeH="0" baseline="0" noProof="0" dirty="0" smtClean="0">
                <a:ln>
                  <a:noFill/>
                </a:ln>
                <a:solidFill>
                  <a:srgbClr val="000000"/>
                </a:solidFill>
                <a:effectLst/>
                <a:uLnTx/>
                <a:uFillTx/>
                <a:latin typeface="+mn-lt"/>
                <a:ea typeface="+mn-ea"/>
                <a:cs typeface="+mn-cs"/>
              </a:rPr>
              <a:t>Respect for </a:t>
            </a:r>
            <a:r>
              <a:rPr kumimoji="0" lang="en-US" altLang="en-US" sz="2600" b="1" i="1" u="none" strike="noStrike" kern="0" cap="none" spc="0" normalizeH="0" baseline="0" noProof="0" dirty="0" smtClean="0">
                <a:ln>
                  <a:noFill/>
                </a:ln>
                <a:solidFill>
                  <a:srgbClr val="000000"/>
                </a:solidFill>
                <a:effectLst/>
                <a:uLnTx/>
                <a:uFillTx/>
                <a:latin typeface="+mn-lt"/>
                <a:ea typeface="+mn-ea"/>
                <a:cs typeface="+mn-cs"/>
              </a:rPr>
              <a:t>yourself </a:t>
            </a: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lang="en-US" altLang="en-US" sz="2600" kern="0" dirty="0" smtClean="0">
              <a:solidFill>
                <a:srgbClr val="000000"/>
              </a:solidFill>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r>
              <a:rPr lang="en-US" altLang="en-US" sz="2600" kern="0" dirty="0" smtClean="0">
                <a:solidFill>
                  <a:srgbClr val="000000"/>
                </a:solidFill>
                <a:latin typeface="+mn-lt"/>
                <a:ea typeface="+mn-ea"/>
              </a:rPr>
              <a:t>To </a:t>
            </a:r>
            <a:r>
              <a:rPr lang="en-US" altLang="en-US" sz="2600" b="1" i="1" kern="0" dirty="0" smtClean="0">
                <a:solidFill>
                  <a:srgbClr val="FF0000"/>
                </a:solidFill>
                <a:latin typeface="+mn-lt"/>
                <a:ea typeface="+mn-ea"/>
              </a:rPr>
              <a:t>get</a:t>
            </a:r>
            <a:r>
              <a:rPr lang="en-US" altLang="en-US" sz="2600" kern="0" dirty="0" smtClean="0">
                <a:solidFill>
                  <a:srgbClr val="000000"/>
                </a:solidFill>
                <a:latin typeface="+mn-lt"/>
                <a:ea typeface="+mn-ea"/>
              </a:rPr>
              <a:t> respect, you have to </a:t>
            </a:r>
            <a:r>
              <a:rPr lang="en-US" altLang="en-US" sz="2600" b="1" i="1" kern="0" dirty="0" smtClean="0">
                <a:solidFill>
                  <a:srgbClr val="FF0000"/>
                </a:solidFill>
                <a:latin typeface="+mn-lt"/>
                <a:ea typeface="+mn-ea"/>
              </a:rPr>
              <a:t>give</a:t>
            </a:r>
            <a:r>
              <a:rPr lang="en-US" altLang="en-US" sz="2600" kern="0" dirty="0" smtClean="0">
                <a:solidFill>
                  <a:srgbClr val="000000"/>
                </a:solidFill>
                <a:latin typeface="+mn-lt"/>
                <a:ea typeface="+mn-ea"/>
              </a:rPr>
              <a:t> respect</a:t>
            </a:r>
            <a:endParaRPr kumimoji="0" lang="en-US" altLang="en-US" sz="260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lang="en-US" altLang="en-US" sz="2600" kern="0" dirty="0" smtClean="0">
              <a:solidFill>
                <a:srgbClr val="000000"/>
              </a:solidFill>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p:cBhvr override="childStyle">
                                        <p:cTn dur="1" fill="hold" display="0" masterRel="nextClick" afterEffect="1"/>
                                        <p:tgtEl>
                                          <p:spTgt spid="3">
                                            <p:txEl>
                                              <p:pRg st="2" end="2"/>
                                            </p:txEl>
                                          </p:spTgt>
                                        </p:tgtEl>
                                        <p:attrNameLst>
                                          <p:attrName>ppt_c</p:attrName>
                                        </p:attrNameLst>
                                      </p:cBhvr>
                                      <p:to>
                                        <a:srgbClr val="C0C0C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subTnLst>
                                    <p:animClr>
                                      <p:cBhvr override="childStyle">
                                        <p:cTn dur="1" fill="hold" display="0" masterRel="nextClick" afterEffect="1"/>
                                        <p:tgtEl>
                                          <p:spTgt spid="3">
                                            <p:txEl>
                                              <p:pRg st="4" end="4"/>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subTnLst>
                                    <p:animClr>
                                      <p:cBhvr override="childStyle">
                                        <p:cTn dur="1" fill="hold" display="0" masterRel="nextClick" afterEffect="1"/>
                                        <p:tgtEl>
                                          <p:spTgt spid="3">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do we mean … Ethics?</a:t>
            </a:r>
            <a:endParaRPr lang="en-US" dirty="0"/>
          </a:p>
        </p:txBody>
      </p:sp>
      <p:sp>
        <p:nvSpPr>
          <p:cNvPr id="3" name="Rectangle 11"/>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altLang="en-US" sz="2600" b="0" i="0" u="none" strike="noStrike" kern="0" cap="none" spc="0" normalizeH="0" baseline="0" noProof="0" dirty="0">
              <a:ln>
                <a:noFill/>
              </a:ln>
              <a:solidFill>
                <a:srgbClr val="000000"/>
              </a:solidFill>
              <a:effectLst/>
              <a:uLnTx/>
              <a:uFillTx/>
              <a:latin typeface="+mn-lt"/>
              <a:ea typeface="+mn-ea"/>
              <a:cs typeface="+mn-cs"/>
            </a:endParaRPr>
          </a:p>
        </p:txBody>
      </p:sp>
      <p:sp>
        <p:nvSpPr>
          <p:cNvPr id="4" name="Rectangle 3"/>
          <p:cNvSpPr/>
          <p:nvPr/>
        </p:nvSpPr>
        <p:spPr bwMode="auto">
          <a:xfrm>
            <a:off x="3505200" y="2133600"/>
            <a:ext cx="1524000" cy="914400"/>
          </a:xfrm>
          <a:prstGeom prst="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ヒラギノ角ゴ Pro W3" pitchFamily="-48" charset="-128"/>
              </a:rPr>
              <a:t>Observe</a:t>
            </a:r>
            <a:endParaRPr kumimoji="0" lang="en-US" sz="2400" b="1" i="0" u="none" strike="noStrike" cap="none" normalizeH="0" baseline="0" dirty="0" smtClean="0">
              <a:ln>
                <a:noFill/>
              </a:ln>
              <a:solidFill>
                <a:schemeClr val="bg1"/>
              </a:solidFill>
              <a:effectLst/>
              <a:latin typeface="Arial" charset="0"/>
              <a:ea typeface="ヒラギノ角ゴ Pro W3" pitchFamily="-48" charset="-128"/>
            </a:endParaRPr>
          </a:p>
        </p:txBody>
      </p:sp>
      <p:sp>
        <p:nvSpPr>
          <p:cNvPr id="5" name="Rectangle 4"/>
          <p:cNvSpPr/>
          <p:nvPr/>
        </p:nvSpPr>
        <p:spPr bwMode="auto">
          <a:xfrm>
            <a:off x="5181600" y="3352800"/>
            <a:ext cx="1524000" cy="914400"/>
          </a:xfrm>
          <a:prstGeom prst="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ヒラギノ角ゴ Pro W3" pitchFamily="-48" charset="-128"/>
              </a:rPr>
              <a:t>Judge</a:t>
            </a:r>
            <a:endParaRPr kumimoji="0" lang="en-US" sz="2400" b="1" i="0" u="none" strike="noStrike" cap="none" normalizeH="0" baseline="0" dirty="0" smtClean="0">
              <a:ln>
                <a:noFill/>
              </a:ln>
              <a:solidFill>
                <a:schemeClr val="bg1"/>
              </a:solidFill>
              <a:effectLst/>
              <a:latin typeface="Arial" charset="0"/>
              <a:ea typeface="ヒラギノ角ゴ Pro W3" pitchFamily="-48" charset="-128"/>
            </a:endParaRPr>
          </a:p>
        </p:txBody>
      </p:sp>
      <p:sp>
        <p:nvSpPr>
          <p:cNvPr id="6" name="Rectangle 5"/>
          <p:cNvSpPr/>
          <p:nvPr/>
        </p:nvSpPr>
        <p:spPr bwMode="auto">
          <a:xfrm>
            <a:off x="3505200" y="4648200"/>
            <a:ext cx="1524000" cy="914400"/>
          </a:xfrm>
          <a:prstGeom prst="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ヒラギノ角ゴ Pro W3" pitchFamily="-48" charset="-128"/>
              </a:rPr>
              <a:t>Act</a:t>
            </a:r>
            <a:endParaRPr kumimoji="0" lang="en-US" sz="2400" b="1" i="0" u="none" strike="noStrike" cap="none" normalizeH="0" baseline="0" dirty="0" smtClean="0">
              <a:ln>
                <a:noFill/>
              </a:ln>
              <a:solidFill>
                <a:schemeClr val="bg1"/>
              </a:solidFill>
              <a:effectLst/>
              <a:latin typeface="Arial" charset="0"/>
              <a:ea typeface="ヒラギノ角ゴ Pro W3" pitchFamily="-48" charset="-128"/>
            </a:endParaRPr>
          </a:p>
        </p:txBody>
      </p:sp>
      <p:sp>
        <p:nvSpPr>
          <p:cNvPr id="10" name="Circular Arrow 9"/>
          <p:cNvSpPr/>
          <p:nvPr/>
        </p:nvSpPr>
        <p:spPr bwMode="auto">
          <a:xfrm>
            <a:off x="3962400" y="2362200"/>
            <a:ext cx="2286000" cy="1828800"/>
          </a:xfrm>
          <a:prstGeom prst="circularArrow">
            <a:avLst>
              <a:gd name="adj1" fmla="val 12500"/>
              <a:gd name="adj2" fmla="val 1142319"/>
              <a:gd name="adj3" fmla="val 20457681"/>
              <a:gd name="adj4" fmla="val 16211198"/>
              <a:gd name="adj5" fmla="val 125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1" name="Circular Arrow 10"/>
          <p:cNvSpPr/>
          <p:nvPr/>
        </p:nvSpPr>
        <p:spPr bwMode="auto">
          <a:xfrm rot="5400000">
            <a:off x="4191000" y="3200400"/>
            <a:ext cx="1828800" cy="2286000"/>
          </a:xfrm>
          <a:prstGeom prst="circularArrow">
            <a:avLst>
              <a:gd name="adj1" fmla="val 12500"/>
              <a:gd name="adj2" fmla="val 1283764"/>
              <a:gd name="adj3" fmla="val 20457681"/>
              <a:gd name="adj4" fmla="val 16211198"/>
              <a:gd name="adj5" fmla="val 125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do we mean … Ethics?</a:t>
            </a:r>
            <a:endParaRPr lang="en-US" dirty="0"/>
          </a:p>
        </p:txBody>
      </p:sp>
      <p:sp>
        <p:nvSpPr>
          <p:cNvPr id="3" name="Rectangle 11"/>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altLang="en-US" sz="2600" b="0" i="0" u="none" strike="noStrike" kern="0" cap="none" spc="0" normalizeH="0" baseline="0" noProof="0" dirty="0">
              <a:ln>
                <a:noFill/>
              </a:ln>
              <a:solidFill>
                <a:srgbClr val="000000"/>
              </a:solidFill>
              <a:effectLst/>
              <a:uLnTx/>
              <a:uFillTx/>
              <a:latin typeface="+mn-lt"/>
              <a:ea typeface="+mn-ea"/>
              <a:cs typeface="+mn-cs"/>
            </a:endParaRPr>
          </a:p>
        </p:txBody>
      </p:sp>
      <p:sp>
        <p:nvSpPr>
          <p:cNvPr id="4" name="Rectangle 3"/>
          <p:cNvSpPr/>
          <p:nvPr/>
        </p:nvSpPr>
        <p:spPr bwMode="auto">
          <a:xfrm>
            <a:off x="3505200" y="2133600"/>
            <a:ext cx="1524000" cy="914400"/>
          </a:xfrm>
          <a:prstGeom prst="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ヒラギノ角ゴ Pro W3" pitchFamily="-48" charset="-128"/>
              </a:rPr>
              <a:t>Observe</a:t>
            </a:r>
            <a:endParaRPr kumimoji="0" lang="en-US" sz="2400" b="1" i="0" u="none" strike="noStrike" cap="none" normalizeH="0" baseline="0" dirty="0" smtClean="0">
              <a:ln>
                <a:noFill/>
              </a:ln>
              <a:solidFill>
                <a:schemeClr val="bg1"/>
              </a:solidFill>
              <a:effectLst/>
              <a:latin typeface="Arial" charset="0"/>
              <a:ea typeface="ヒラギノ角ゴ Pro W3" pitchFamily="-48" charset="-128"/>
            </a:endParaRPr>
          </a:p>
        </p:txBody>
      </p:sp>
      <p:sp>
        <p:nvSpPr>
          <p:cNvPr id="5" name="Rectangle 4"/>
          <p:cNvSpPr/>
          <p:nvPr/>
        </p:nvSpPr>
        <p:spPr bwMode="auto">
          <a:xfrm>
            <a:off x="5181600" y="3352800"/>
            <a:ext cx="1524000" cy="914400"/>
          </a:xfrm>
          <a:prstGeom prst="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ヒラギノ角ゴ Pro W3" pitchFamily="-48" charset="-128"/>
              </a:rPr>
              <a:t>Judge</a:t>
            </a:r>
            <a:endParaRPr kumimoji="0" lang="en-US" sz="2400" b="1" i="0" u="none" strike="noStrike" cap="none" normalizeH="0" baseline="0" dirty="0" smtClean="0">
              <a:ln>
                <a:noFill/>
              </a:ln>
              <a:solidFill>
                <a:schemeClr val="bg1"/>
              </a:solidFill>
              <a:effectLst/>
              <a:latin typeface="Arial" charset="0"/>
              <a:ea typeface="ヒラギノ角ゴ Pro W3" pitchFamily="-48" charset="-128"/>
            </a:endParaRPr>
          </a:p>
        </p:txBody>
      </p:sp>
      <p:sp>
        <p:nvSpPr>
          <p:cNvPr id="6" name="Rectangle 5"/>
          <p:cNvSpPr/>
          <p:nvPr/>
        </p:nvSpPr>
        <p:spPr bwMode="auto">
          <a:xfrm>
            <a:off x="3505200" y="4648200"/>
            <a:ext cx="1524000" cy="914400"/>
          </a:xfrm>
          <a:prstGeom prst="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ヒラギノ角ゴ Pro W3" pitchFamily="-48" charset="-128"/>
              </a:rPr>
              <a:t>Act</a:t>
            </a:r>
            <a:endParaRPr kumimoji="0" lang="en-US" sz="2400" b="1" i="0" u="none" strike="noStrike" cap="none" normalizeH="0" baseline="0" dirty="0" smtClean="0">
              <a:ln>
                <a:noFill/>
              </a:ln>
              <a:solidFill>
                <a:schemeClr val="bg1"/>
              </a:solidFill>
              <a:effectLst/>
              <a:latin typeface="Arial" charset="0"/>
              <a:ea typeface="ヒラギノ角ゴ Pro W3" pitchFamily="-48" charset="-128"/>
            </a:endParaRPr>
          </a:p>
        </p:txBody>
      </p:sp>
      <p:sp>
        <p:nvSpPr>
          <p:cNvPr id="7" name="Rectangle 6"/>
          <p:cNvSpPr/>
          <p:nvPr/>
        </p:nvSpPr>
        <p:spPr bwMode="auto">
          <a:xfrm>
            <a:off x="1828800" y="3352800"/>
            <a:ext cx="1524000" cy="914400"/>
          </a:xfrm>
          <a:prstGeom prst="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charset="0"/>
                <a:ea typeface="ヒラギノ角ゴ Pro W3" pitchFamily="-48" charset="-128"/>
              </a:rPr>
              <a:t>Repent</a:t>
            </a:r>
            <a:endParaRPr kumimoji="0" lang="en-US" sz="2400" b="1" i="0" u="none" strike="noStrike" cap="none" normalizeH="0" baseline="0" dirty="0" smtClean="0">
              <a:ln>
                <a:noFill/>
              </a:ln>
              <a:solidFill>
                <a:schemeClr val="bg1"/>
              </a:solidFill>
              <a:effectLst/>
              <a:latin typeface="Arial" charset="0"/>
              <a:ea typeface="ヒラギノ角ゴ Pro W3" pitchFamily="-48" charset="-128"/>
            </a:endParaRPr>
          </a:p>
        </p:txBody>
      </p:sp>
      <p:sp>
        <p:nvSpPr>
          <p:cNvPr id="10" name="Circular Arrow 9"/>
          <p:cNvSpPr/>
          <p:nvPr/>
        </p:nvSpPr>
        <p:spPr bwMode="auto">
          <a:xfrm>
            <a:off x="3962400" y="2362200"/>
            <a:ext cx="2286000" cy="1828800"/>
          </a:xfrm>
          <a:prstGeom prst="circularArrow">
            <a:avLst>
              <a:gd name="adj1" fmla="val 12500"/>
              <a:gd name="adj2" fmla="val 1142319"/>
              <a:gd name="adj3" fmla="val 20457681"/>
              <a:gd name="adj4" fmla="val 16211198"/>
              <a:gd name="adj5" fmla="val 125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1" name="Circular Arrow 10"/>
          <p:cNvSpPr/>
          <p:nvPr/>
        </p:nvSpPr>
        <p:spPr bwMode="auto">
          <a:xfrm rot="5400000">
            <a:off x="4191000" y="3200400"/>
            <a:ext cx="1828800" cy="2286000"/>
          </a:xfrm>
          <a:prstGeom prst="circularArrow">
            <a:avLst>
              <a:gd name="adj1" fmla="val 12500"/>
              <a:gd name="adj2" fmla="val 1283764"/>
              <a:gd name="adj3" fmla="val 20457681"/>
              <a:gd name="adj4" fmla="val 16211198"/>
              <a:gd name="adj5" fmla="val 125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2" name="Circular Arrow 11"/>
          <p:cNvSpPr/>
          <p:nvPr/>
        </p:nvSpPr>
        <p:spPr bwMode="auto">
          <a:xfrm flipH="1" flipV="1">
            <a:off x="2286000" y="3429000"/>
            <a:ext cx="2286000" cy="1828800"/>
          </a:xfrm>
          <a:prstGeom prst="circularArrow">
            <a:avLst>
              <a:gd name="adj1" fmla="val 12500"/>
              <a:gd name="adj2" fmla="val 1142319"/>
              <a:gd name="adj3" fmla="val 20457681"/>
              <a:gd name="adj4" fmla="val 16211198"/>
              <a:gd name="adj5" fmla="val 125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
        <p:nvSpPr>
          <p:cNvPr id="13" name="Circular Arrow 12"/>
          <p:cNvSpPr/>
          <p:nvPr/>
        </p:nvSpPr>
        <p:spPr bwMode="auto">
          <a:xfrm rot="5400000" flipH="1" flipV="1">
            <a:off x="2514600" y="2133600"/>
            <a:ext cx="1828800" cy="2286000"/>
          </a:xfrm>
          <a:prstGeom prst="circularArrow">
            <a:avLst>
              <a:gd name="adj1" fmla="val 12500"/>
              <a:gd name="adj2" fmla="val 1283764"/>
              <a:gd name="adj3" fmla="val 20457681"/>
              <a:gd name="adj4" fmla="val 16211198"/>
              <a:gd name="adj5" fmla="val 125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ヒラギノ角ゴ Pro W3" pitchFamily="-4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p:cBhvr override="childStyle">
                                        <p:cTn dur="1" fill="hold" display="0" masterRel="nextClick" afterEffect="1"/>
                                        <p:tgtEl>
                                          <p:spTgt spid="3">
                                            <p:txEl>
                                              <p:pRg st="0" end="0"/>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title"/>
          </p:nvPr>
        </p:nvSpPr>
        <p:spPr/>
        <p:txBody>
          <a:bodyPr/>
          <a:lstStyle/>
          <a:p>
            <a:r>
              <a:rPr lang="en-US" altLang="en-US" dirty="0"/>
              <a:t>What do we mean … Ethics?</a:t>
            </a:r>
          </a:p>
        </p:txBody>
      </p:sp>
      <p:sp>
        <p:nvSpPr>
          <p:cNvPr id="155659" name="Rectangle 11"/>
          <p:cNvSpPr>
            <a:spLocks noGrp="1" noChangeArrowheads="1"/>
          </p:cNvSpPr>
          <p:nvPr>
            <p:ph type="body" idx="1"/>
          </p:nvPr>
        </p:nvSpPr>
        <p:spPr/>
        <p:txBody>
          <a:bodyPr/>
          <a:lstStyle/>
          <a:p>
            <a:r>
              <a:rPr lang="en-US" altLang="en-US" sz="2600" dirty="0"/>
              <a:t>Ethics denote the theory of right and wrong actions </a:t>
            </a:r>
          </a:p>
          <a:p>
            <a:pPr lvl="1"/>
            <a:r>
              <a:rPr lang="en-US" altLang="en-US" sz="2200" dirty="0"/>
              <a:t>Written and unwritten codes of principles and values that govern decisions and actions</a:t>
            </a:r>
          </a:p>
          <a:p>
            <a:endParaRPr lang="en-US" altLang="en-US" sz="2600" dirty="0"/>
          </a:p>
          <a:p>
            <a:r>
              <a:rPr lang="en-US" altLang="en-US" sz="2600" dirty="0"/>
              <a:t>Morals indicate their practice within guidelines </a:t>
            </a:r>
          </a:p>
          <a:p>
            <a:pPr lvl="1"/>
            <a:r>
              <a:rPr lang="en-US" altLang="en-US" sz="2200" dirty="0"/>
              <a:t>Standards for determining the difference between good and bad decision making and behavior</a:t>
            </a:r>
          </a:p>
          <a:p>
            <a:endParaRPr lang="en-US" altLang="en-US" sz="2600" dirty="0"/>
          </a:p>
          <a:p>
            <a:r>
              <a:rPr lang="en-US" altLang="en-US" sz="2600" dirty="0"/>
              <a:t>Ethics </a:t>
            </a:r>
            <a:r>
              <a:rPr lang="en-US" altLang="en-US" sz="2600" dirty="0" smtClean="0"/>
              <a:t>are…knowing </a:t>
            </a:r>
            <a:r>
              <a:rPr lang="en-US" altLang="en-US" sz="2600" dirty="0"/>
              <a:t>the difference between right and wrong and choosing to do what is right. </a:t>
            </a:r>
          </a:p>
        </p:txBody>
      </p:sp>
    </p:spTree>
    <p:extLst>
      <p:ext uri="{BB962C8B-B14F-4D97-AF65-F5344CB8AC3E}">
        <p14:creationId xmlns:p14="http://schemas.microsoft.com/office/powerpoint/2010/main" xmlns="" val="241588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56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556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1" end="1"/>
                                            </p:txEl>
                                          </p:spTgt>
                                        </p:tgtEl>
                                        <p:attrNameLst>
                                          <p:attrName>ppt_c</p:attrName>
                                        </p:attrNameLst>
                                      </p:cBhvr>
                                      <p:to>
                                        <a:srgbClr val="C0C0C0"/>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56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1556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4" end="4"/>
                                            </p:txEl>
                                          </p:spTgt>
                                        </p:tgtEl>
                                        <p:attrNameLst>
                                          <p:attrName>ppt_c</p:attrName>
                                        </p:attrNameLst>
                                      </p:cBhvr>
                                      <p:to>
                                        <a:srgbClr val="C0C0C0"/>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56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55659">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6" name="Rectangle 8"/>
          <p:cNvSpPr>
            <a:spLocks noGrp="1" noChangeArrowheads="1"/>
          </p:cNvSpPr>
          <p:nvPr>
            <p:ph type="title"/>
          </p:nvPr>
        </p:nvSpPr>
        <p:spPr/>
        <p:txBody>
          <a:bodyPr/>
          <a:lstStyle/>
          <a:p>
            <a:r>
              <a:rPr lang="en-US" altLang="en-US"/>
              <a:t>Ethics in Contesting</a:t>
            </a:r>
          </a:p>
        </p:txBody>
      </p:sp>
      <p:sp>
        <p:nvSpPr>
          <p:cNvPr id="176137" name="Rectangle 9"/>
          <p:cNvSpPr>
            <a:spLocks noGrp="1" noChangeArrowheads="1"/>
          </p:cNvSpPr>
          <p:nvPr>
            <p:ph sz="half" idx="1"/>
          </p:nvPr>
        </p:nvSpPr>
        <p:spPr/>
        <p:txBody>
          <a:bodyPr/>
          <a:lstStyle/>
          <a:p>
            <a:pPr>
              <a:lnSpc>
                <a:spcPct val="80000"/>
              </a:lnSpc>
            </a:pPr>
            <a:r>
              <a:rPr lang="en-US" altLang="en-US" sz="2600" dirty="0"/>
              <a:t>Choosing to do the right thing even when no one is looking</a:t>
            </a:r>
          </a:p>
          <a:p>
            <a:pPr>
              <a:lnSpc>
                <a:spcPct val="80000"/>
              </a:lnSpc>
            </a:pPr>
            <a:endParaRPr lang="en-US" altLang="en-US" sz="2600" dirty="0"/>
          </a:p>
          <a:p>
            <a:pPr>
              <a:lnSpc>
                <a:spcPct val="80000"/>
              </a:lnSpc>
            </a:pPr>
            <a:r>
              <a:rPr lang="en-US" altLang="en-US" sz="2600" dirty="0" smtClean="0"/>
              <a:t>With </a:t>
            </a:r>
            <a:r>
              <a:rPr lang="en-US" altLang="en-US" sz="2600" dirty="0"/>
              <a:t>SDR technology, people *are* looking at what happens on the air</a:t>
            </a:r>
          </a:p>
          <a:p>
            <a:pPr>
              <a:lnSpc>
                <a:spcPct val="80000"/>
              </a:lnSpc>
            </a:pPr>
            <a:endParaRPr lang="en-US" altLang="en-US" sz="2600" dirty="0"/>
          </a:p>
          <a:p>
            <a:pPr>
              <a:lnSpc>
                <a:spcPct val="80000"/>
              </a:lnSpc>
            </a:pPr>
            <a:r>
              <a:rPr lang="en-US" altLang="en-US" sz="2600" dirty="0" smtClean="0"/>
              <a:t>Unobservable rules require participants to apply ethics</a:t>
            </a:r>
            <a:endParaRPr lang="en-US" altLang="en-US" sz="2600" dirty="0"/>
          </a:p>
        </p:txBody>
      </p:sp>
      <p:pic>
        <p:nvPicPr>
          <p:cNvPr id="8" name="Picture 6" descr="[conscience+angel+devil+toon]"/>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81562" y="1884362"/>
            <a:ext cx="3571875" cy="3962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lstStyle/>
          <a:p>
            <a:r>
              <a:rPr lang="en-US" altLang="en-US" dirty="0" smtClean="0"/>
              <a:t>Discussion of what ethical behavior is in radio contesting</a:t>
            </a:r>
          </a:p>
          <a:p>
            <a:r>
              <a:rPr lang="en-US" altLang="en-US" dirty="0" smtClean="0"/>
              <a:t>Understand the impact of unethical behavior</a:t>
            </a:r>
          </a:p>
          <a:p>
            <a:r>
              <a:rPr lang="en-US" altLang="en-US" dirty="0" smtClean="0"/>
              <a:t>Encourage participants to take ownership of their own behavior and encourage others to do the same  </a:t>
            </a:r>
          </a:p>
        </p:txBody>
      </p:sp>
      <p:sp>
        <p:nvSpPr>
          <p:cNvPr id="7170" name="Title 1"/>
          <p:cNvSpPr>
            <a:spLocks noGrp="1"/>
          </p:cNvSpPr>
          <p:nvPr>
            <p:ph type="title"/>
          </p:nvPr>
        </p:nvSpPr>
        <p:spPr/>
        <p:txBody>
          <a:bodyPr/>
          <a:lstStyle/>
          <a:p>
            <a:r>
              <a:rPr lang="en-US" altLang="en-US" dirty="0" smtClean="0"/>
              <a:t>Purpose of this Session</a:t>
            </a:r>
          </a:p>
        </p:txBody>
      </p:sp>
      <p:pic>
        <p:nvPicPr>
          <p:cNvPr id="7172" name="Picture 3" descr="Ethical Dilemma.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4800600"/>
            <a:ext cx="1417455" cy="1668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04744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1" name="Picture 5" descr="Barry Bonds">
            <a:hlinkClick r:id="rId2" tooltip="Barry Bonds"/>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t="-2000" r="30568"/>
          <a:stretch>
            <a:fillRect/>
          </a:stretch>
        </p:blipFill>
        <p:spPr bwMode="auto">
          <a:xfrm>
            <a:off x="5181600" y="1676400"/>
            <a:ext cx="3505200" cy="3886200"/>
          </a:xfrm>
          <a:prstGeom prst="rect">
            <a:avLst/>
          </a:prstGeom>
          <a:noFill/>
          <a:extLst>
            <a:ext uri="{909E8E84-426E-40DD-AFC4-6F175D3DCCD1}">
              <a14:hiddenFill xmlns:a14="http://schemas.microsoft.com/office/drawing/2010/main" xmlns="">
                <a:solidFill>
                  <a:srgbClr val="FFFFFF"/>
                </a:solidFill>
              </a14:hiddenFill>
            </a:ext>
          </a:extLst>
        </p:spPr>
      </p:pic>
      <p:pic>
        <p:nvPicPr>
          <p:cNvPr id="188423" name="Picture 7" descr="Photograph of Hank Aaron "/>
          <p:cNvPicPr>
            <a:picLocks noChangeAspect="1" noChangeArrowheads="1"/>
          </p:cNvPicPr>
          <p:nvPr/>
        </p:nvPicPr>
        <p:blipFill>
          <a:blip r:embed="rId4" cstate="print">
            <a:extLst>
              <a:ext uri="{28A0092B-C50C-407E-A947-70E740481C1C}">
                <a14:useLocalDpi xmlns:a14="http://schemas.microsoft.com/office/drawing/2010/main" xmlns="" val="0"/>
              </a:ext>
            </a:extLst>
          </a:blip>
          <a:srcRect r="7999" b="4672"/>
          <a:stretch>
            <a:fillRect/>
          </a:stretch>
        </p:blipFill>
        <p:spPr bwMode="auto">
          <a:xfrm>
            <a:off x="990600" y="1676400"/>
            <a:ext cx="3505200" cy="3886200"/>
          </a:xfrm>
          <a:prstGeom prst="rect">
            <a:avLst/>
          </a:prstGeom>
          <a:noFill/>
          <a:extLst>
            <a:ext uri="{909E8E84-426E-40DD-AFC4-6F175D3DCCD1}">
              <a14:hiddenFill xmlns:a14="http://schemas.microsoft.com/office/drawing/2010/main" xmlns="">
                <a:solidFill>
                  <a:srgbClr val="FFFFFF"/>
                </a:solidFill>
              </a14:hiddenFill>
            </a:ext>
          </a:extLst>
        </p:spPr>
      </p:pic>
      <p:sp>
        <p:nvSpPr>
          <p:cNvPr id="188427" name="Rectangle 11"/>
          <p:cNvSpPr>
            <a:spLocks noGrp="1" noChangeArrowheads="1"/>
          </p:cNvSpPr>
          <p:nvPr>
            <p:ph type="title"/>
          </p:nvPr>
        </p:nvSpPr>
        <p:spPr/>
        <p:txBody>
          <a:bodyPr/>
          <a:lstStyle/>
          <a:p>
            <a:r>
              <a:rPr lang="en-US" altLang="en-US" dirty="0"/>
              <a:t>Why do ethics matter?</a:t>
            </a:r>
          </a:p>
        </p:txBody>
      </p:sp>
      <p:sp>
        <p:nvSpPr>
          <p:cNvPr id="188425" name="Text Box 9"/>
          <p:cNvSpPr txBox="1">
            <a:spLocks noChangeArrowheads="1"/>
          </p:cNvSpPr>
          <p:nvPr/>
        </p:nvSpPr>
        <p:spPr bwMode="auto">
          <a:xfrm>
            <a:off x="1905000" y="5638800"/>
            <a:ext cx="1835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1800">
                <a:solidFill>
                  <a:srgbClr val="000000"/>
                </a:solidFill>
              </a:rPr>
              <a:t>Hank Aaron</a:t>
            </a:r>
          </a:p>
          <a:p>
            <a:pPr algn="ctr"/>
            <a:r>
              <a:rPr lang="en-US" altLang="en-US" sz="1800">
                <a:solidFill>
                  <a:srgbClr val="000000"/>
                </a:solidFill>
              </a:rPr>
              <a:t>755 Home Runs</a:t>
            </a:r>
          </a:p>
        </p:txBody>
      </p:sp>
      <p:sp>
        <p:nvSpPr>
          <p:cNvPr id="188426" name="Text Box 10"/>
          <p:cNvSpPr txBox="1">
            <a:spLocks noChangeArrowheads="1"/>
          </p:cNvSpPr>
          <p:nvPr/>
        </p:nvSpPr>
        <p:spPr bwMode="auto">
          <a:xfrm>
            <a:off x="6324600" y="5638800"/>
            <a:ext cx="183515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US" altLang="en-US" sz="1800">
                <a:solidFill>
                  <a:srgbClr val="000000"/>
                </a:solidFill>
              </a:rPr>
              <a:t>Barry Bonds</a:t>
            </a:r>
          </a:p>
          <a:p>
            <a:pPr algn="ctr"/>
            <a:r>
              <a:rPr lang="en-US" altLang="en-US" sz="1800">
                <a:solidFill>
                  <a:srgbClr val="000000"/>
                </a:solidFill>
              </a:rPr>
              <a:t>762 Home Runs</a:t>
            </a:r>
          </a:p>
        </p:txBody>
      </p:sp>
    </p:spTree>
    <p:extLst>
      <p:ext uri="{BB962C8B-B14F-4D97-AF65-F5344CB8AC3E}">
        <p14:creationId xmlns:p14="http://schemas.microsoft.com/office/powerpoint/2010/main" xmlns="" val="3731062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7" name="Rectangle 11"/>
          <p:cNvSpPr>
            <a:spLocks noGrp="1" noChangeArrowheads="1"/>
          </p:cNvSpPr>
          <p:nvPr>
            <p:ph type="title"/>
          </p:nvPr>
        </p:nvSpPr>
        <p:spPr/>
        <p:txBody>
          <a:bodyPr/>
          <a:lstStyle/>
          <a:p>
            <a:r>
              <a:rPr lang="en-US" altLang="en-US" dirty="0"/>
              <a:t>Why do ethics matter?</a:t>
            </a:r>
          </a:p>
        </p:txBody>
      </p:sp>
      <p:sp>
        <p:nvSpPr>
          <p:cNvPr id="7" name="Rectangle 6"/>
          <p:cNvSpPr/>
          <p:nvPr/>
        </p:nvSpPr>
        <p:spPr>
          <a:xfrm>
            <a:off x="1600200" y="2921169"/>
            <a:ext cx="5943600" cy="1077218"/>
          </a:xfrm>
          <a:prstGeom prst="rect">
            <a:avLst/>
          </a:prstGeom>
        </p:spPr>
        <p:txBody>
          <a:bodyPr wrap="square">
            <a:spAutoFit/>
          </a:bodyPr>
          <a:lstStyle/>
          <a:p>
            <a:pPr marL="342900" indent="-342900" eaLnBrk="1" hangingPunct="1">
              <a:spcBef>
                <a:spcPct val="20000"/>
              </a:spcBef>
              <a:buClr>
                <a:schemeClr val="tx2"/>
              </a:buClr>
              <a:buSzPct val="70000"/>
            </a:pPr>
            <a:r>
              <a:rPr lang="en-US" altLang="en-US" sz="3200" b="1" kern="0" dirty="0" smtClean="0">
                <a:solidFill>
                  <a:srgbClr val="000000"/>
                </a:solidFill>
              </a:rPr>
              <a:t>Without ethics and respect –     	we have NOTHING</a:t>
            </a:r>
            <a:endParaRPr lang="en-US" altLang="en-US" sz="3200" b="1" kern="0" dirty="0" smtClean="0">
              <a:solidFill>
                <a:srgbClr val="000000"/>
              </a:solidFill>
            </a:endParaRPr>
          </a:p>
        </p:txBody>
      </p:sp>
    </p:spTree>
    <p:extLst>
      <p:ext uri="{BB962C8B-B14F-4D97-AF65-F5344CB8AC3E}">
        <p14:creationId xmlns:p14="http://schemas.microsoft.com/office/powerpoint/2010/main" xmlns="" val="3731062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7" name="Rectangle 3"/>
          <p:cNvSpPr>
            <a:spLocks noGrp="1" noChangeArrowheads="1"/>
          </p:cNvSpPr>
          <p:nvPr>
            <p:ph idx="1"/>
          </p:nvPr>
        </p:nvSpPr>
        <p:spPr/>
        <p:txBody>
          <a:bodyPr/>
          <a:lstStyle/>
          <a:p>
            <a:pPr>
              <a:lnSpc>
                <a:spcPct val="90000"/>
              </a:lnSpc>
              <a:buFont typeface="Wingdings" pitchFamily="2" charset="2"/>
              <a:buNone/>
            </a:pPr>
            <a:r>
              <a:rPr lang="en-US" altLang="en-US" dirty="0"/>
              <a:t>“We operate for 4/24/48 hours, log all the stations we contact, and see who can make the most contacts in the most states, countries”</a:t>
            </a:r>
          </a:p>
          <a:p>
            <a:pPr>
              <a:lnSpc>
                <a:spcPct val="90000"/>
              </a:lnSpc>
              <a:buFont typeface="Wingdings" pitchFamily="2" charset="2"/>
              <a:buNone/>
            </a:pPr>
            <a:r>
              <a:rPr lang="en-US" altLang="en-US" i="1" dirty="0" smtClean="0">
                <a:solidFill>
                  <a:srgbClr val="0000FF"/>
                </a:solidFill>
              </a:rPr>
              <a:t>		“</a:t>
            </a:r>
            <a:r>
              <a:rPr lang="en-US" altLang="en-US" i="1" dirty="0">
                <a:solidFill>
                  <a:srgbClr val="0000FF"/>
                </a:solidFill>
              </a:rPr>
              <a:t>How do you know who won?”</a:t>
            </a:r>
          </a:p>
          <a:p>
            <a:pPr>
              <a:lnSpc>
                <a:spcPct val="90000"/>
              </a:lnSpc>
              <a:buFont typeface="Wingdings" pitchFamily="2" charset="2"/>
              <a:buNone/>
            </a:pPr>
            <a:endParaRPr lang="en-US" altLang="en-US" i="1" dirty="0">
              <a:solidFill>
                <a:srgbClr val="0000FF"/>
              </a:solidFill>
            </a:endParaRPr>
          </a:p>
          <a:p>
            <a:pPr>
              <a:lnSpc>
                <a:spcPct val="90000"/>
              </a:lnSpc>
              <a:buFont typeface="Wingdings" pitchFamily="2" charset="2"/>
              <a:buNone/>
            </a:pPr>
            <a:r>
              <a:rPr lang="en-US" altLang="en-US" dirty="0"/>
              <a:t>“We send our logs to the sponsor, and they check them”</a:t>
            </a:r>
          </a:p>
          <a:p>
            <a:pPr>
              <a:lnSpc>
                <a:spcPct val="90000"/>
              </a:lnSpc>
              <a:buFont typeface="Wingdings" pitchFamily="2" charset="2"/>
              <a:buNone/>
            </a:pPr>
            <a:r>
              <a:rPr lang="en-US" altLang="en-US" i="1" dirty="0" smtClean="0">
                <a:solidFill>
                  <a:srgbClr val="0000FF"/>
                </a:solidFill>
              </a:rPr>
              <a:t>		“</a:t>
            </a:r>
            <a:r>
              <a:rPr lang="en-US" altLang="en-US" i="1" dirty="0">
                <a:solidFill>
                  <a:srgbClr val="0000FF"/>
                </a:solidFill>
              </a:rPr>
              <a:t>How do you prevent cheating?”</a:t>
            </a:r>
          </a:p>
        </p:txBody>
      </p:sp>
      <p:sp>
        <p:nvSpPr>
          <p:cNvPr id="216066" name="Rectangle 2"/>
          <p:cNvSpPr>
            <a:spLocks noGrp="1" noChangeArrowheads="1"/>
          </p:cNvSpPr>
          <p:nvPr>
            <p:ph type="title"/>
          </p:nvPr>
        </p:nvSpPr>
        <p:spPr/>
        <p:txBody>
          <a:bodyPr/>
          <a:lstStyle/>
          <a:p>
            <a:r>
              <a:rPr lang="en-US" altLang="en-US" sz="3500"/>
              <a:t>Explaining Radio Contesting to a non-ham (or non-contester)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6067">
                                            <p:txEl>
                                              <p:pRg st="0" end="0"/>
                                            </p:txEl>
                                          </p:spTgt>
                                        </p:tgtEl>
                                        <p:attrNameLst>
                                          <p:attrName>style.visibility</p:attrName>
                                        </p:attrNameLst>
                                      </p:cBhvr>
                                      <p:to>
                                        <p:strVal val="visible"/>
                                      </p:to>
                                    </p:set>
                                    <p:animEffect transition="in" filter="wipe(left)">
                                      <p:cBhvr>
                                        <p:cTn id="7" dur="500"/>
                                        <p:tgtEl>
                                          <p:spTgt spid="2160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6067">
                                            <p:txEl>
                                              <p:pRg st="1" end="1"/>
                                            </p:txEl>
                                          </p:spTgt>
                                        </p:tgtEl>
                                        <p:attrNameLst>
                                          <p:attrName>style.visibility</p:attrName>
                                        </p:attrNameLst>
                                      </p:cBhvr>
                                      <p:to>
                                        <p:strVal val="visible"/>
                                      </p:to>
                                    </p:set>
                                    <p:animEffect transition="in" filter="wipe(left)">
                                      <p:cBhvr>
                                        <p:cTn id="12" dur="500"/>
                                        <p:tgtEl>
                                          <p:spTgt spid="2160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6067">
                                            <p:txEl>
                                              <p:pRg st="3" end="3"/>
                                            </p:txEl>
                                          </p:spTgt>
                                        </p:tgtEl>
                                        <p:attrNameLst>
                                          <p:attrName>style.visibility</p:attrName>
                                        </p:attrNameLst>
                                      </p:cBhvr>
                                      <p:to>
                                        <p:strVal val="visible"/>
                                      </p:to>
                                    </p:set>
                                    <p:animEffect transition="in" filter="wipe(left)">
                                      <p:cBhvr>
                                        <p:cTn id="17" dur="500"/>
                                        <p:tgtEl>
                                          <p:spTgt spid="2160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6067">
                                            <p:txEl>
                                              <p:pRg st="4" end="4"/>
                                            </p:txEl>
                                          </p:spTgt>
                                        </p:tgtEl>
                                        <p:attrNameLst>
                                          <p:attrName>style.visibility</p:attrName>
                                        </p:attrNameLst>
                                      </p:cBhvr>
                                      <p:to>
                                        <p:strVal val="visible"/>
                                      </p:to>
                                    </p:set>
                                    <p:animEffect transition="in" filter="wipe(left)">
                                      <p:cBhvr>
                                        <p:cTn id="22" dur="500"/>
                                        <p:tgtEl>
                                          <p:spTgt spid="2160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5" name="Rectangle 5"/>
          <p:cNvSpPr>
            <a:spLocks noGrp="1" noChangeArrowheads="1"/>
          </p:cNvSpPr>
          <p:nvPr>
            <p:ph idx="1"/>
          </p:nvPr>
        </p:nvSpPr>
        <p:spPr/>
        <p:txBody>
          <a:bodyPr/>
          <a:lstStyle/>
          <a:p>
            <a:r>
              <a:rPr lang="en-US" altLang="en-US" dirty="0"/>
              <a:t>Written Rules</a:t>
            </a:r>
          </a:p>
          <a:p>
            <a:pPr lvl="1"/>
            <a:r>
              <a:rPr lang="en-US" altLang="en-US" dirty="0" smtClean="0"/>
              <a:t>Specified by the </a:t>
            </a:r>
            <a:r>
              <a:rPr lang="en-US" altLang="en-US" dirty="0"/>
              <a:t>contest </a:t>
            </a:r>
            <a:r>
              <a:rPr lang="en-US" altLang="en-US" dirty="0" smtClean="0"/>
              <a:t>sponsor in writing</a:t>
            </a:r>
            <a:endParaRPr lang="en-US" altLang="en-US" dirty="0"/>
          </a:p>
          <a:p>
            <a:pPr lvl="1"/>
            <a:r>
              <a:rPr lang="en-US" altLang="en-US" dirty="0"/>
              <a:t>Black and </a:t>
            </a:r>
            <a:r>
              <a:rPr lang="en-US" altLang="en-US" dirty="0" smtClean="0"/>
              <a:t>white</a:t>
            </a:r>
          </a:p>
          <a:p>
            <a:pPr lvl="1"/>
            <a:r>
              <a:rPr lang="en-US" altLang="en-US" dirty="0" smtClean="0"/>
              <a:t>May, can, should, must…</a:t>
            </a:r>
            <a:endParaRPr lang="en-US" altLang="en-US" dirty="0"/>
          </a:p>
          <a:p>
            <a:pPr lvl="1"/>
            <a:endParaRPr lang="en-US" altLang="en-US" dirty="0"/>
          </a:p>
          <a:p>
            <a:r>
              <a:rPr lang="en-US" altLang="en-US" dirty="0"/>
              <a:t>Unwritten </a:t>
            </a:r>
            <a:r>
              <a:rPr lang="en-US" altLang="en-US" dirty="0" smtClean="0"/>
              <a:t>Rules</a:t>
            </a:r>
          </a:p>
          <a:p>
            <a:pPr lvl="1"/>
            <a:r>
              <a:rPr lang="en-US" altLang="en-US" dirty="0" smtClean="0"/>
              <a:t>Expectations about behavior</a:t>
            </a:r>
            <a:endParaRPr lang="en-US" altLang="en-US" dirty="0"/>
          </a:p>
          <a:p>
            <a:pPr lvl="1"/>
            <a:r>
              <a:rPr lang="en-US" altLang="en-US" dirty="0"/>
              <a:t>Interpreted norms</a:t>
            </a:r>
          </a:p>
          <a:p>
            <a:pPr lvl="1"/>
            <a:r>
              <a:rPr lang="en-US" altLang="en-US" dirty="0" smtClean="0"/>
              <a:t>Gray areas</a:t>
            </a:r>
          </a:p>
        </p:txBody>
      </p:sp>
      <p:sp>
        <p:nvSpPr>
          <p:cNvPr id="179204" name="Rectangle 4"/>
          <p:cNvSpPr>
            <a:spLocks noGrp="1" noChangeArrowheads="1"/>
          </p:cNvSpPr>
          <p:nvPr>
            <p:ph type="title"/>
          </p:nvPr>
        </p:nvSpPr>
        <p:spPr/>
        <p:txBody>
          <a:bodyPr/>
          <a:lstStyle/>
          <a:p>
            <a:r>
              <a:rPr lang="en-US" altLang="en-US"/>
              <a:t>How do we know what to do?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3" name="Rectangle 3"/>
          <p:cNvSpPr>
            <a:spLocks noGrp="1" noChangeArrowheads="1"/>
          </p:cNvSpPr>
          <p:nvPr>
            <p:ph idx="1"/>
          </p:nvPr>
        </p:nvSpPr>
        <p:spPr/>
        <p:txBody>
          <a:bodyPr/>
          <a:lstStyle/>
          <a:p>
            <a:r>
              <a:rPr lang="en-US" altLang="en-US" b="1" dirty="0"/>
              <a:t>“A. Single Operator categories</a:t>
            </a:r>
            <a:r>
              <a:rPr lang="en-US" altLang="en-US" dirty="0"/>
              <a:t>: For all single operator categories, only one person (the operator) can contribute to the final score during the official contest period.”</a:t>
            </a:r>
          </a:p>
          <a:p>
            <a:endParaRPr lang="en-US" altLang="en-US" dirty="0"/>
          </a:p>
          <a:p>
            <a:r>
              <a:rPr lang="en-US" altLang="en-US" dirty="0"/>
              <a:t>“Total output power per band must not exceed 1500 watts or the output power regulations of the country in which the entrant is operating, whichever is less.”</a:t>
            </a:r>
          </a:p>
        </p:txBody>
      </p:sp>
      <p:sp>
        <p:nvSpPr>
          <p:cNvPr id="235522" name="Rectangle 2"/>
          <p:cNvSpPr>
            <a:spLocks noGrp="1" noChangeArrowheads="1"/>
          </p:cNvSpPr>
          <p:nvPr>
            <p:ph type="title"/>
          </p:nvPr>
        </p:nvSpPr>
        <p:spPr/>
        <p:txBody>
          <a:bodyPr/>
          <a:lstStyle/>
          <a:p>
            <a:r>
              <a:rPr lang="en-US" altLang="en-US" sz="3500"/>
              <a:t>Some written rules are very clear</a:t>
            </a:r>
            <a:br>
              <a:rPr lang="en-US" altLang="en-US" sz="3500"/>
            </a:br>
            <a:r>
              <a:rPr lang="en-US" altLang="en-US" sz="2700"/>
              <a:t>(some people break these anyway)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9" name="Rectangle 9"/>
          <p:cNvSpPr>
            <a:spLocks noGrp="1" noChangeArrowheads="1"/>
          </p:cNvSpPr>
          <p:nvPr>
            <p:ph idx="1"/>
          </p:nvPr>
        </p:nvSpPr>
        <p:spPr>
          <a:xfrm>
            <a:off x="457200" y="1336675"/>
            <a:ext cx="8229600" cy="4530725"/>
          </a:xfrm>
        </p:spPr>
        <p:txBody>
          <a:bodyPr/>
          <a:lstStyle/>
          <a:p>
            <a:r>
              <a:rPr lang="en-US" altLang="en-US" dirty="0"/>
              <a:t>Do not exceed power limits for your category</a:t>
            </a:r>
          </a:p>
          <a:p>
            <a:r>
              <a:rPr lang="en-US" altLang="en-US" dirty="0"/>
              <a:t>Just because the knobs go to 11…</a:t>
            </a:r>
          </a:p>
        </p:txBody>
      </p:sp>
      <p:sp>
        <p:nvSpPr>
          <p:cNvPr id="184328" name="Rectangle 8"/>
          <p:cNvSpPr>
            <a:spLocks noGrp="1" noChangeArrowheads="1"/>
          </p:cNvSpPr>
          <p:nvPr>
            <p:ph type="title"/>
          </p:nvPr>
        </p:nvSpPr>
        <p:spPr/>
        <p:txBody>
          <a:bodyPr/>
          <a:lstStyle/>
          <a:p>
            <a:r>
              <a:rPr lang="en-US" altLang="en-US" dirty="0"/>
              <a:t>Play </a:t>
            </a:r>
            <a:r>
              <a:rPr lang="en-US" altLang="en-US" dirty="0" smtClean="0"/>
              <a:t>Fair</a:t>
            </a:r>
            <a:endParaRPr lang="en-US" altLang="en-US" dirty="0"/>
          </a:p>
        </p:txBody>
      </p:sp>
      <p:pic>
        <p:nvPicPr>
          <p:cNvPr id="184325" name="Picture 5" descr="633098205260161297">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1400" y="2514600"/>
            <a:ext cx="21336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4327" name="Picture 7" descr="spinal_tap_but_it_goes_to_eleve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57400" y="2438400"/>
            <a:ext cx="4648200" cy="2614613"/>
          </a:xfrm>
          <a:prstGeom prst="rect">
            <a:avLst/>
          </a:prstGeom>
          <a:noFill/>
          <a:extLst>
            <a:ext uri="{909E8E84-426E-40DD-AFC4-6F175D3DCCD1}">
              <a14:hiddenFill xmlns:a14="http://schemas.microsoft.com/office/drawing/2010/main" xmlns="">
                <a:solidFill>
                  <a:srgbClr val="FFFFFF"/>
                </a:solidFill>
              </a14:hiddenFill>
            </a:ext>
          </a:extLst>
        </p:spPr>
      </p:pic>
      <p:sp>
        <p:nvSpPr>
          <p:cNvPr id="184330" name="Text Box 10"/>
          <p:cNvSpPr txBox="1">
            <a:spLocks noChangeArrowheads="1"/>
          </p:cNvSpPr>
          <p:nvPr/>
        </p:nvSpPr>
        <p:spPr bwMode="auto">
          <a:xfrm>
            <a:off x="457200" y="5181600"/>
            <a:ext cx="81534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r>
              <a:rPr lang="en-US" altLang="en-US" dirty="0" smtClean="0">
                <a:solidFill>
                  <a:srgbClr val="000000"/>
                </a:solidFill>
              </a:rPr>
              <a:t>See </a:t>
            </a:r>
            <a:r>
              <a:rPr lang="en-US" altLang="en-US" dirty="0">
                <a:solidFill>
                  <a:srgbClr val="000000"/>
                </a:solidFill>
              </a:rPr>
              <a:t>also: </a:t>
            </a:r>
            <a:r>
              <a:rPr lang="en-US" altLang="en-US" dirty="0" smtClean="0">
                <a:solidFill>
                  <a:srgbClr val="000000"/>
                </a:solidFill>
              </a:rPr>
              <a:t>“headroom,” “smoke,” </a:t>
            </a:r>
            <a:r>
              <a:rPr lang="en-US" altLang="en-US" dirty="0">
                <a:solidFill>
                  <a:srgbClr val="000000"/>
                </a:solidFill>
              </a:rPr>
              <a:t>“</a:t>
            </a:r>
            <a:r>
              <a:rPr lang="en-US" altLang="en-US" dirty="0" smtClean="0">
                <a:solidFill>
                  <a:srgbClr val="000000"/>
                </a:solidFill>
              </a:rPr>
              <a:t>gas,” </a:t>
            </a:r>
            <a:r>
              <a:rPr lang="en-US" altLang="en-US" dirty="0">
                <a:solidFill>
                  <a:srgbClr val="000000"/>
                </a:solidFill>
              </a:rPr>
              <a:t>“</a:t>
            </a:r>
            <a:r>
              <a:rPr lang="en-US" altLang="en-US" dirty="0" smtClean="0">
                <a:solidFill>
                  <a:srgbClr val="000000"/>
                </a:solidFill>
              </a:rPr>
              <a:t>soup,” </a:t>
            </a:r>
            <a:r>
              <a:rPr lang="en-US" altLang="en-US" dirty="0">
                <a:solidFill>
                  <a:srgbClr val="000000"/>
                </a:solidFill>
              </a:rPr>
              <a:t>“</a:t>
            </a:r>
            <a:r>
              <a:rPr lang="en-US" altLang="en-US" dirty="0" smtClean="0">
                <a:solidFill>
                  <a:srgbClr val="000000"/>
                </a:solidFill>
              </a:rPr>
              <a:t>smash,” </a:t>
            </a:r>
            <a:r>
              <a:rPr lang="en-US" altLang="en-US" dirty="0">
                <a:solidFill>
                  <a:srgbClr val="000000"/>
                </a:solidFill>
              </a:rPr>
              <a:t>“</a:t>
            </a:r>
            <a:r>
              <a:rPr lang="en-US" altLang="en-US" dirty="0" err="1">
                <a:solidFill>
                  <a:srgbClr val="000000"/>
                </a:solidFill>
              </a:rPr>
              <a:t>Eimac</a:t>
            </a:r>
            <a:r>
              <a:rPr lang="en-US" altLang="en-US" dirty="0">
                <a:solidFill>
                  <a:srgbClr val="000000"/>
                </a:solidFill>
              </a:rPr>
              <a:t> antenna tuner”. .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6" name="Rectangle 16"/>
          <p:cNvSpPr>
            <a:spLocks noGrp="1" noChangeArrowheads="1"/>
          </p:cNvSpPr>
          <p:nvPr>
            <p:ph idx="1"/>
          </p:nvPr>
        </p:nvSpPr>
        <p:spPr/>
        <p:txBody>
          <a:bodyPr>
            <a:normAutofit fontScale="85000" lnSpcReduction="20000"/>
          </a:bodyPr>
          <a:lstStyle/>
          <a:p>
            <a:r>
              <a:rPr lang="en-US" altLang="en-US" dirty="0" smtClean="0"/>
              <a:t>Off times must be a minimum of 60 minutes in length.</a:t>
            </a:r>
          </a:p>
          <a:p>
            <a:endParaRPr lang="en-US" altLang="en-US" dirty="0" smtClean="0"/>
          </a:p>
          <a:p>
            <a:r>
              <a:rPr lang="en-US" altLang="en-US" dirty="0" smtClean="0"/>
              <a:t>The log MUST show the correct serial number sent and received for each contact. </a:t>
            </a:r>
          </a:p>
          <a:p>
            <a:endParaRPr lang="en-US" altLang="en-US" dirty="0" smtClean="0"/>
          </a:p>
          <a:p>
            <a:r>
              <a:rPr lang="en-US" altLang="en-US" dirty="0" smtClean="0"/>
              <a:t>The exchange consists of signal report and serial number. Serial numbers sent must be progressive, starting with </a:t>
            </a:r>
            <a:r>
              <a:rPr lang="en-US" altLang="en-US" dirty="0" smtClean="0"/>
              <a:t>001.</a:t>
            </a:r>
            <a:endParaRPr lang="en-US" altLang="en-US" dirty="0" smtClean="0"/>
          </a:p>
          <a:p>
            <a:pPr marL="0" indent="0">
              <a:buNone/>
            </a:pPr>
            <a:endParaRPr lang="en-US" altLang="en-US" dirty="0" smtClean="0"/>
          </a:p>
          <a:p>
            <a:r>
              <a:rPr lang="en-US" altLang="en-US" dirty="0" smtClean="0"/>
              <a:t>Self-spotting or asking other stations to spot you is not allowed. </a:t>
            </a:r>
          </a:p>
        </p:txBody>
      </p:sp>
      <p:sp>
        <p:nvSpPr>
          <p:cNvPr id="174095" name="Rectangle 15"/>
          <p:cNvSpPr>
            <a:spLocks noGrp="1" noChangeArrowheads="1"/>
          </p:cNvSpPr>
          <p:nvPr>
            <p:ph type="title"/>
          </p:nvPr>
        </p:nvSpPr>
        <p:spPr/>
        <p:txBody>
          <a:bodyPr/>
          <a:lstStyle/>
          <a:p>
            <a:r>
              <a:rPr lang="en-US" altLang="en-US" sz="3600" dirty="0" smtClean="0"/>
              <a:t>More Examples of Written Rules</a:t>
            </a:r>
            <a:endParaRPr lang="en-US" altLang="en-US" sz="3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3" name="Rectangle 5"/>
          <p:cNvSpPr>
            <a:spLocks noGrp="1" noChangeArrowheads="1"/>
          </p:cNvSpPr>
          <p:nvPr>
            <p:ph idx="1"/>
          </p:nvPr>
        </p:nvSpPr>
        <p:spPr/>
        <p:txBody>
          <a:bodyPr/>
          <a:lstStyle/>
          <a:p>
            <a:r>
              <a:rPr lang="en-US" altLang="en-US" dirty="0" smtClean="0"/>
              <a:t>“</a:t>
            </a:r>
            <a:r>
              <a:rPr lang="en-US" altLang="en-US" b="1" dirty="0" smtClean="0"/>
              <a:t>Can</a:t>
            </a:r>
            <a:r>
              <a:rPr lang="en-US" altLang="en-US" dirty="0" smtClean="0"/>
              <a:t>” is </a:t>
            </a:r>
            <a:r>
              <a:rPr lang="en-US" altLang="en-US" u="sng" dirty="0" smtClean="0"/>
              <a:t>not</a:t>
            </a:r>
            <a:r>
              <a:rPr lang="en-US" altLang="en-US" dirty="0" smtClean="0"/>
              <a:t> the same as “</a:t>
            </a:r>
            <a:r>
              <a:rPr lang="en-US" altLang="en-US" b="1" dirty="0" smtClean="0"/>
              <a:t>Should</a:t>
            </a:r>
            <a:r>
              <a:rPr lang="en-US" altLang="en-US" dirty="0" smtClean="0"/>
              <a:t>”</a:t>
            </a:r>
          </a:p>
          <a:p>
            <a:r>
              <a:rPr lang="en-US" altLang="en-US" dirty="0" smtClean="0"/>
              <a:t>Just </a:t>
            </a:r>
            <a:r>
              <a:rPr lang="en-US" altLang="en-US" dirty="0"/>
              <a:t>because it’s not specifically </a:t>
            </a:r>
            <a:r>
              <a:rPr lang="en-US" altLang="en-US" dirty="0" smtClean="0"/>
              <a:t>prohibited by written </a:t>
            </a:r>
            <a:r>
              <a:rPr lang="en-US" altLang="en-US" dirty="0"/>
              <a:t>rules doesn’t mean you </a:t>
            </a:r>
            <a:r>
              <a:rPr lang="en-US" altLang="en-US" dirty="0" smtClean="0"/>
              <a:t>should do </a:t>
            </a:r>
            <a:r>
              <a:rPr lang="en-US" altLang="en-US" dirty="0"/>
              <a:t>it!</a:t>
            </a:r>
          </a:p>
          <a:p>
            <a:r>
              <a:rPr lang="en-US" altLang="en-US" dirty="0" smtClean="0"/>
              <a:t>Keep </a:t>
            </a:r>
            <a:r>
              <a:rPr lang="en-US" altLang="en-US" dirty="0"/>
              <a:t>the contest on the radio and within the contest period</a:t>
            </a:r>
          </a:p>
          <a:p>
            <a:r>
              <a:rPr lang="en-US" altLang="en-US" dirty="0" smtClean="0"/>
              <a:t>Don’t </a:t>
            </a:r>
            <a:r>
              <a:rPr lang="en-US" altLang="en-US" dirty="0"/>
              <a:t>give or take unfair </a:t>
            </a:r>
            <a:r>
              <a:rPr lang="en-US" altLang="en-US" dirty="0" smtClean="0"/>
              <a:t>advantage of others</a:t>
            </a:r>
          </a:p>
          <a:p>
            <a:r>
              <a:rPr lang="en-US" altLang="en-US" dirty="0" smtClean="0"/>
              <a:t>Learn and follow the spirit of the rules</a:t>
            </a:r>
            <a:endParaRPr lang="en-US" altLang="en-US" dirty="0"/>
          </a:p>
          <a:p>
            <a:endParaRPr lang="en-US" altLang="en-US" dirty="0"/>
          </a:p>
        </p:txBody>
      </p:sp>
      <p:sp>
        <p:nvSpPr>
          <p:cNvPr id="181252" name="Rectangle 4"/>
          <p:cNvSpPr>
            <a:spLocks noGrp="1" noChangeArrowheads="1"/>
          </p:cNvSpPr>
          <p:nvPr>
            <p:ph type="title"/>
          </p:nvPr>
        </p:nvSpPr>
        <p:spPr/>
        <p:txBody>
          <a:bodyPr/>
          <a:lstStyle/>
          <a:p>
            <a:r>
              <a:rPr lang="en-US" altLang="en-US" dirty="0"/>
              <a:t>Essence of Unwritten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12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2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2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25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Grp="1" noChangeArrowheads="1"/>
          </p:cNvSpPr>
          <p:nvPr>
            <p:ph idx="1"/>
          </p:nvPr>
        </p:nvSpPr>
        <p:spPr/>
        <p:txBody>
          <a:bodyPr/>
          <a:lstStyle/>
          <a:p>
            <a:r>
              <a:rPr lang="en-US" altLang="en-US" b="1" dirty="0" smtClean="0"/>
              <a:t>Do not </a:t>
            </a:r>
            <a:r>
              <a:rPr lang="en-US" altLang="en-US" dirty="0" smtClean="0"/>
              <a:t>make pre-arranged </a:t>
            </a:r>
            <a:r>
              <a:rPr lang="en-US" altLang="en-US" dirty="0" smtClean="0"/>
              <a:t>schedules</a:t>
            </a:r>
          </a:p>
          <a:p>
            <a:r>
              <a:rPr lang="en-US" altLang="en-US" b="1" dirty="0" smtClean="0"/>
              <a:t>Do</a:t>
            </a:r>
            <a:r>
              <a:rPr lang="en-US" altLang="en-US" dirty="0" smtClean="0"/>
              <a:t> identify frequently</a:t>
            </a:r>
            <a:endParaRPr lang="en-US" altLang="en-US" dirty="0"/>
          </a:p>
          <a:p>
            <a:r>
              <a:rPr lang="en-US" altLang="en-US" b="1" dirty="0" smtClean="0"/>
              <a:t>Do not </a:t>
            </a:r>
            <a:r>
              <a:rPr lang="en-US" altLang="en-US" dirty="0" smtClean="0"/>
              <a:t>ask </a:t>
            </a:r>
            <a:r>
              <a:rPr lang="en-US" altLang="en-US" dirty="0"/>
              <a:t>friends to work you … </a:t>
            </a:r>
            <a:r>
              <a:rPr lang="en-US" altLang="en-US" dirty="0" smtClean="0"/>
              <a:t>only</a:t>
            </a:r>
          </a:p>
          <a:p>
            <a:r>
              <a:rPr lang="en-US" altLang="en-US" b="1" dirty="0" smtClean="0"/>
              <a:t>Do</a:t>
            </a:r>
            <a:r>
              <a:rPr lang="en-US" altLang="en-US" dirty="0" smtClean="0"/>
              <a:t> encourage club members - work everyone</a:t>
            </a:r>
          </a:p>
          <a:p>
            <a:r>
              <a:rPr lang="en-US" altLang="en-US" b="1" dirty="0" smtClean="0"/>
              <a:t>Do not </a:t>
            </a:r>
            <a:r>
              <a:rPr lang="en-US" altLang="en-US" dirty="0" smtClean="0"/>
              <a:t>work friends with multiple calls</a:t>
            </a:r>
          </a:p>
          <a:p>
            <a:r>
              <a:rPr lang="en-US" altLang="en-US" b="1" dirty="0" smtClean="0"/>
              <a:t>Do</a:t>
            </a:r>
            <a:r>
              <a:rPr lang="en-US" altLang="en-US" dirty="0" smtClean="0"/>
              <a:t> work and spot stations equally</a:t>
            </a:r>
          </a:p>
          <a:p>
            <a:pPr>
              <a:buNone/>
            </a:pPr>
            <a:endParaRPr lang="en-US" altLang="en-US" dirty="0"/>
          </a:p>
        </p:txBody>
      </p:sp>
      <p:sp>
        <p:nvSpPr>
          <p:cNvPr id="161796" name="Rectangle 4"/>
          <p:cNvSpPr>
            <a:spLocks noGrp="1" noChangeArrowheads="1"/>
          </p:cNvSpPr>
          <p:nvPr>
            <p:ph type="title"/>
          </p:nvPr>
        </p:nvSpPr>
        <p:spPr/>
        <p:txBody>
          <a:bodyPr/>
          <a:lstStyle/>
          <a:p>
            <a:r>
              <a:rPr lang="en-US" altLang="en-US"/>
              <a:t>Examples of Unwritten “Rules”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childTnLst>
                                  <p:subTnLst>
                                    <p:animClr>
                                      <p:cBhvr override="childStyle">
                                        <p:cTn dur="1" fill="hold" display="0" masterRel="nextClick" afterEffect="1"/>
                                        <p:tgtEl>
                                          <p:spTgt spid="161797">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7">
                                            <p:txEl>
                                              <p:pRg st="1" end="1"/>
                                            </p:txEl>
                                          </p:spTgt>
                                        </p:tgtEl>
                                        <p:attrNameLst>
                                          <p:attrName>style.visibility</p:attrName>
                                        </p:attrNameLst>
                                      </p:cBhvr>
                                      <p:to>
                                        <p:strVal val="visible"/>
                                      </p:to>
                                    </p:set>
                                  </p:childTnLst>
                                  <p:subTnLst>
                                    <p:animClr>
                                      <p:cBhvr override="childStyle">
                                        <p:cTn dur="1" fill="hold" display="0" masterRel="nextClick" afterEffect="1"/>
                                        <p:tgtEl>
                                          <p:spTgt spid="161797">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7">
                                            <p:txEl>
                                              <p:pRg st="2" end="2"/>
                                            </p:txEl>
                                          </p:spTgt>
                                        </p:tgtEl>
                                        <p:attrNameLst>
                                          <p:attrName>style.visibility</p:attrName>
                                        </p:attrNameLst>
                                      </p:cBhvr>
                                      <p:to>
                                        <p:strVal val="visible"/>
                                      </p:to>
                                    </p:set>
                                  </p:childTnLst>
                                  <p:subTnLst>
                                    <p:animClr>
                                      <p:cBhvr override="childStyle">
                                        <p:cTn dur="1" fill="hold" display="0" masterRel="nextClick" afterEffect="1"/>
                                        <p:tgtEl>
                                          <p:spTgt spid="161797">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7">
                                            <p:txEl>
                                              <p:pRg st="3" end="3"/>
                                            </p:txEl>
                                          </p:spTgt>
                                        </p:tgtEl>
                                        <p:attrNameLst>
                                          <p:attrName>style.visibility</p:attrName>
                                        </p:attrNameLst>
                                      </p:cBhvr>
                                      <p:to>
                                        <p:strVal val="visible"/>
                                      </p:to>
                                    </p:set>
                                  </p:childTnLst>
                                  <p:subTnLst>
                                    <p:animClr>
                                      <p:cBhvr override="childStyle">
                                        <p:cTn dur="1" fill="hold" display="0" masterRel="nextClick" afterEffect="1"/>
                                        <p:tgtEl>
                                          <p:spTgt spid="161797">
                                            <p:txEl>
                                              <p:pRg st="3" end="3"/>
                                            </p:txEl>
                                          </p:spTgt>
                                        </p:tgtEl>
                                        <p:attrNameLst>
                                          <p:attrName>ppt_c</p:attrName>
                                        </p:attrNameLst>
                                      </p:cBhvr>
                                      <p:to>
                                        <a:srgbClr val="C0C0C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1797">
                                            <p:txEl>
                                              <p:pRg st="4" end="4"/>
                                            </p:txEl>
                                          </p:spTgt>
                                        </p:tgtEl>
                                        <p:attrNameLst>
                                          <p:attrName>style.visibility</p:attrName>
                                        </p:attrNameLst>
                                      </p:cBhvr>
                                      <p:to>
                                        <p:strVal val="visible"/>
                                      </p:to>
                                    </p:set>
                                  </p:childTnLst>
                                  <p:subTnLst>
                                    <p:animClr>
                                      <p:cBhvr override="childStyle">
                                        <p:cTn dur="1" fill="hold" display="0" masterRel="nextClick" afterEffect="1"/>
                                        <p:tgtEl>
                                          <p:spTgt spid="161797">
                                            <p:txEl>
                                              <p:pRg st="4" end="4"/>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1797">
                                            <p:txEl>
                                              <p:pRg st="5" end="5"/>
                                            </p:txEl>
                                          </p:spTgt>
                                        </p:tgtEl>
                                        <p:attrNameLst>
                                          <p:attrName>style.visibility</p:attrName>
                                        </p:attrNameLst>
                                      </p:cBhvr>
                                      <p:to>
                                        <p:strVal val="visible"/>
                                      </p:to>
                                    </p:set>
                                  </p:childTnLst>
                                  <p:subTnLst>
                                    <p:animClr>
                                      <p:cBhvr override="childStyle">
                                        <p:cTn dur="1" fill="hold" display="0" masterRel="nextClick" afterEffect="1"/>
                                        <p:tgtEl>
                                          <p:spTgt spid="161797">
                                            <p:txEl>
                                              <p:pRg st="5" end="5"/>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7" name="Rectangle 5"/>
          <p:cNvSpPr>
            <a:spLocks noGrp="1" noChangeArrowheads="1"/>
          </p:cNvSpPr>
          <p:nvPr>
            <p:ph idx="1"/>
          </p:nvPr>
        </p:nvSpPr>
        <p:spPr/>
        <p:txBody>
          <a:bodyPr/>
          <a:lstStyle/>
          <a:p>
            <a:r>
              <a:rPr lang="en-US" altLang="en-US" b="1" dirty="0" smtClean="0"/>
              <a:t>Do </a:t>
            </a:r>
            <a:r>
              <a:rPr lang="en-US" altLang="en-US" b="1" dirty="0" smtClean="0"/>
              <a:t>not </a:t>
            </a:r>
            <a:r>
              <a:rPr lang="en-US" altLang="en-US" dirty="0" smtClean="0"/>
              <a:t>call </a:t>
            </a:r>
            <a:r>
              <a:rPr lang="en-US" altLang="en-US" dirty="0" smtClean="0"/>
              <a:t>or text message multipliers</a:t>
            </a:r>
          </a:p>
          <a:p>
            <a:r>
              <a:rPr lang="en-US" altLang="en-US" b="1" dirty="0" smtClean="0"/>
              <a:t>Do</a:t>
            </a:r>
            <a:r>
              <a:rPr lang="en-US" altLang="en-US" dirty="0" smtClean="0"/>
              <a:t> make an effort to help casual callers enjoy the contest and make a contact</a:t>
            </a:r>
            <a:endParaRPr lang="en-US" altLang="en-US" dirty="0"/>
          </a:p>
          <a:p>
            <a:r>
              <a:rPr lang="en-US" altLang="en-US" b="1" dirty="0" smtClean="0"/>
              <a:t>Do not </a:t>
            </a:r>
            <a:r>
              <a:rPr lang="en-US" altLang="en-US" dirty="0" smtClean="0"/>
              <a:t>let others </a:t>
            </a:r>
            <a:r>
              <a:rPr lang="en-US" altLang="en-US" dirty="0"/>
              <a:t>“help” </a:t>
            </a:r>
            <a:r>
              <a:rPr lang="en-US" altLang="en-US" dirty="0" smtClean="0"/>
              <a:t>your single-op effort</a:t>
            </a:r>
          </a:p>
          <a:p>
            <a:pPr algn="ctr">
              <a:buNone/>
            </a:pPr>
            <a:endParaRPr lang="en-US" altLang="en-US" sz="2400" dirty="0" smtClean="0"/>
          </a:p>
          <a:p>
            <a:pPr algn="ctr">
              <a:buNone/>
            </a:pPr>
            <a:r>
              <a:rPr lang="en-US" altLang="en-US" sz="2400" dirty="0" smtClean="0"/>
              <a:t>See the ARRL’s </a:t>
            </a:r>
            <a:r>
              <a:rPr lang="en-US" altLang="en-US" sz="2400" i="1" dirty="0" smtClean="0"/>
              <a:t>“</a:t>
            </a:r>
            <a:r>
              <a:rPr lang="en-US" sz="2400" i="1" dirty="0" smtClean="0"/>
              <a:t>HF Contesting - Good Practices, Interpretations &amp; Suggestions</a:t>
            </a:r>
            <a:r>
              <a:rPr lang="en-US" sz="2400" dirty="0" smtClean="0"/>
              <a:t>”</a:t>
            </a:r>
            <a:endParaRPr lang="en-US" sz="2400" dirty="0" smtClean="0"/>
          </a:p>
          <a:p>
            <a:endParaRPr lang="en-US" altLang="en-US" dirty="0" smtClean="0"/>
          </a:p>
        </p:txBody>
      </p:sp>
      <p:sp>
        <p:nvSpPr>
          <p:cNvPr id="161796" name="Rectangle 4"/>
          <p:cNvSpPr>
            <a:spLocks noGrp="1" noChangeArrowheads="1"/>
          </p:cNvSpPr>
          <p:nvPr>
            <p:ph type="title"/>
          </p:nvPr>
        </p:nvSpPr>
        <p:spPr/>
        <p:txBody>
          <a:bodyPr/>
          <a:lstStyle/>
          <a:p>
            <a:r>
              <a:rPr lang="en-US" altLang="en-US"/>
              <a:t>Examples of Unwritten “Rules”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79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0" end="0"/>
                                            </p:txEl>
                                          </p:spTgt>
                                        </p:tgtEl>
                                        <p:attrNameLst>
                                          <p:attrName>ppt_c</p:attrName>
                                        </p:attrNameLst>
                                      </p:cBhvr>
                                      <p:to>
                                        <a:srgbClr val="C0C0C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1797">
                                            <p:txEl>
                                              <p:pRg st="1" end="1"/>
                                            </p:txEl>
                                          </p:spTgt>
                                        </p:tgtEl>
                                        <p:attrNameLst>
                                          <p:attrName>style.visibility</p:attrName>
                                        </p:attrNameLst>
                                      </p:cBhvr>
                                      <p:to>
                                        <p:strVal val="visible"/>
                                      </p:to>
                                    </p:set>
                                  </p:childTnLst>
                                  <p:subTnLst>
                                    <p:animClr>
                                      <p:cBhvr override="childStyle">
                                        <p:cTn dur="1" fill="hold" display="0" masterRel="nextClick" afterEffect="1"/>
                                        <p:tgtEl>
                                          <p:spTgt spid="161797">
                                            <p:txEl>
                                              <p:pRg st="1" end="1"/>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179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61797">
                                            <p:txEl>
                                              <p:pRg st="2" end="2"/>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1797">
                                            <p:txEl>
                                              <p:pRg st="4" end="4"/>
                                            </p:txEl>
                                          </p:spTgt>
                                        </p:tgtEl>
                                        <p:attrNameLst>
                                          <p:attrName>style.visibility</p:attrName>
                                        </p:attrNameLst>
                                      </p:cBhvr>
                                      <p:to>
                                        <p:strVal val="visible"/>
                                      </p:to>
                                    </p:set>
                                  </p:childTnLst>
                                  <p:subTnLst>
                                    <p:animClr>
                                      <p:cBhvr override="childStyle">
                                        <p:cTn dur="1" fill="hold" display="0" masterRel="nextClick" afterEffect="1"/>
                                        <p:tgtEl>
                                          <p:spTgt spid="161797">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9" name="Rectangle 3"/>
          <p:cNvSpPr>
            <a:spLocks noGrp="1" noChangeArrowheads="1"/>
          </p:cNvSpPr>
          <p:nvPr>
            <p:ph idx="1"/>
          </p:nvPr>
        </p:nvSpPr>
        <p:spPr/>
        <p:txBody>
          <a:bodyPr>
            <a:normAutofit lnSpcReduction="10000"/>
          </a:bodyPr>
          <a:lstStyle/>
          <a:p>
            <a:r>
              <a:rPr lang="en-US" altLang="en-US" dirty="0" smtClean="0"/>
              <a:t>What is a game?</a:t>
            </a:r>
          </a:p>
          <a:p>
            <a:pPr lvl="1"/>
            <a:r>
              <a:rPr lang="en-US" altLang="en-US" dirty="0" smtClean="0"/>
              <a:t>A contest with rules to determine a winner </a:t>
            </a:r>
          </a:p>
          <a:p>
            <a:pPr lvl="1"/>
            <a:r>
              <a:rPr lang="en-US" altLang="en-US" dirty="0" smtClean="0"/>
              <a:t>An amusement or pastime</a:t>
            </a:r>
          </a:p>
          <a:p>
            <a:endParaRPr lang="en-US" altLang="en-US" dirty="0" smtClean="0"/>
          </a:p>
          <a:p>
            <a:r>
              <a:rPr lang="en-US" altLang="en-US" dirty="0" smtClean="0"/>
              <a:t>Games provide players with</a:t>
            </a:r>
          </a:p>
          <a:p>
            <a:pPr lvl="1"/>
            <a:r>
              <a:rPr lang="en-US" altLang="en-US" dirty="0" smtClean="0"/>
              <a:t>A means of exploring one's own capabilities </a:t>
            </a:r>
          </a:p>
          <a:p>
            <a:pPr lvl="1"/>
            <a:r>
              <a:rPr lang="en-US" altLang="en-US" dirty="0" smtClean="0"/>
              <a:t>An opportunity to look at, understand, and experience things </a:t>
            </a:r>
          </a:p>
          <a:p>
            <a:pPr lvl="1"/>
            <a:r>
              <a:rPr lang="en-US" altLang="en-US" dirty="0" smtClean="0"/>
              <a:t>Lessons about themselves and possibly the world.</a:t>
            </a:r>
            <a:endParaRPr lang="en-US" altLang="en-US" dirty="0"/>
          </a:p>
        </p:txBody>
      </p:sp>
      <p:sp>
        <p:nvSpPr>
          <p:cNvPr id="203778" name="Rectangle 2"/>
          <p:cNvSpPr>
            <a:spLocks noGrp="1" noChangeArrowheads="1"/>
          </p:cNvSpPr>
          <p:nvPr>
            <p:ph type="title"/>
          </p:nvPr>
        </p:nvSpPr>
        <p:spPr/>
        <p:txBody>
          <a:bodyPr/>
          <a:lstStyle/>
          <a:p>
            <a:r>
              <a:rPr lang="en-US" altLang="en-US" smtClean="0"/>
              <a:t>Why do we play games?</a:t>
            </a:r>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5" name="Rectangle 5"/>
          <p:cNvSpPr>
            <a:spLocks noGrp="1" noChangeArrowheads="1"/>
          </p:cNvSpPr>
          <p:nvPr>
            <p:ph idx="1"/>
          </p:nvPr>
        </p:nvSpPr>
        <p:spPr/>
        <p:txBody>
          <a:bodyPr/>
          <a:lstStyle/>
          <a:p>
            <a:r>
              <a:rPr lang="en-US" altLang="en-US" dirty="0" smtClean="0"/>
              <a:t>Using </a:t>
            </a:r>
            <a:r>
              <a:rPr lang="en-US" altLang="en-US" dirty="0"/>
              <a:t>QRZ.com, </a:t>
            </a:r>
            <a:r>
              <a:rPr lang="en-US" altLang="en-US" dirty="0" smtClean="0"/>
              <a:t>spot </a:t>
            </a:r>
            <a:r>
              <a:rPr lang="en-US" altLang="en-US" dirty="0"/>
              <a:t>history, 3830 reports, </a:t>
            </a:r>
            <a:r>
              <a:rPr lang="en-US" altLang="en-US" dirty="0" smtClean="0"/>
              <a:t>LoTW, club databases</a:t>
            </a:r>
            <a:endParaRPr lang="en-US" altLang="en-US" dirty="0"/>
          </a:p>
          <a:p>
            <a:r>
              <a:rPr lang="en-US" altLang="en-US" dirty="0"/>
              <a:t>Using utilities to analyze and correct the log</a:t>
            </a:r>
          </a:p>
          <a:p>
            <a:r>
              <a:rPr lang="en-US" altLang="en-US" dirty="0" smtClean="0"/>
              <a:t>Replaying </a:t>
            </a:r>
            <a:r>
              <a:rPr lang="en-US" altLang="en-US" dirty="0"/>
              <a:t>the contest </a:t>
            </a:r>
            <a:r>
              <a:rPr lang="en-US" altLang="en-US" dirty="0" smtClean="0"/>
              <a:t>to </a:t>
            </a:r>
            <a:r>
              <a:rPr lang="en-US" altLang="en-US" dirty="0"/>
              <a:t>change </a:t>
            </a:r>
            <a:r>
              <a:rPr lang="en-US" altLang="en-US" dirty="0" smtClean="0"/>
              <a:t>the log</a:t>
            </a:r>
            <a:endParaRPr lang="en-US" altLang="en-US" dirty="0"/>
          </a:p>
          <a:p>
            <a:r>
              <a:rPr lang="en-US" altLang="en-US" dirty="0" smtClean="0"/>
              <a:t>Asking others </a:t>
            </a:r>
            <a:r>
              <a:rPr lang="en-US" altLang="en-US" dirty="0"/>
              <a:t>who they </a:t>
            </a:r>
            <a:r>
              <a:rPr lang="en-US" altLang="en-US" dirty="0" smtClean="0"/>
              <a:t>worked or if a </a:t>
            </a:r>
            <a:r>
              <a:rPr lang="en-US" altLang="en-US" dirty="0" smtClean="0"/>
              <a:t>call sign </a:t>
            </a:r>
            <a:r>
              <a:rPr lang="en-US" altLang="en-US" dirty="0" smtClean="0"/>
              <a:t>is correct</a:t>
            </a:r>
            <a:endParaRPr lang="en-US" altLang="en-US" dirty="0"/>
          </a:p>
          <a:p>
            <a:r>
              <a:rPr lang="en-US" altLang="en-US" dirty="0" smtClean="0"/>
              <a:t>“Fixing” off times or band changes</a:t>
            </a:r>
            <a:endParaRPr lang="en-US" altLang="en-US" dirty="0" smtClean="0"/>
          </a:p>
          <a:p>
            <a:r>
              <a:rPr lang="en-US" altLang="en-US" dirty="0" smtClean="0"/>
              <a:t>It’s </a:t>
            </a:r>
            <a:r>
              <a:rPr lang="en-US" altLang="en-US" b="1" dirty="0" smtClean="0"/>
              <a:t>over</a:t>
            </a:r>
            <a:r>
              <a:rPr lang="en-US" altLang="en-US" dirty="0" smtClean="0"/>
              <a:t> when the </a:t>
            </a:r>
            <a:r>
              <a:rPr lang="en-US" altLang="en-US" dirty="0" smtClean="0"/>
              <a:t>2359 rolls over </a:t>
            </a:r>
            <a:r>
              <a:rPr lang="en-US" altLang="en-US" dirty="0" smtClean="0"/>
              <a:t>to </a:t>
            </a:r>
            <a:r>
              <a:rPr lang="en-US" altLang="en-US" dirty="0" smtClean="0"/>
              <a:t>0000</a:t>
            </a:r>
            <a:endParaRPr lang="en-US" altLang="en-US" dirty="0" smtClean="0"/>
          </a:p>
          <a:p>
            <a:endParaRPr lang="en-US" altLang="en-US" dirty="0"/>
          </a:p>
        </p:txBody>
      </p:sp>
      <p:sp>
        <p:nvSpPr>
          <p:cNvPr id="163844" name="Rectangle 4"/>
          <p:cNvSpPr>
            <a:spLocks noGrp="1" noChangeArrowheads="1"/>
          </p:cNvSpPr>
          <p:nvPr>
            <p:ph type="title"/>
          </p:nvPr>
        </p:nvSpPr>
        <p:spPr/>
        <p:txBody>
          <a:bodyPr/>
          <a:lstStyle/>
          <a:p>
            <a:r>
              <a:rPr lang="en-US" altLang="en-US" dirty="0"/>
              <a:t>No </a:t>
            </a:r>
            <a:r>
              <a:rPr lang="en-US" altLang="en-US" dirty="0" smtClean="0"/>
              <a:t>“Log Washing”</a:t>
            </a:r>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altLang="en-US" dirty="0"/>
              <a:t>How do people </a:t>
            </a:r>
            <a:r>
              <a:rPr lang="en-US" altLang="en-US" dirty="0" smtClean="0"/>
              <a:t>justify cheating?</a:t>
            </a:r>
            <a:endParaRPr lang="en-US" altLang="en-US" dirty="0"/>
          </a:p>
        </p:txBody>
      </p:sp>
      <p:sp>
        <p:nvSpPr>
          <p:cNvPr id="300035" name="Rectangle 3"/>
          <p:cNvSpPr>
            <a:spLocks noGrp="1" noChangeArrowheads="1"/>
          </p:cNvSpPr>
          <p:nvPr>
            <p:ph sz="half" idx="1"/>
          </p:nvPr>
        </p:nvSpPr>
        <p:spPr/>
        <p:txBody>
          <a:bodyPr>
            <a:normAutofit fontScale="92500" lnSpcReduction="20000"/>
          </a:bodyPr>
          <a:lstStyle/>
          <a:p>
            <a:r>
              <a:rPr lang="en-US" altLang="en-US" dirty="0" smtClean="0"/>
              <a:t>Everybody does it </a:t>
            </a:r>
          </a:p>
          <a:p>
            <a:r>
              <a:rPr lang="en-US" altLang="en-US" dirty="0" smtClean="0"/>
              <a:t>I like being an outlaw</a:t>
            </a:r>
          </a:p>
          <a:p>
            <a:r>
              <a:rPr lang="en-US" altLang="en-US" dirty="0" smtClean="0"/>
              <a:t>It was exciting to push the limits</a:t>
            </a:r>
          </a:p>
          <a:p>
            <a:r>
              <a:rPr lang="en-US" altLang="en-US" dirty="0" smtClean="0"/>
              <a:t>Nobody was getting hurt</a:t>
            </a:r>
          </a:p>
          <a:p>
            <a:r>
              <a:rPr lang="en-US" altLang="en-US" dirty="0" smtClean="0"/>
              <a:t>Nobody was watching</a:t>
            </a:r>
          </a:p>
          <a:p>
            <a:r>
              <a:rPr lang="en-US" altLang="en-US" dirty="0" smtClean="0"/>
              <a:t>Rules don’t mean much to me, I’m bigger than that </a:t>
            </a:r>
          </a:p>
          <a:p>
            <a:r>
              <a:rPr lang="en-US" altLang="en-US" dirty="0" smtClean="0"/>
              <a:t>It doesn’t make a difference anyway	</a:t>
            </a:r>
            <a:endParaRPr lang="en-US" altLang="en-US" dirty="0"/>
          </a:p>
        </p:txBody>
      </p:sp>
      <p:sp>
        <p:nvSpPr>
          <p:cNvPr id="6" name="Content Placeholder 5"/>
          <p:cNvSpPr>
            <a:spLocks noGrp="1"/>
          </p:cNvSpPr>
          <p:nvPr>
            <p:ph sz="half" idx="2"/>
          </p:nvPr>
        </p:nvSpPr>
        <p:spPr/>
        <p:txBody>
          <a:bodyPr>
            <a:normAutofit fontScale="92500"/>
          </a:bodyPr>
          <a:lstStyle/>
          <a:p>
            <a:r>
              <a:rPr lang="en-US" altLang="en-US" dirty="0" smtClean="0"/>
              <a:t>Little to lose and much to gain by it</a:t>
            </a:r>
          </a:p>
          <a:p>
            <a:r>
              <a:rPr lang="en-US" altLang="en-US" dirty="0" smtClean="0"/>
              <a:t>It helped me overcome my unfair disadvantage</a:t>
            </a:r>
          </a:p>
          <a:p>
            <a:r>
              <a:rPr lang="en-US" altLang="en-US" dirty="0" smtClean="0"/>
              <a:t>I had to do it to win!</a:t>
            </a:r>
          </a:p>
          <a:p>
            <a:r>
              <a:rPr lang="en-US" altLang="en-US" dirty="0" smtClean="0"/>
              <a:t>The rules weren’t clear but it seemed to me it might be OK</a:t>
            </a:r>
          </a:p>
          <a:p>
            <a:r>
              <a:rPr lang="en-US" altLang="en-US" dirty="0" smtClean="0"/>
              <a:t>The rule I broke was unfair anyway</a:t>
            </a:r>
          </a:p>
          <a:p>
            <a:endParaRPr lang="en-US" dirty="0"/>
          </a:p>
        </p:txBody>
      </p:sp>
      <p:sp>
        <p:nvSpPr>
          <p:cNvPr id="300036" name="Rectangle 4"/>
          <p:cNvSpPr>
            <a:spLocks noChangeArrowheads="1"/>
          </p:cNvSpPr>
          <p:nvPr/>
        </p:nvSpPr>
        <p:spPr bwMode="auto">
          <a:xfrm>
            <a:off x="6248400" y="1641475"/>
            <a:ext cx="4114800" cy="468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spcBef>
                <a:spcPct val="20000"/>
              </a:spcBef>
              <a:buClr>
                <a:schemeClr val="tx2"/>
              </a:buClr>
              <a:buSzPct val="70000"/>
              <a:buFont typeface="Wingdings" pitchFamily="2" charset="2"/>
              <a:buChar char="l"/>
              <a:defRPr sz="3000">
                <a:solidFill>
                  <a:srgbClr val="000000"/>
                </a:solidFill>
                <a:latin typeface="Arial" charset="0"/>
              </a:defRPr>
            </a:lvl1pPr>
            <a:lvl2pPr marL="692150" indent="-347663">
              <a:spcBef>
                <a:spcPct val="20000"/>
              </a:spcBef>
              <a:buClr>
                <a:schemeClr val="accent2"/>
              </a:buClr>
              <a:buSzPct val="70000"/>
              <a:buFont typeface="Wingdings" pitchFamily="2" charset="2"/>
              <a:buChar char="l"/>
              <a:defRPr sz="2600">
                <a:solidFill>
                  <a:srgbClr val="000000"/>
                </a:solidFill>
                <a:latin typeface="Arial" charset="0"/>
              </a:defRPr>
            </a:lvl2pPr>
            <a:lvl3pPr marL="987425" indent="-293688">
              <a:spcBef>
                <a:spcPct val="20000"/>
              </a:spcBef>
              <a:buClr>
                <a:schemeClr val="accent1"/>
              </a:buClr>
              <a:buSzPct val="70000"/>
              <a:buFont typeface="Wingdings" pitchFamily="2" charset="2"/>
              <a:buChar char="l"/>
              <a:defRPr sz="2300">
                <a:solidFill>
                  <a:srgbClr val="000000"/>
                </a:solidFill>
                <a:latin typeface="Arial" charset="0"/>
              </a:defRPr>
            </a:lvl3pPr>
            <a:lvl4pPr marL="1281113" indent="-292100">
              <a:spcBef>
                <a:spcPct val="20000"/>
              </a:spcBef>
              <a:buClr>
                <a:schemeClr val="tx2"/>
              </a:buClr>
              <a:buSzPct val="75000"/>
              <a:buFont typeface="Wingdings" pitchFamily="2" charset="2"/>
              <a:buChar char="§"/>
              <a:defRPr sz="2000">
                <a:solidFill>
                  <a:srgbClr val="000000"/>
                </a:solidFill>
                <a:latin typeface="Arial" charset="0"/>
              </a:defRPr>
            </a:lvl4pPr>
            <a:lvl5pPr marL="1598613" indent="-315913">
              <a:spcBef>
                <a:spcPct val="20000"/>
              </a:spcBef>
              <a:buClr>
                <a:schemeClr val="folHlink"/>
              </a:buClr>
              <a:buSzPct val="80000"/>
              <a:buFont typeface="Wingdings" pitchFamily="2" charset="2"/>
              <a:buChar char="§"/>
              <a:defRPr sz="2000">
                <a:solidFill>
                  <a:srgbClr val="000000"/>
                </a:solidFill>
                <a:latin typeface="Arial" charset="0"/>
              </a:defRPr>
            </a:lvl5pPr>
            <a:lvl6pPr marL="20558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6pPr>
            <a:lvl7pPr marL="25130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7pPr>
            <a:lvl8pPr marL="29702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8pPr>
            <a:lvl9pPr marL="3427413" indent="-315913" fontAlgn="base">
              <a:spcBef>
                <a:spcPct val="20000"/>
              </a:spcBef>
              <a:spcAft>
                <a:spcPct val="0"/>
              </a:spcAft>
              <a:buClr>
                <a:schemeClr val="folHlink"/>
              </a:buClr>
              <a:buSzPct val="80000"/>
              <a:buFont typeface="Wingdings" pitchFamily="2" charset="2"/>
              <a:buChar char="§"/>
              <a:defRPr sz="2000">
                <a:solidFill>
                  <a:srgbClr val="000000"/>
                </a:solidFill>
                <a:latin typeface="Arial" charset="0"/>
              </a:defRPr>
            </a:lvl9pPr>
          </a:lstStyle>
          <a:p>
            <a:pPr eaLnBrk="1" hangingPunct="1">
              <a:lnSpc>
                <a:spcPct val="110000"/>
              </a:lnSpc>
            </a:pPr>
            <a:endParaRPr lang="en-US" altLang="en-US" sz="2400" dirty="0"/>
          </a:p>
        </p:txBody>
      </p:sp>
      <p:sp>
        <p:nvSpPr>
          <p:cNvPr id="300037" name="Rectangle 5"/>
          <p:cNvSpPr>
            <a:spLocks noChangeArrowheads="1"/>
          </p:cNvSpPr>
          <p:nvPr/>
        </p:nvSpPr>
        <p:spPr bwMode="auto">
          <a:xfrm>
            <a:off x="4191000" y="6324600"/>
            <a:ext cx="798513" cy="214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800" dirty="0">
                <a:solidFill>
                  <a:srgbClr val="000000"/>
                </a:solidFill>
              </a:rPr>
              <a:t>Hat tip: AB7E</a:t>
            </a:r>
          </a:p>
        </p:txBody>
      </p:sp>
    </p:spTree>
    <p:extLst>
      <p:ext uri="{BB962C8B-B14F-4D97-AF65-F5344CB8AC3E}">
        <p14:creationId xmlns:p14="http://schemas.microsoft.com/office/powerpoint/2010/main" xmlns="" val="24432653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Rectangle 3"/>
          <p:cNvSpPr>
            <a:spLocks noGrp="1" noChangeArrowheads="1"/>
          </p:cNvSpPr>
          <p:nvPr>
            <p:ph idx="1"/>
          </p:nvPr>
        </p:nvSpPr>
        <p:spPr/>
        <p:txBody>
          <a:bodyPr/>
          <a:lstStyle/>
          <a:p>
            <a:pPr>
              <a:lnSpc>
                <a:spcPct val="90000"/>
              </a:lnSpc>
            </a:pPr>
            <a:r>
              <a:rPr lang="en-US" altLang="en-US" sz="2600" dirty="0" smtClean="0"/>
              <a:t>No, they are not</a:t>
            </a:r>
          </a:p>
          <a:p>
            <a:pPr lvl="1">
              <a:lnSpc>
                <a:spcPct val="90000"/>
              </a:lnSpc>
            </a:pPr>
            <a:r>
              <a:rPr lang="en-US" altLang="en-US" sz="2200" dirty="0" smtClean="0"/>
              <a:t>There </a:t>
            </a:r>
            <a:r>
              <a:rPr lang="en-US" altLang="en-US" sz="2200" dirty="0"/>
              <a:t>are a few bad apples – this is true in any sport</a:t>
            </a:r>
          </a:p>
          <a:p>
            <a:pPr lvl="1">
              <a:lnSpc>
                <a:spcPct val="90000"/>
              </a:lnSpc>
            </a:pPr>
            <a:r>
              <a:rPr lang="en-US" altLang="en-US" sz="2200" dirty="0"/>
              <a:t>They don’t last long</a:t>
            </a:r>
          </a:p>
          <a:p>
            <a:pPr>
              <a:lnSpc>
                <a:spcPct val="90000"/>
              </a:lnSpc>
            </a:pPr>
            <a:endParaRPr lang="en-US" altLang="en-US" sz="2600" dirty="0" smtClean="0"/>
          </a:p>
          <a:p>
            <a:pPr>
              <a:lnSpc>
                <a:spcPct val="90000"/>
              </a:lnSpc>
            </a:pPr>
            <a:r>
              <a:rPr lang="en-US" altLang="en-US" sz="2600" dirty="0" smtClean="0"/>
              <a:t>This belief the </a:t>
            </a:r>
            <a:r>
              <a:rPr lang="en-US" altLang="en-US" sz="2600" dirty="0"/>
              <a:t>primary reason for </a:t>
            </a:r>
            <a:r>
              <a:rPr lang="en-US" altLang="en-US" sz="2600" dirty="0" smtClean="0"/>
              <a:t>cheating </a:t>
            </a:r>
            <a:r>
              <a:rPr lang="en-US" altLang="en-US" sz="2600" dirty="0"/>
              <a:t>- in virtually every sport studied</a:t>
            </a:r>
            <a:r>
              <a:rPr lang="en-US" altLang="en-US" sz="2600" dirty="0" smtClean="0"/>
              <a:t>!</a:t>
            </a:r>
            <a:endParaRPr lang="en-US" altLang="en-US" sz="2600" dirty="0"/>
          </a:p>
          <a:p>
            <a:pPr>
              <a:lnSpc>
                <a:spcPct val="90000"/>
              </a:lnSpc>
            </a:pPr>
            <a:endParaRPr lang="en-US" altLang="en-US" sz="2600" dirty="0" smtClean="0"/>
          </a:p>
          <a:p>
            <a:pPr>
              <a:lnSpc>
                <a:spcPct val="90000"/>
              </a:lnSpc>
            </a:pPr>
            <a:r>
              <a:rPr lang="en-US" altLang="en-US" sz="2600" dirty="0" smtClean="0"/>
              <a:t>This mindset is a contagious malady – don’t let it get a foothold with your peers</a:t>
            </a:r>
            <a:endParaRPr lang="en-US" altLang="en-US" sz="2600" dirty="0" smtClean="0"/>
          </a:p>
        </p:txBody>
      </p:sp>
      <p:sp>
        <p:nvSpPr>
          <p:cNvPr id="223234" name="Rectangle 2"/>
          <p:cNvSpPr>
            <a:spLocks noGrp="1" noChangeArrowheads="1"/>
          </p:cNvSpPr>
          <p:nvPr>
            <p:ph type="title"/>
          </p:nvPr>
        </p:nvSpPr>
        <p:spPr/>
        <p:txBody>
          <a:bodyPr/>
          <a:lstStyle/>
          <a:p>
            <a:r>
              <a:rPr lang="en-US" altLang="en-US" sz="3500" dirty="0"/>
              <a:t>“All the guys at the top are cheating”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3"/>
          <p:cNvSpPr>
            <a:spLocks noGrp="1" noChangeArrowheads="1"/>
          </p:cNvSpPr>
          <p:nvPr>
            <p:ph idx="1"/>
          </p:nvPr>
        </p:nvSpPr>
        <p:spPr/>
        <p:txBody>
          <a:bodyPr>
            <a:normAutofit lnSpcReduction="10000"/>
          </a:bodyPr>
          <a:lstStyle/>
          <a:p>
            <a:r>
              <a:rPr lang="en-US" altLang="en-US" b="1" dirty="0" smtClean="0"/>
              <a:t>Yes it does!</a:t>
            </a:r>
          </a:p>
          <a:p>
            <a:endParaRPr lang="en-US" altLang="en-US" dirty="0" smtClean="0"/>
          </a:p>
          <a:p>
            <a:r>
              <a:rPr lang="en-US" altLang="en-US" dirty="0" smtClean="0"/>
              <a:t>Bad habits early on become seriously bad habits later</a:t>
            </a:r>
          </a:p>
          <a:p>
            <a:endParaRPr lang="en-US" altLang="en-US" dirty="0" smtClean="0"/>
          </a:p>
          <a:p>
            <a:r>
              <a:rPr lang="en-US" altLang="en-US" dirty="0" smtClean="0"/>
              <a:t>Your reputation is established early</a:t>
            </a:r>
          </a:p>
          <a:p>
            <a:endParaRPr lang="en-US" altLang="en-US" dirty="0" smtClean="0"/>
          </a:p>
          <a:p>
            <a:r>
              <a:rPr lang="en-US" altLang="en-US" dirty="0" smtClean="0"/>
              <a:t>Dealing with temptation is hard…“It’s easy to just give in! And it keeps getting easier.”</a:t>
            </a:r>
            <a:endParaRPr lang="en-US" altLang="en-US" dirty="0"/>
          </a:p>
        </p:txBody>
      </p:sp>
      <p:sp>
        <p:nvSpPr>
          <p:cNvPr id="204802" name="Rectangle 2"/>
          <p:cNvSpPr>
            <a:spLocks noGrp="1" noChangeArrowheads="1"/>
          </p:cNvSpPr>
          <p:nvPr>
            <p:ph type="title"/>
          </p:nvPr>
        </p:nvSpPr>
        <p:spPr/>
        <p:txBody>
          <a:bodyPr/>
          <a:lstStyle/>
          <a:p>
            <a:r>
              <a:rPr lang="en-US" altLang="en-US" smtClean="0"/>
              <a:t>“I’m not a big gun…it doesn’t matter if I cut corners a bit”</a:t>
            </a:r>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 A Game Changer</a:t>
            </a:r>
            <a:endParaRPr lang="en-US" dirty="0"/>
          </a:p>
        </p:txBody>
      </p:sp>
      <p:sp>
        <p:nvSpPr>
          <p:cNvPr id="3" name="Content Placeholder 2"/>
          <p:cNvSpPr>
            <a:spLocks noGrp="1"/>
          </p:cNvSpPr>
          <p:nvPr>
            <p:ph sz="half" idx="1"/>
          </p:nvPr>
        </p:nvSpPr>
        <p:spPr>
          <a:xfrm>
            <a:off x="457200" y="1600200"/>
            <a:ext cx="8153400" cy="4530725"/>
          </a:xfrm>
        </p:spPr>
        <p:txBody>
          <a:bodyPr/>
          <a:lstStyle/>
          <a:p>
            <a:r>
              <a:rPr lang="en-US" dirty="0" smtClean="0"/>
              <a:t>More options</a:t>
            </a:r>
          </a:p>
          <a:p>
            <a:pPr lvl="1"/>
            <a:r>
              <a:rPr lang="en-US" dirty="0" smtClean="0"/>
              <a:t>More rules</a:t>
            </a:r>
          </a:p>
          <a:p>
            <a:pPr lvl="2"/>
            <a:r>
              <a:rPr lang="en-US" dirty="0" smtClean="0"/>
              <a:t>More decisions</a:t>
            </a:r>
          </a:p>
          <a:p>
            <a:pPr lvl="3"/>
            <a:r>
              <a:rPr lang="en-US" sz="1600" dirty="0" smtClean="0"/>
              <a:t>More bad decisions</a:t>
            </a:r>
          </a:p>
          <a:p>
            <a:pPr lvl="4"/>
            <a:r>
              <a:rPr lang="en-US" sz="1400" dirty="0" smtClean="0"/>
              <a:t>More bad outcomes</a:t>
            </a:r>
          </a:p>
          <a:p>
            <a:pPr lvl="5"/>
            <a:r>
              <a:rPr lang="en-US" sz="1200" dirty="0" smtClean="0"/>
              <a:t>Etc</a:t>
            </a:r>
            <a:endParaRPr lang="en-US" sz="2400" dirty="0" smtClean="0"/>
          </a:p>
          <a:p>
            <a:r>
              <a:rPr lang="en-US" dirty="0" smtClean="0"/>
              <a:t>Ethics is more important than ever</a:t>
            </a:r>
          </a:p>
          <a:p>
            <a:r>
              <a:rPr lang="en-US" dirty="0" smtClean="0"/>
              <a:t>Respect is more important than ever</a:t>
            </a:r>
          </a:p>
          <a:p>
            <a:r>
              <a:rPr lang="en-US" dirty="0" smtClean="0"/>
              <a:t>Figure out where your “good arrow” points and let it be your guide when making decisions</a:t>
            </a:r>
            <a:endParaRPr 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Rectangle 5"/>
          <p:cNvSpPr>
            <a:spLocks noGrp="1" noChangeArrowheads="1"/>
          </p:cNvSpPr>
          <p:nvPr>
            <p:ph idx="1"/>
          </p:nvPr>
        </p:nvSpPr>
        <p:spPr/>
        <p:txBody>
          <a:bodyPr/>
          <a:lstStyle/>
          <a:p>
            <a:r>
              <a:rPr lang="en-US" altLang="en-US" sz="2600" dirty="0"/>
              <a:t>You are responsible for your own reputation</a:t>
            </a:r>
          </a:p>
          <a:p>
            <a:pPr lvl="1"/>
            <a:r>
              <a:rPr lang="en-US" altLang="en-US" sz="2200" dirty="0"/>
              <a:t>Follow the rules!</a:t>
            </a:r>
          </a:p>
          <a:p>
            <a:pPr lvl="1"/>
            <a:r>
              <a:rPr lang="en-US" altLang="en-US" sz="2200" dirty="0"/>
              <a:t>Don’t participate with people who </a:t>
            </a:r>
            <a:r>
              <a:rPr lang="en-US" altLang="en-US" sz="2200" dirty="0" smtClean="0"/>
              <a:t>cheat – you will be known by the company you keep</a:t>
            </a:r>
            <a:endParaRPr lang="en-US" altLang="en-US" sz="2600" dirty="0" smtClean="0"/>
          </a:p>
          <a:p>
            <a:r>
              <a:rPr lang="en-US" altLang="en-US" sz="2600" dirty="0" smtClean="0"/>
              <a:t>Lead </a:t>
            </a:r>
            <a:r>
              <a:rPr lang="en-US" altLang="en-US" sz="2600" dirty="0"/>
              <a:t>by example</a:t>
            </a:r>
          </a:p>
          <a:p>
            <a:pPr lvl="1"/>
            <a:r>
              <a:rPr lang="en-US" altLang="en-US" sz="2200" dirty="0"/>
              <a:t>You never know who is listening or watching</a:t>
            </a:r>
          </a:p>
          <a:p>
            <a:pPr lvl="1"/>
            <a:r>
              <a:rPr lang="en-US" altLang="en-US" sz="2200" dirty="0"/>
              <a:t>Don’t do anything you would not want to be made </a:t>
            </a:r>
            <a:r>
              <a:rPr lang="en-US" altLang="en-US" sz="2200" dirty="0" smtClean="0"/>
              <a:t>public</a:t>
            </a:r>
            <a:endParaRPr lang="en-US" altLang="en-US" sz="2600" dirty="0" smtClean="0"/>
          </a:p>
          <a:p>
            <a:r>
              <a:rPr lang="en-US" altLang="en-US" sz="2600" dirty="0" smtClean="0"/>
              <a:t>Be </a:t>
            </a:r>
            <a:r>
              <a:rPr lang="en-US" altLang="en-US" sz="2600" dirty="0"/>
              <a:t>vocal</a:t>
            </a:r>
          </a:p>
          <a:p>
            <a:pPr lvl="1"/>
            <a:r>
              <a:rPr lang="en-US" altLang="en-US" sz="2200" dirty="0"/>
              <a:t>Confront cheating when you see it</a:t>
            </a:r>
          </a:p>
          <a:p>
            <a:pPr lvl="1"/>
            <a:r>
              <a:rPr lang="en-US" altLang="en-US" sz="2200" dirty="0"/>
              <a:t>Every incident is an opportunity to teach proper behavior </a:t>
            </a:r>
          </a:p>
          <a:p>
            <a:pPr lvl="1"/>
            <a:endParaRPr lang="en-US" altLang="en-US" sz="2200" dirty="0"/>
          </a:p>
        </p:txBody>
      </p:sp>
      <p:sp>
        <p:nvSpPr>
          <p:cNvPr id="182276" name="Rectangle 4"/>
          <p:cNvSpPr>
            <a:spLocks noGrp="1" noChangeArrowheads="1"/>
          </p:cNvSpPr>
          <p:nvPr>
            <p:ph type="title"/>
          </p:nvPr>
        </p:nvSpPr>
        <p:spPr/>
        <p:txBody>
          <a:bodyPr/>
          <a:lstStyle/>
          <a:p>
            <a:r>
              <a:rPr lang="en-US" altLang="en-US" dirty="0"/>
              <a:t>Honor Code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227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227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227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227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227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227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227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227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10" name="Rectangle 22"/>
          <p:cNvSpPr>
            <a:spLocks noGrp="1" noChangeArrowheads="1"/>
          </p:cNvSpPr>
          <p:nvPr>
            <p:ph idx="1"/>
          </p:nvPr>
        </p:nvSpPr>
        <p:spPr/>
        <p:txBody>
          <a:bodyPr/>
          <a:lstStyle/>
          <a:p>
            <a:r>
              <a:rPr lang="en-US" altLang="en-US" sz="2600" dirty="0"/>
              <a:t>Social pressure by members of one's peer group to take a certain action, adopt certain values, or otherwise conform in order to be accepted. </a:t>
            </a:r>
          </a:p>
          <a:p>
            <a:endParaRPr lang="en-US" altLang="en-US" sz="2600" dirty="0"/>
          </a:p>
          <a:p>
            <a:r>
              <a:rPr lang="en-US" altLang="en-US" sz="2600" dirty="0"/>
              <a:t>Good </a:t>
            </a:r>
          </a:p>
          <a:p>
            <a:pPr lvl="1"/>
            <a:r>
              <a:rPr lang="en-US" altLang="en-US" sz="2200" dirty="0"/>
              <a:t>Encourage others to follow the rules</a:t>
            </a:r>
          </a:p>
          <a:p>
            <a:pPr lvl="1"/>
            <a:r>
              <a:rPr lang="en-US" altLang="en-US" sz="2200" dirty="0"/>
              <a:t>People respect those who are true to their beliefs</a:t>
            </a:r>
          </a:p>
          <a:p>
            <a:r>
              <a:rPr lang="en-US" altLang="en-US" sz="2600" dirty="0" smtClean="0"/>
              <a:t>Bad</a:t>
            </a:r>
            <a:endParaRPr lang="en-US" altLang="en-US" sz="2600" dirty="0"/>
          </a:p>
          <a:p>
            <a:pPr lvl="1"/>
            <a:r>
              <a:rPr lang="en-US" altLang="en-US" sz="2200" dirty="0"/>
              <a:t>Letting others influence you into not doing the right thing</a:t>
            </a:r>
          </a:p>
          <a:p>
            <a:pPr lvl="1"/>
            <a:r>
              <a:rPr lang="en-US" altLang="en-US" sz="2200" dirty="0"/>
              <a:t>“everyone else is doing it." </a:t>
            </a:r>
          </a:p>
        </p:txBody>
      </p:sp>
      <p:sp>
        <p:nvSpPr>
          <p:cNvPr id="191509" name="Rectangle 21"/>
          <p:cNvSpPr>
            <a:spLocks noGrp="1" noChangeArrowheads="1"/>
          </p:cNvSpPr>
          <p:nvPr>
            <p:ph type="title"/>
          </p:nvPr>
        </p:nvSpPr>
        <p:spPr/>
        <p:txBody>
          <a:bodyPr/>
          <a:lstStyle/>
          <a:p>
            <a:r>
              <a:rPr lang="en-US" altLang="en-US"/>
              <a:t>Peer Pressure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5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51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151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151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51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151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15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ChangeArrowheads="1"/>
          </p:cNvSpPr>
          <p:nvPr>
            <p:ph idx="1"/>
          </p:nvPr>
        </p:nvSpPr>
        <p:spPr/>
        <p:txBody>
          <a:bodyPr/>
          <a:lstStyle/>
          <a:p>
            <a:r>
              <a:rPr lang="en-US" altLang="en-US" smtClean="0"/>
              <a:t>If you witness unethical birding behavior, assess the situation, and intervene if you think it prudent. When interceding, inform the person(s) of the inappropriate action, and attempt, within reason, to have it stopped. If the behavior continues, document it, and notify appropriate individuals or organizations. </a:t>
            </a:r>
            <a:endParaRPr lang="en-US" altLang="en-US"/>
          </a:p>
        </p:txBody>
      </p:sp>
      <p:sp>
        <p:nvSpPr>
          <p:cNvPr id="236546" name="Rectangle 2"/>
          <p:cNvSpPr>
            <a:spLocks noGrp="1" noChangeArrowheads="1"/>
          </p:cNvSpPr>
          <p:nvPr>
            <p:ph type="title"/>
          </p:nvPr>
        </p:nvSpPr>
        <p:spPr/>
        <p:txBody>
          <a:bodyPr/>
          <a:lstStyle/>
          <a:p>
            <a:r>
              <a:rPr lang="en-US" altLang="en-US" smtClean="0"/>
              <a:t>From </a:t>
            </a:r>
            <a:br>
              <a:rPr lang="en-US" altLang="en-US" smtClean="0"/>
            </a:br>
            <a:r>
              <a:rPr lang="en-US" altLang="en-US" smtClean="0"/>
              <a:t>“The Code of Birding Ethics” </a:t>
            </a:r>
            <a:endParaRPr lang="en-US"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7" name="Rectangle 7"/>
          <p:cNvSpPr>
            <a:spLocks noGrp="1" noChangeArrowheads="1"/>
          </p:cNvSpPr>
          <p:nvPr>
            <p:ph idx="1"/>
          </p:nvPr>
        </p:nvSpPr>
        <p:spPr>
          <a:xfrm>
            <a:off x="457200" y="1600200"/>
            <a:ext cx="8229600" cy="4800600"/>
          </a:xfrm>
        </p:spPr>
        <p:txBody>
          <a:bodyPr>
            <a:normAutofit fontScale="77500" lnSpcReduction="20000"/>
          </a:bodyPr>
          <a:lstStyle/>
          <a:p>
            <a:r>
              <a:rPr lang="en-US" altLang="en-US" dirty="0" smtClean="0"/>
              <a:t>Be aware of your motives</a:t>
            </a:r>
          </a:p>
          <a:p>
            <a:pPr lvl="1"/>
            <a:r>
              <a:rPr lang="en-US" altLang="en-US" dirty="0" smtClean="0"/>
              <a:t>Is it personal?</a:t>
            </a:r>
          </a:p>
          <a:p>
            <a:pPr lvl="1"/>
            <a:r>
              <a:rPr lang="en-US" altLang="en-US" dirty="0" smtClean="0"/>
              <a:t>If necessary, enlist others to help deliver the message</a:t>
            </a:r>
          </a:p>
          <a:p>
            <a:r>
              <a:rPr lang="en-US" altLang="en-US" dirty="0" smtClean="0"/>
              <a:t>Give the benefit of the doubt</a:t>
            </a:r>
          </a:p>
          <a:p>
            <a:pPr lvl="1"/>
            <a:r>
              <a:rPr lang="en-US" altLang="en-US" dirty="0" smtClean="0"/>
              <a:t>They may not realize what they are doing is against the </a:t>
            </a:r>
            <a:r>
              <a:rPr lang="en-US" altLang="en-US" dirty="0" smtClean="0"/>
              <a:t>rules</a:t>
            </a:r>
          </a:p>
          <a:p>
            <a:pPr lvl="1"/>
            <a:r>
              <a:rPr lang="en-US" altLang="en-US" dirty="0" smtClean="0"/>
              <a:t>Take the opportunity to encourage taking the right path</a:t>
            </a:r>
            <a:endParaRPr lang="en-US" altLang="en-US" dirty="0" smtClean="0"/>
          </a:p>
          <a:p>
            <a:r>
              <a:rPr lang="en-US" altLang="en-US" dirty="0" smtClean="0"/>
              <a:t>Choose the right </a:t>
            </a:r>
            <a:r>
              <a:rPr lang="en-US" altLang="en-US" dirty="0" smtClean="0"/>
              <a:t>time and place</a:t>
            </a:r>
            <a:endParaRPr lang="en-US" altLang="en-US" dirty="0" smtClean="0"/>
          </a:p>
          <a:p>
            <a:pPr lvl="1"/>
            <a:r>
              <a:rPr lang="en-US" altLang="en-US" dirty="0" smtClean="0"/>
              <a:t>Can they listen without feeling attacked?</a:t>
            </a:r>
          </a:p>
          <a:p>
            <a:r>
              <a:rPr lang="en-US" altLang="en-US" dirty="0" smtClean="0"/>
              <a:t>Don’t be angry or accusatory</a:t>
            </a:r>
          </a:p>
          <a:p>
            <a:pPr lvl="1"/>
            <a:r>
              <a:rPr lang="en-US" altLang="en-US" dirty="0" smtClean="0"/>
              <a:t>Treat the issue as a mistake, not a crime</a:t>
            </a:r>
          </a:p>
          <a:p>
            <a:pPr lvl="1"/>
            <a:r>
              <a:rPr lang="en-US" altLang="en-US" dirty="0" smtClean="0"/>
              <a:t>Focus on actions, not character</a:t>
            </a:r>
          </a:p>
          <a:p>
            <a:r>
              <a:rPr lang="en-US" altLang="en-US" dirty="0" smtClean="0"/>
              <a:t>Be there</a:t>
            </a:r>
          </a:p>
          <a:p>
            <a:pPr lvl="1"/>
            <a:r>
              <a:rPr lang="en-US" altLang="en-US" dirty="0" smtClean="0"/>
              <a:t>People cheat because they see others get away with it</a:t>
            </a:r>
          </a:p>
          <a:p>
            <a:pPr lvl="1"/>
            <a:r>
              <a:rPr lang="en-US" altLang="en-US" dirty="0" smtClean="0"/>
              <a:t>Not confronting the problem hurts everyone</a:t>
            </a:r>
          </a:p>
          <a:p>
            <a:endParaRPr lang="en-US" altLang="en-US" dirty="0"/>
          </a:p>
        </p:txBody>
      </p:sp>
      <p:sp>
        <p:nvSpPr>
          <p:cNvPr id="194566" name="Rectangle 6"/>
          <p:cNvSpPr>
            <a:spLocks noGrp="1" noChangeArrowheads="1"/>
          </p:cNvSpPr>
          <p:nvPr>
            <p:ph type="title"/>
          </p:nvPr>
        </p:nvSpPr>
        <p:spPr/>
        <p:txBody>
          <a:bodyPr/>
          <a:lstStyle/>
          <a:p>
            <a:r>
              <a:rPr lang="en-US" altLang="en-US" dirty="0" smtClean="0"/>
              <a:t>Applying Positive </a:t>
            </a:r>
            <a:br>
              <a:rPr lang="en-US" altLang="en-US" dirty="0" smtClean="0"/>
            </a:br>
            <a:r>
              <a:rPr lang="en-US" altLang="en-US" dirty="0" smtClean="0"/>
              <a:t>Peer Pressure</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19456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 end="1"/>
                                            </p:txEl>
                                          </p:spTgt>
                                        </p:tgtEl>
                                        <p:attrNameLst>
                                          <p:attrName>ppt_c</p:attrName>
                                        </p:attrNameLst>
                                      </p:cBhvr>
                                      <p:to>
                                        <a:srgbClr val="C0C0C0"/>
                                      </p:to>
                                    </p:animClr>
                                  </p:subTnLst>
                                </p:cTn>
                              </p:par>
                              <p:par>
                                <p:cTn id="9" presetID="1" presetClass="entr" presetSubtype="0" fill="hold" grpId="0" nodeType="withEffect">
                                  <p:stCondLst>
                                    <p:cond delay="0"/>
                                  </p:stCondLst>
                                  <p:childTnLst>
                                    <p:set>
                                      <p:cBhvr>
                                        <p:cTn id="10" dur="1" fill="hold">
                                          <p:stCondLst>
                                            <p:cond delay="0"/>
                                          </p:stCondLst>
                                        </p:cTn>
                                        <p:tgtEl>
                                          <p:spTgt spid="19456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2" end="2"/>
                                            </p:txEl>
                                          </p:spTgt>
                                        </p:tgtEl>
                                        <p:attrNameLst>
                                          <p:attrName>ppt_c</p:attrName>
                                        </p:attrNameLst>
                                      </p:cBhvr>
                                      <p:to>
                                        <a:srgbClr val="C0C0C0"/>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56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3" end="3"/>
                                            </p:txEl>
                                          </p:spTgt>
                                        </p:tgtEl>
                                        <p:attrNameLst>
                                          <p:attrName>ppt_c</p:attrName>
                                        </p:attrNameLst>
                                      </p:cBhvr>
                                      <p:to>
                                        <a:srgbClr val="C0C0C0"/>
                                      </p:to>
                                    </p:animClr>
                                  </p:subTnLst>
                                </p:cTn>
                              </p:par>
                              <p:par>
                                <p:cTn id="15" presetID="1" presetClass="entr" presetSubtype="0" fill="hold" grpId="0" nodeType="withEffect">
                                  <p:stCondLst>
                                    <p:cond delay="0"/>
                                  </p:stCondLst>
                                  <p:childTnLst>
                                    <p:set>
                                      <p:cBhvr>
                                        <p:cTn id="16" dur="1" fill="hold">
                                          <p:stCondLst>
                                            <p:cond delay="0"/>
                                          </p:stCondLst>
                                        </p:cTn>
                                        <p:tgtEl>
                                          <p:spTgt spid="19456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4" end="4"/>
                                            </p:txEl>
                                          </p:spTgt>
                                        </p:tgtEl>
                                        <p:attrNameLst>
                                          <p:attrName>ppt_c</p:attrName>
                                        </p:attrNameLst>
                                      </p:cBhvr>
                                      <p:to>
                                        <a:srgbClr val="C0C0C0"/>
                                      </p:to>
                                    </p:animClr>
                                  </p:subTnLst>
                                </p:cTn>
                              </p:par>
                              <p:par>
                                <p:cTn id="17" presetID="1" presetClass="entr" presetSubtype="0" fill="hold" grpId="0" nodeType="withEffect">
                                  <p:stCondLst>
                                    <p:cond delay="0"/>
                                  </p:stCondLst>
                                  <p:childTnLst>
                                    <p:set>
                                      <p:cBhvr>
                                        <p:cTn id="18" dur="1" fill="hold">
                                          <p:stCondLst>
                                            <p:cond delay="0"/>
                                          </p:stCondLst>
                                        </p:cTn>
                                        <p:tgtEl>
                                          <p:spTgt spid="194567">
                                            <p:txEl>
                                              <p:pRg st="5" end="5"/>
                                            </p:txEl>
                                          </p:spTgt>
                                        </p:tgtEl>
                                        <p:attrNameLst>
                                          <p:attrName>style.visibility</p:attrName>
                                        </p:attrNameLst>
                                      </p:cBhvr>
                                      <p:to>
                                        <p:strVal val="visible"/>
                                      </p:to>
                                    </p:set>
                                  </p:childTnLst>
                                  <p:subTnLst>
                                    <p:animClr>
                                      <p:cBhvr override="childStyle">
                                        <p:cTn dur="1" fill="hold" display="0" masterRel="nextClick" afterEffect="1"/>
                                        <p:tgtEl>
                                          <p:spTgt spid="194567">
                                            <p:txEl>
                                              <p:pRg st="5" end="5"/>
                                            </p:txEl>
                                          </p:spTgt>
                                        </p:tgtEl>
                                        <p:attrNameLst>
                                          <p:attrName>ppt_c</p:attrName>
                                        </p:attrNameLst>
                                      </p:cBhvr>
                                      <p:to>
                                        <a:srgbClr val="C0C0C0"/>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56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6" end="6"/>
                                            </p:txEl>
                                          </p:spTgt>
                                        </p:tgtEl>
                                        <p:attrNameLst>
                                          <p:attrName>ppt_c</p:attrName>
                                        </p:attrNameLst>
                                      </p:cBhvr>
                                      <p:to>
                                        <a:srgbClr val="C0C0C0"/>
                                      </p:to>
                                    </p:animClr>
                                  </p:subTnLst>
                                </p:cTn>
                              </p:par>
                              <p:par>
                                <p:cTn id="23" presetID="1" presetClass="entr" presetSubtype="0" fill="hold" grpId="0" nodeType="withEffect">
                                  <p:stCondLst>
                                    <p:cond delay="0"/>
                                  </p:stCondLst>
                                  <p:childTnLst>
                                    <p:set>
                                      <p:cBhvr>
                                        <p:cTn id="24" dur="1" fill="hold">
                                          <p:stCondLst>
                                            <p:cond delay="0"/>
                                          </p:stCondLst>
                                        </p:cTn>
                                        <p:tgtEl>
                                          <p:spTgt spid="194567">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7" end="7"/>
                                            </p:txEl>
                                          </p:spTgt>
                                        </p:tgtEl>
                                        <p:attrNameLst>
                                          <p:attrName>ppt_c</p:attrName>
                                        </p:attrNameLst>
                                      </p:cBhvr>
                                      <p:to>
                                        <a:srgbClr val="C0C0C0"/>
                                      </p:to>
                                    </p:animClr>
                                  </p:sub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4567">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8" end="8"/>
                                            </p:txEl>
                                          </p:spTgt>
                                        </p:tgtEl>
                                        <p:attrNameLst>
                                          <p:attrName>ppt_c</p:attrName>
                                        </p:attrNameLst>
                                      </p:cBhvr>
                                      <p:to>
                                        <a:srgbClr val="C0C0C0"/>
                                      </p:to>
                                    </p:animClr>
                                  </p:subTnLst>
                                </p:cTn>
                              </p:par>
                              <p:par>
                                <p:cTn id="29" presetID="1" presetClass="entr" presetSubtype="0" fill="hold" grpId="0" nodeType="withEffect">
                                  <p:stCondLst>
                                    <p:cond delay="0"/>
                                  </p:stCondLst>
                                  <p:childTnLst>
                                    <p:set>
                                      <p:cBhvr>
                                        <p:cTn id="30" dur="1" fill="hold">
                                          <p:stCondLst>
                                            <p:cond delay="0"/>
                                          </p:stCondLst>
                                        </p:cTn>
                                        <p:tgtEl>
                                          <p:spTgt spid="194567">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9" end="9"/>
                                            </p:txEl>
                                          </p:spTgt>
                                        </p:tgtEl>
                                        <p:attrNameLst>
                                          <p:attrName>ppt_c</p:attrName>
                                        </p:attrNameLst>
                                      </p:cBhvr>
                                      <p:to>
                                        <a:srgbClr val="C0C0C0"/>
                                      </p:to>
                                    </p:animClr>
                                  </p:subTnLst>
                                </p:cTn>
                              </p:par>
                              <p:par>
                                <p:cTn id="31" presetID="1" presetClass="entr" presetSubtype="0" fill="hold" grpId="0" nodeType="withEffect">
                                  <p:stCondLst>
                                    <p:cond delay="0"/>
                                  </p:stCondLst>
                                  <p:childTnLst>
                                    <p:set>
                                      <p:cBhvr>
                                        <p:cTn id="32" dur="1" fill="hold">
                                          <p:stCondLst>
                                            <p:cond delay="0"/>
                                          </p:stCondLst>
                                        </p:cTn>
                                        <p:tgtEl>
                                          <p:spTgt spid="194567">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0" end="10"/>
                                            </p:txEl>
                                          </p:spTgt>
                                        </p:tgtEl>
                                        <p:attrNameLst>
                                          <p:attrName>ppt_c</p:attrName>
                                        </p:attrNameLst>
                                      </p:cBhvr>
                                      <p:to>
                                        <a:srgbClr val="C0C0C0"/>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4567">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1" end="11"/>
                                            </p:txEl>
                                          </p:spTgt>
                                        </p:tgtEl>
                                        <p:attrNameLst>
                                          <p:attrName>ppt_c</p:attrName>
                                        </p:attrNameLst>
                                      </p:cBhvr>
                                      <p:to>
                                        <a:srgbClr val="C0C0C0"/>
                                      </p:to>
                                    </p:animClr>
                                  </p:subTnLst>
                                </p:cTn>
                              </p:par>
                              <p:par>
                                <p:cTn id="37" presetID="1" presetClass="entr" presetSubtype="0" fill="hold" grpId="0" nodeType="withEffect">
                                  <p:stCondLst>
                                    <p:cond delay="0"/>
                                  </p:stCondLst>
                                  <p:childTnLst>
                                    <p:set>
                                      <p:cBhvr>
                                        <p:cTn id="38" dur="1" fill="hold">
                                          <p:stCondLst>
                                            <p:cond delay="0"/>
                                          </p:stCondLst>
                                        </p:cTn>
                                        <p:tgtEl>
                                          <p:spTgt spid="194567">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2" end="12"/>
                                            </p:txEl>
                                          </p:spTgt>
                                        </p:tgtEl>
                                        <p:attrNameLst>
                                          <p:attrName>ppt_c</p:attrName>
                                        </p:attrNameLst>
                                      </p:cBhvr>
                                      <p:to>
                                        <a:srgbClr val="C0C0C0"/>
                                      </p:to>
                                    </p:animClr>
                                  </p:subTnLst>
                                </p:cTn>
                              </p:par>
                              <p:par>
                                <p:cTn id="39" presetID="1" presetClass="entr" presetSubtype="0" fill="hold" grpId="0" nodeType="withEffect">
                                  <p:stCondLst>
                                    <p:cond delay="0"/>
                                  </p:stCondLst>
                                  <p:childTnLst>
                                    <p:set>
                                      <p:cBhvr>
                                        <p:cTn id="40" dur="1" fill="hold">
                                          <p:stCondLst>
                                            <p:cond delay="0"/>
                                          </p:stCondLst>
                                        </p:cTn>
                                        <p:tgtEl>
                                          <p:spTgt spid="194567">
                                            <p:txEl>
                                              <p:pRg st="13" end="13"/>
                                            </p:txEl>
                                          </p:spTgt>
                                        </p:tgtEl>
                                        <p:attrNameLst>
                                          <p:attrName>style.visibility</p:attrName>
                                        </p:attrNameLst>
                                      </p:cBhvr>
                                      <p:to>
                                        <p:strVal val="visible"/>
                                      </p:to>
                                    </p:set>
                                  </p:childTnLst>
                                  <p:subTnLst>
                                    <p:animClr clrSpc="rgb" dir="cw">
                                      <p:cBhvr override="childStyle">
                                        <p:cTn dur="1" fill="hold" display="0" masterRel="nextClick" afterEffect="1"/>
                                        <p:tgtEl>
                                          <p:spTgt spid="194567">
                                            <p:txEl>
                                              <p:pRg st="13" end="1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Success is Defined by the Receiver</a:t>
            </a:r>
            <a:endParaRPr lang="en-US" dirty="0"/>
          </a:p>
        </p:txBody>
      </p:sp>
      <p:pic>
        <p:nvPicPr>
          <p:cNvPr id="8"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6732" y="1600200"/>
            <a:ext cx="3321536" cy="4530725"/>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72767" y="1600200"/>
            <a:ext cx="3407466" cy="45307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3"/>
          <p:cNvSpPr>
            <a:spLocks noGrp="1" noChangeArrowheads="1"/>
          </p:cNvSpPr>
          <p:nvPr>
            <p:ph idx="1"/>
          </p:nvPr>
        </p:nvSpPr>
        <p:spPr/>
        <p:txBody>
          <a:bodyPr>
            <a:normAutofit fontScale="92500"/>
          </a:bodyPr>
          <a:lstStyle/>
          <a:p>
            <a:r>
              <a:rPr lang="en-US" altLang="en-US" dirty="0" smtClean="0"/>
              <a:t>Entrants keep their own score</a:t>
            </a:r>
          </a:p>
          <a:p>
            <a:r>
              <a:rPr lang="en-US" altLang="en-US" dirty="0" smtClean="0"/>
              <a:t>Complex rules govern scoring</a:t>
            </a:r>
          </a:p>
          <a:p>
            <a:r>
              <a:rPr lang="en-US" altLang="en-US" dirty="0" smtClean="0"/>
              <a:t>Individuals and “team” entries permitted</a:t>
            </a:r>
          </a:p>
          <a:p>
            <a:r>
              <a:rPr lang="en-US" altLang="en-US" dirty="0" smtClean="0"/>
              <a:t>Some events include off-times</a:t>
            </a:r>
          </a:p>
          <a:p>
            <a:r>
              <a:rPr lang="en-US" altLang="en-US" dirty="0" smtClean="0"/>
              <a:t>Winners of the top-level event often invest $50k or more and travel to favorable locations</a:t>
            </a:r>
          </a:p>
          <a:p>
            <a:r>
              <a:rPr lang="en-US" altLang="en-US" dirty="0" smtClean="0"/>
              <a:t>An on-line network helps participants increase their scores</a:t>
            </a:r>
          </a:p>
          <a:p>
            <a:r>
              <a:rPr lang="en-US" altLang="en-US" dirty="0" smtClean="0"/>
              <a:t>Spectators don’t find it particularly interesting</a:t>
            </a:r>
            <a:endParaRPr lang="en-US" altLang="en-US" dirty="0"/>
          </a:p>
        </p:txBody>
      </p:sp>
      <p:sp>
        <p:nvSpPr>
          <p:cNvPr id="230402" name="Rectangle 2"/>
          <p:cNvSpPr>
            <a:spLocks noGrp="1" noChangeArrowheads="1"/>
          </p:cNvSpPr>
          <p:nvPr>
            <p:ph type="title"/>
          </p:nvPr>
        </p:nvSpPr>
        <p:spPr/>
        <p:txBody>
          <a:bodyPr/>
          <a:lstStyle/>
          <a:p>
            <a:r>
              <a:rPr lang="en-US" altLang="en-US" smtClean="0"/>
              <a:t>An unusual game</a:t>
            </a:r>
            <a:endParaRPr lang="en-US"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1" name="Rectangle 5"/>
          <p:cNvSpPr>
            <a:spLocks noGrp="1" noChangeArrowheads="1"/>
          </p:cNvSpPr>
          <p:nvPr>
            <p:ph idx="1"/>
          </p:nvPr>
        </p:nvSpPr>
        <p:spPr/>
        <p:txBody>
          <a:bodyPr/>
          <a:lstStyle/>
          <a:p>
            <a:r>
              <a:rPr lang="en-US" altLang="en-US" sz="2600" dirty="0"/>
              <a:t>You discover a local contester uses cluster spotting and enters </a:t>
            </a:r>
            <a:r>
              <a:rPr lang="en-US" altLang="en-US" sz="2600" dirty="0" smtClean="0"/>
              <a:t>an unassisted category. </a:t>
            </a:r>
            <a:r>
              <a:rPr lang="en-US" altLang="en-US" sz="2600" dirty="0"/>
              <a:t>What do you do?</a:t>
            </a:r>
          </a:p>
          <a:p>
            <a:pPr lvl="1"/>
            <a:r>
              <a:rPr lang="en-US" altLang="en-US" sz="2400" dirty="0" smtClean="0"/>
              <a:t>Sh</a:t>
            </a:r>
            <a:r>
              <a:rPr lang="en-US" altLang="en-US" sz="2400" dirty="0" smtClean="0"/>
              <a:t>e </a:t>
            </a:r>
            <a:r>
              <a:rPr lang="en-US" altLang="en-US" sz="2400" dirty="0"/>
              <a:t>doesn’t win anything so assume it doesn’t matter</a:t>
            </a:r>
          </a:p>
          <a:p>
            <a:pPr lvl="1"/>
            <a:r>
              <a:rPr lang="en-US" altLang="en-US" sz="2400" dirty="0"/>
              <a:t>Avoid speaking to </a:t>
            </a:r>
            <a:r>
              <a:rPr lang="en-US" altLang="en-US" sz="2400" dirty="0" smtClean="0"/>
              <a:t>her </a:t>
            </a:r>
            <a:r>
              <a:rPr lang="en-US" altLang="en-US" sz="2400" dirty="0"/>
              <a:t>ever again</a:t>
            </a:r>
          </a:p>
          <a:p>
            <a:pPr lvl="1"/>
            <a:r>
              <a:rPr lang="en-US" altLang="en-US" sz="2400" dirty="0"/>
              <a:t>Publicly call </a:t>
            </a:r>
            <a:r>
              <a:rPr lang="en-US" altLang="en-US" sz="2400" dirty="0" smtClean="0"/>
              <a:t>her </a:t>
            </a:r>
            <a:r>
              <a:rPr lang="en-US" altLang="en-US" sz="2400" dirty="0"/>
              <a:t>a cheater at the next club meeting</a:t>
            </a:r>
          </a:p>
          <a:p>
            <a:pPr lvl="1"/>
            <a:r>
              <a:rPr lang="en-US" altLang="en-US" sz="2400" dirty="0"/>
              <a:t>Send a letter to the contest sponsor</a:t>
            </a:r>
          </a:p>
          <a:p>
            <a:pPr lvl="1"/>
            <a:r>
              <a:rPr lang="en-US" altLang="en-US" sz="2400" dirty="0"/>
              <a:t>Call </a:t>
            </a:r>
            <a:r>
              <a:rPr lang="en-US" altLang="en-US" sz="2400" dirty="0" smtClean="0"/>
              <a:t>her </a:t>
            </a:r>
            <a:r>
              <a:rPr lang="en-US" altLang="en-US" sz="2400" dirty="0"/>
              <a:t>up and ask if </a:t>
            </a:r>
            <a:r>
              <a:rPr lang="en-US" altLang="en-US" sz="2400" dirty="0" smtClean="0"/>
              <a:t>she </a:t>
            </a:r>
            <a:r>
              <a:rPr lang="en-US" altLang="en-US" sz="2400" dirty="0"/>
              <a:t>is aware of the rules </a:t>
            </a:r>
            <a:r>
              <a:rPr lang="en-US" altLang="en-US" sz="2400" dirty="0" smtClean="0"/>
              <a:t>about using spotting information</a:t>
            </a:r>
            <a:endParaRPr lang="en-US" altLang="en-US" sz="2400" dirty="0"/>
          </a:p>
        </p:txBody>
      </p:sp>
      <p:sp>
        <p:nvSpPr>
          <p:cNvPr id="198660" name="Rectangle 4"/>
          <p:cNvSpPr>
            <a:spLocks noGrp="1" noChangeArrowheads="1"/>
          </p:cNvSpPr>
          <p:nvPr>
            <p:ph type="title"/>
          </p:nvPr>
        </p:nvSpPr>
        <p:spPr/>
        <p:txBody>
          <a:bodyPr/>
          <a:lstStyle/>
          <a:p>
            <a:r>
              <a:rPr lang="en-US" altLang="en-US" dirty="0"/>
              <a:t>Scenario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6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86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866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866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866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1" grpId="0" uiExpand="1" build="p" bldLvl="2"/>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7" name="Rectangle 7"/>
          <p:cNvSpPr>
            <a:spLocks noGrp="1" noChangeArrowheads="1"/>
          </p:cNvSpPr>
          <p:nvPr>
            <p:ph idx="1"/>
          </p:nvPr>
        </p:nvSpPr>
        <p:spPr>
          <a:xfrm>
            <a:off x="457200" y="1600200"/>
            <a:ext cx="8458200" cy="4530725"/>
          </a:xfrm>
        </p:spPr>
        <p:txBody>
          <a:bodyPr/>
          <a:lstStyle/>
          <a:p>
            <a:r>
              <a:rPr lang="en-US" altLang="en-US" sz="2600" dirty="0"/>
              <a:t>You are invited to a multi-op and upon arrival, you discover they are running 2.5 kW. What do you do?</a:t>
            </a:r>
          </a:p>
          <a:p>
            <a:pPr lvl="1"/>
            <a:r>
              <a:rPr lang="en-US" altLang="en-US" sz="2400" dirty="0"/>
              <a:t>You are there, loud is good, operate anyway</a:t>
            </a:r>
          </a:p>
          <a:p>
            <a:pPr lvl="1"/>
            <a:r>
              <a:rPr lang="en-US" altLang="en-US" sz="2400" dirty="0"/>
              <a:t>Turn the power down to </a:t>
            </a:r>
            <a:r>
              <a:rPr lang="en-US" altLang="en-US" sz="2400" dirty="0" smtClean="0"/>
              <a:t>1500 W </a:t>
            </a:r>
            <a:r>
              <a:rPr lang="en-US" altLang="en-US" sz="2400" dirty="0"/>
              <a:t>when </a:t>
            </a:r>
            <a:r>
              <a:rPr lang="en-US" altLang="en-US" sz="2400" dirty="0" smtClean="0"/>
              <a:t>you’re </a:t>
            </a:r>
            <a:r>
              <a:rPr lang="en-US" altLang="en-US" sz="2400" dirty="0"/>
              <a:t>operating</a:t>
            </a:r>
          </a:p>
          <a:p>
            <a:pPr lvl="1"/>
            <a:r>
              <a:rPr lang="en-US" altLang="en-US" sz="2400" dirty="0"/>
              <a:t>Loudly encourage the other ops to follow your example</a:t>
            </a:r>
          </a:p>
          <a:p>
            <a:pPr lvl="1"/>
            <a:r>
              <a:rPr lang="en-US" altLang="en-US" sz="2400" dirty="0"/>
              <a:t>Quietly ask the owner if he always runs </a:t>
            </a:r>
            <a:r>
              <a:rPr lang="en-US" altLang="en-US" sz="2400" dirty="0" smtClean="0"/>
              <a:t>excess power</a:t>
            </a:r>
            <a:endParaRPr lang="en-US" altLang="en-US" sz="2400" dirty="0"/>
          </a:p>
          <a:p>
            <a:pPr lvl="1"/>
            <a:r>
              <a:rPr lang="en-US" altLang="en-US" sz="2400" dirty="0"/>
              <a:t>Leave</a:t>
            </a:r>
          </a:p>
          <a:p>
            <a:pPr lvl="1"/>
            <a:r>
              <a:rPr lang="en-US" altLang="en-US" sz="2400" dirty="0"/>
              <a:t>Send a note to the contest sponsor and FCC</a:t>
            </a:r>
          </a:p>
        </p:txBody>
      </p:sp>
      <p:sp>
        <p:nvSpPr>
          <p:cNvPr id="199686" name="Rectangle 6"/>
          <p:cNvSpPr>
            <a:spLocks noGrp="1" noChangeArrowheads="1"/>
          </p:cNvSpPr>
          <p:nvPr>
            <p:ph type="title"/>
          </p:nvPr>
        </p:nvSpPr>
        <p:spPr/>
        <p:txBody>
          <a:bodyPr/>
          <a:lstStyle/>
          <a:p>
            <a:r>
              <a:rPr lang="en-US" altLang="en-US" dirty="0"/>
              <a:t>Scenario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96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96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96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968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968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96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7" name="Rectangle 7"/>
          <p:cNvSpPr>
            <a:spLocks noGrp="1" noChangeArrowheads="1"/>
          </p:cNvSpPr>
          <p:nvPr>
            <p:ph idx="1"/>
          </p:nvPr>
        </p:nvSpPr>
        <p:spPr>
          <a:xfrm>
            <a:off x="457200" y="1600200"/>
            <a:ext cx="8458200" cy="4530725"/>
          </a:xfrm>
        </p:spPr>
        <p:txBody>
          <a:bodyPr/>
          <a:lstStyle/>
          <a:p>
            <a:r>
              <a:rPr lang="en-US" altLang="en-US" sz="2600" dirty="0" smtClean="0"/>
              <a:t>A local contester has key clicks that wipe out large </a:t>
            </a:r>
            <a:r>
              <a:rPr lang="en-US" altLang="en-US" sz="2600" dirty="0" smtClean="0"/>
              <a:t>chunks of the band. </a:t>
            </a:r>
            <a:r>
              <a:rPr lang="en-US" altLang="en-US" sz="2600" dirty="0" smtClean="0"/>
              <a:t>What </a:t>
            </a:r>
            <a:r>
              <a:rPr lang="en-US" altLang="en-US" sz="2600" dirty="0"/>
              <a:t>do you do</a:t>
            </a:r>
            <a:r>
              <a:rPr lang="en-US" altLang="en-US" sz="2600" dirty="0" smtClean="0"/>
              <a:t>?</a:t>
            </a:r>
            <a:endParaRPr lang="en-US" altLang="en-US" sz="2400" dirty="0"/>
          </a:p>
          <a:p>
            <a:pPr lvl="1"/>
            <a:r>
              <a:rPr lang="en-US" altLang="en-US" sz="2400" dirty="0" smtClean="0"/>
              <a:t>Sharpen up YOUR keying and give him a dose of his own medicine!</a:t>
            </a:r>
          </a:p>
          <a:p>
            <a:pPr lvl="1"/>
            <a:r>
              <a:rPr lang="en-US" altLang="en-US" sz="2400" dirty="0" smtClean="0"/>
              <a:t>Send “KLIX” on his frequency anonymously</a:t>
            </a:r>
          </a:p>
          <a:p>
            <a:pPr lvl="1"/>
            <a:r>
              <a:rPr lang="en-US" altLang="en-US" sz="2400" dirty="0" smtClean="0"/>
              <a:t>Call him, tell him he has key clicks, and sign your call</a:t>
            </a:r>
          </a:p>
          <a:p>
            <a:pPr lvl="1"/>
            <a:r>
              <a:rPr lang="en-US" altLang="en-US" sz="2400" dirty="0" smtClean="0"/>
              <a:t>Contact him after the contest, explain the problem, and ask to help fix the problem</a:t>
            </a:r>
          </a:p>
          <a:p>
            <a:pPr lvl="1"/>
            <a:r>
              <a:rPr lang="en-US" altLang="en-US" sz="2400" dirty="0" smtClean="0"/>
              <a:t>Notify the contest sponsor and his rig’s manufacturer</a:t>
            </a:r>
            <a:endParaRPr lang="en-US" altLang="en-US" sz="2400" dirty="0"/>
          </a:p>
        </p:txBody>
      </p:sp>
      <p:sp>
        <p:nvSpPr>
          <p:cNvPr id="199686" name="Rectangle 6"/>
          <p:cNvSpPr>
            <a:spLocks noGrp="1" noChangeArrowheads="1"/>
          </p:cNvSpPr>
          <p:nvPr>
            <p:ph type="title"/>
          </p:nvPr>
        </p:nvSpPr>
        <p:spPr/>
        <p:txBody>
          <a:bodyPr/>
          <a:lstStyle/>
          <a:p>
            <a:r>
              <a:rPr lang="en-US" altLang="en-US" dirty="0"/>
              <a:t>Scenario </a:t>
            </a:r>
            <a:r>
              <a:rPr lang="en-US" altLang="en-US" dirty="0" smtClean="0"/>
              <a:t>3</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96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7" grpId="0" build="p" bldLvl="2"/>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3"/>
          <p:cNvSpPr>
            <a:spLocks noGrp="1" noChangeArrowheads="1"/>
          </p:cNvSpPr>
          <p:nvPr>
            <p:ph idx="1"/>
          </p:nvPr>
        </p:nvSpPr>
        <p:spPr/>
        <p:txBody>
          <a:bodyPr>
            <a:normAutofit fontScale="77500" lnSpcReduction="20000"/>
          </a:bodyPr>
          <a:lstStyle/>
          <a:p>
            <a:pPr marL="514350" indent="-514350">
              <a:buClrTx/>
              <a:buSzPct val="100000"/>
              <a:buFont typeface="+mj-lt"/>
              <a:buAutoNum type="arabicPeriod"/>
            </a:pPr>
            <a:r>
              <a:rPr lang="en-US" altLang="en-US" dirty="0" smtClean="0"/>
              <a:t>I will learn and obey the rules of any contest I enter, including the rules of my entry category. </a:t>
            </a:r>
          </a:p>
          <a:p>
            <a:pPr marL="514350" indent="-514350">
              <a:buClrTx/>
              <a:buSzPct val="100000"/>
              <a:buFont typeface="+mj-lt"/>
              <a:buAutoNum type="arabicPeriod"/>
            </a:pPr>
            <a:r>
              <a:rPr lang="en-US" altLang="en-US" dirty="0" smtClean="0"/>
              <a:t>I will obey the rules for amateur radio in my country.</a:t>
            </a:r>
          </a:p>
          <a:p>
            <a:pPr marL="514350" indent="-514350">
              <a:buClrTx/>
              <a:buSzPct val="100000"/>
              <a:buFont typeface="+mj-lt"/>
              <a:buAutoNum type="arabicPeriod"/>
            </a:pPr>
            <a:r>
              <a:rPr lang="en-US" altLang="en-US" dirty="0" smtClean="0"/>
              <a:t>I will not modify my log after the contest by using additional data sources to correct </a:t>
            </a:r>
            <a:r>
              <a:rPr lang="en-US" altLang="en-US" dirty="0" smtClean="0"/>
              <a:t>call sign/exchange </a:t>
            </a:r>
            <a:r>
              <a:rPr lang="en-US" altLang="en-US" dirty="0" smtClean="0"/>
              <a:t>errors.</a:t>
            </a:r>
          </a:p>
          <a:p>
            <a:pPr marL="514350" indent="-514350">
              <a:buClrTx/>
              <a:buSzPct val="100000"/>
              <a:buFont typeface="+mj-lt"/>
              <a:buAutoNum type="arabicPeriod"/>
            </a:pPr>
            <a:r>
              <a:rPr lang="en-US" altLang="en-US" dirty="0" smtClean="0"/>
              <a:t>I will accept the judging and scoring decisions of the contest sponsor as final.</a:t>
            </a:r>
          </a:p>
          <a:p>
            <a:pPr marL="514350" indent="-514350">
              <a:buClrTx/>
              <a:buSzPct val="100000"/>
              <a:buFont typeface="+mj-lt"/>
              <a:buAutoNum type="arabicPeriod"/>
            </a:pPr>
            <a:r>
              <a:rPr lang="en-US" altLang="en-US" dirty="0" smtClean="0"/>
              <a:t>I will adhere to the DX Code of Conduct in my operating style (see dx-code.org).</a:t>
            </a:r>
          </a:p>
          <a:p>
            <a:pPr marL="514350" indent="-514350">
              <a:buClrTx/>
              <a:buSzPct val="100000"/>
              <a:buFont typeface="+mj-lt"/>
              <a:buAutoNum type="arabicPeriod"/>
            </a:pPr>
            <a:r>
              <a:rPr lang="en-US" altLang="en-US" dirty="0" smtClean="0"/>
              <a:t>I will yield my frequency to any emergency communications activity.</a:t>
            </a:r>
          </a:p>
          <a:p>
            <a:pPr marL="514350" indent="-514350">
              <a:buClrTx/>
              <a:buSzPct val="100000"/>
              <a:buFont typeface="+mj-lt"/>
              <a:buAutoNum type="arabicPeriod"/>
            </a:pPr>
            <a:r>
              <a:rPr lang="en-US" altLang="en-US" dirty="0" smtClean="0"/>
              <a:t>I will operate my transmitter with sufficient signal quality to minimize interference to others.</a:t>
            </a:r>
            <a:endParaRPr lang="en-US" altLang="en-US" dirty="0"/>
          </a:p>
        </p:txBody>
      </p:sp>
      <p:sp>
        <p:nvSpPr>
          <p:cNvPr id="224258" name="Rectangle 2"/>
          <p:cNvSpPr>
            <a:spLocks noGrp="1" noChangeArrowheads="1"/>
          </p:cNvSpPr>
          <p:nvPr>
            <p:ph type="title"/>
          </p:nvPr>
        </p:nvSpPr>
        <p:spPr/>
        <p:txBody>
          <a:bodyPr/>
          <a:lstStyle/>
          <a:p>
            <a:r>
              <a:rPr lang="en-US" altLang="en-US" dirty="0" smtClean="0"/>
              <a:t>The Contest Code of Ethics</a:t>
            </a:r>
            <a:br>
              <a:rPr lang="en-US" altLang="en-US" dirty="0" smtClean="0"/>
            </a:br>
            <a:r>
              <a:rPr lang="en-US" altLang="en-US" dirty="0" smtClean="0"/>
              <a:t>www.wwrof.org</a:t>
            </a:r>
            <a:endParaRPr lang="en-US"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457200" y="1600200"/>
            <a:ext cx="8229600" cy="4800600"/>
          </a:xfrm>
        </p:spPr>
        <p:txBody>
          <a:bodyPr/>
          <a:lstStyle/>
          <a:p>
            <a:pPr>
              <a:lnSpc>
                <a:spcPct val="90000"/>
              </a:lnSpc>
              <a:buFont typeface="Wingdings" pitchFamily="2" charset="2"/>
              <a:buNone/>
            </a:pPr>
            <a:r>
              <a:rPr lang="en-US" altLang="en-US" sz="2400" b="1" dirty="0"/>
              <a:t>1.  I will learn and obey the rules of any contest I enter, including the rules of my entry category. </a:t>
            </a:r>
          </a:p>
          <a:p>
            <a:pPr marL="0" indent="0">
              <a:lnSpc>
                <a:spcPct val="90000"/>
              </a:lnSpc>
              <a:buFont typeface="Wingdings" pitchFamily="2" charset="2"/>
              <a:buNone/>
            </a:pPr>
            <a:r>
              <a:rPr lang="en-US" altLang="en-US" sz="2400" b="1" i="1" dirty="0">
                <a:solidFill>
                  <a:srgbClr val="0000FF"/>
                </a:solidFill>
              </a:rPr>
              <a:t>No </a:t>
            </a:r>
            <a:r>
              <a:rPr lang="en-US" altLang="en-US" sz="2400" b="1" i="1" dirty="0" smtClean="0">
                <a:solidFill>
                  <a:srgbClr val="0000FF"/>
                </a:solidFill>
              </a:rPr>
              <a:t>spotting if </a:t>
            </a:r>
            <a:r>
              <a:rPr lang="en-US" altLang="en-US" sz="2400" b="1" i="1" dirty="0">
                <a:solidFill>
                  <a:srgbClr val="0000FF"/>
                </a:solidFill>
              </a:rPr>
              <a:t>not permitted, no second </a:t>
            </a:r>
            <a:r>
              <a:rPr lang="en-US" altLang="en-US" sz="2400" b="1" i="1" dirty="0" smtClean="0">
                <a:solidFill>
                  <a:srgbClr val="0000FF"/>
                </a:solidFill>
              </a:rPr>
              <a:t>op or skimmer </a:t>
            </a:r>
            <a:r>
              <a:rPr lang="en-US" altLang="en-US" sz="2400" b="1" i="1" dirty="0">
                <a:solidFill>
                  <a:srgbClr val="0000FF"/>
                </a:solidFill>
              </a:rPr>
              <a:t>for single ops, off-times per rules, correct output power</a:t>
            </a:r>
          </a:p>
          <a:p>
            <a:pPr>
              <a:lnSpc>
                <a:spcPct val="90000"/>
              </a:lnSpc>
              <a:buFont typeface="Wingdings" pitchFamily="2" charset="2"/>
              <a:buNone/>
            </a:pPr>
            <a:endParaRPr lang="en-US" altLang="en-US" sz="2400" b="1" i="1" dirty="0"/>
          </a:p>
          <a:p>
            <a:pPr>
              <a:lnSpc>
                <a:spcPct val="90000"/>
              </a:lnSpc>
              <a:buFont typeface="Wingdings" pitchFamily="2" charset="2"/>
              <a:buNone/>
            </a:pPr>
            <a:r>
              <a:rPr lang="en-US" altLang="en-US" sz="2400" b="1" dirty="0"/>
              <a:t>2.  I will obey the rules for amateur radio in my country.</a:t>
            </a:r>
          </a:p>
          <a:p>
            <a:pPr>
              <a:lnSpc>
                <a:spcPct val="90000"/>
              </a:lnSpc>
              <a:buFont typeface="Wingdings" pitchFamily="2" charset="2"/>
              <a:buNone/>
            </a:pPr>
            <a:r>
              <a:rPr lang="en-US" altLang="en-US" sz="2400" b="1" i="1" dirty="0">
                <a:solidFill>
                  <a:srgbClr val="0000FF"/>
                </a:solidFill>
              </a:rPr>
              <a:t>Power, </a:t>
            </a:r>
            <a:r>
              <a:rPr lang="en-US" altLang="en-US" sz="2400" b="1" i="1" dirty="0" smtClean="0">
                <a:solidFill>
                  <a:srgbClr val="0000FF"/>
                </a:solidFill>
              </a:rPr>
              <a:t>frequencies, licensing – wherever you transmit </a:t>
            </a:r>
            <a:endParaRPr lang="en-US" altLang="en-US" sz="2400" b="1" i="1" dirty="0">
              <a:solidFill>
                <a:srgbClr val="0000FF"/>
              </a:solidFill>
            </a:endParaRPr>
          </a:p>
          <a:p>
            <a:pPr>
              <a:lnSpc>
                <a:spcPct val="90000"/>
              </a:lnSpc>
              <a:buFont typeface="Wingdings" pitchFamily="2" charset="2"/>
              <a:buNone/>
            </a:pPr>
            <a:endParaRPr lang="en-US" altLang="en-US" sz="2400" b="1" i="1" dirty="0">
              <a:solidFill>
                <a:srgbClr val="0000FF"/>
              </a:solidFill>
            </a:endParaRPr>
          </a:p>
          <a:p>
            <a:pPr>
              <a:lnSpc>
                <a:spcPct val="90000"/>
              </a:lnSpc>
              <a:buFont typeface="Wingdings" pitchFamily="2" charset="2"/>
              <a:buNone/>
            </a:pPr>
            <a:r>
              <a:rPr lang="en-US" altLang="en-US" sz="2400" b="1" dirty="0"/>
              <a:t>3.  I will not modify my log after the contest by using additional data sources to correct </a:t>
            </a:r>
            <a:r>
              <a:rPr lang="en-US" altLang="en-US" sz="2400" b="1" dirty="0" smtClean="0"/>
              <a:t>call sign/exchange </a:t>
            </a:r>
            <a:r>
              <a:rPr lang="en-US" altLang="en-US" sz="2400" b="1" dirty="0"/>
              <a:t>errors.</a:t>
            </a:r>
          </a:p>
          <a:p>
            <a:pPr>
              <a:lnSpc>
                <a:spcPct val="90000"/>
              </a:lnSpc>
              <a:buFont typeface="Wingdings" pitchFamily="2" charset="2"/>
              <a:buNone/>
            </a:pPr>
            <a:r>
              <a:rPr lang="en-US" altLang="en-US" sz="2400" b="1" i="1" dirty="0">
                <a:solidFill>
                  <a:srgbClr val="0000FF"/>
                </a:solidFill>
              </a:rPr>
              <a:t>When it’s over, it’s over</a:t>
            </a:r>
            <a:endParaRPr lang="en-US" altLang="en-US" sz="2600" i="1" dirty="0">
              <a:solidFill>
                <a:srgbClr val="0000FF"/>
              </a:solidFill>
            </a:endParaRPr>
          </a:p>
        </p:txBody>
      </p:sp>
      <p:sp>
        <p:nvSpPr>
          <p:cNvPr id="225282" name="Rectangle 2"/>
          <p:cNvSpPr>
            <a:spLocks noGrp="1" noChangeArrowheads="1"/>
          </p:cNvSpPr>
          <p:nvPr>
            <p:ph type="title"/>
          </p:nvPr>
        </p:nvSpPr>
        <p:spPr/>
        <p:txBody>
          <a:bodyPr/>
          <a:lstStyle/>
          <a:p>
            <a:r>
              <a:rPr lang="en-US" altLang="en-US" sz="3500" dirty="0" smtClean="0"/>
              <a:t>WWROF Contest </a:t>
            </a:r>
            <a:r>
              <a:rPr lang="en-US" altLang="en-US" sz="3500" dirty="0"/>
              <a:t>C</a:t>
            </a:r>
            <a:r>
              <a:rPr lang="en-US" altLang="en-US" sz="3500" dirty="0" smtClean="0"/>
              <a:t>ode </a:t>
            </a:r>
            <a:r>
              <a:rPr lang="en-US" altLang="en-US" sz="3500" dirty="0"/>
              <a:t>of </a:t>
            </a:r>
            <a:r>
              <a:rPr lang="en-US" altLang="en-US" sz="3500" dirty="0" smtClean="0"/>
              <a:t>Ethics</a:t>
            </a:r>
            <a:endParaRPr lang="en-US" altLang="en-US" sz="35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2252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2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2252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4" end="4"/>
                                            </p:txEl>
                                          </p:spTgt>
                                        </p:tgtEl>
                                        <p:attrNameLst>
                                          <p:attrName>ppt_c</p:attrName>
                                        </p:attrNameLst>
                                      </p:cBhvr>
                                      <p:to>
                                        <a:srgbClr val="C0C0C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6" end="6"/>
                                            </p:txEl>
                                          </p:spTgt>
                                        </p:tgtEl>
                                        <p:attrNameLst>
                                          <p:attrName>ppt_c</p:attrName>
                                        </p:attrNameLst>
                                      </p:cBhvr>
                                      <p:to>
                                        <a:srgbClr val="C0C0C0"/>
                                      </p:to>
                                    </p:animClr>
                                  </p:subTnLst>
                                </p:cTn>
                              </p:par>
                              <p:par>
                                <p:cTn id="19" presetID="1" presetClass="entr" presetSubtype="0" fill="hold" grpId="0" nodeType="withEffect">
                                  <p:stCondLst>
                                    <p:cond delay="0"/>
                                  </p:stCondLst>
                                  <p:childTnLst>
                                    <p:set>
                                      <p:cBhvr>
                                        <p:cTn id="20" dur="1" fill="hold">
                                          <p:stCondLst>
                                            <p:cond delay="0"/>
                                          </p:stCondLst>
                                        </p:cTn>
                                        <p:tgtEl>
                                          <p:spTgt spid="2252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225283">
                                            <p:txEl>
                                              <p:pRg st="7" end="7"/>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6307" name="Rectangle 3"/>
          <p:cNvSpPr>
            <a:spLocks noGrp="1" noChangeArrowheads="1"/>
          </p:cNvSpPr>
          <p:nvPr>
            <p:ph idx="1"/>
          </p:nvPr>
        </p:nvSpPr>
        <p:spPr/>
        <p:txBody>
          <a:bodyPr/>
          <a:lstStyle/>
          <a:p>
            <a:pPr>
              <a:lnSpc>
                <a:spcPct val="90000"/>
              </a:lnSpc>
              <a:buFont typeface="Wingdings" pitchFamily="2" charset="2"/>
              <a:buNone/>
            </a:pPr>
            <a:r>
              <a:rPr lang="en-US" altLang="en-US" sz="2400" b="1" dirty="0"/>
              <a:t>4.  I will accept the judging and scoring decisions of the contest sponsor as final.</a:t>
            </a:r>
          </a:p>
          <a:p>
            <a:pPr marL="0" indent="0">
              <a:lnSpc>
                <a:spcPct val="90000"/>
              </a:lnSpc>
              <a:buFont typeface="Wingdings" pitchFamily="2" charset="2"/>
              <a:buNone/>
            </a:pPr>
            <a:r>
              <a:rPr lang="en-US" altLang="en-US" sz="2400" b="1" i="1" dirty="0">
                <a:solidFill>
                  <a:srgbClr val="0000FF"/>
                </a:solidFill>
              </a:rPr>
              <a:t>No </a:t>
            </a:r>
            <a:r>
              <a:rPr lang="en-US" altLang="en-US" sz="2400" b="1" i="1" dirty="0" smtClean="0">
                <a:solidFill>
                  <a:srgbClr val="0000FF"/>
                </a:solidFill>
              </a:rPr>
              <a:t>whining, </a:t>
            </a:r>
            <a:r>
              <a:rPr lang="en-US" altLang="en-US" sz="2400" b="1" i="1" dirty="0">
                <a:solidFill>
                  <a:srgbClr val="0000FF"/>
                </a:solidFill>
              </a:rPr>
              <a:t>no </a:t>
            </a:r>
            <a:r>
              <a:rPr lang="en-US" altLang="en-US" sz="2400" b="1" i="1" dirty="0" smtClean="0">
                <a:solidFill>
                  <a:srgbClr val="0000FF"/>
                </a:solidFill>
              </a:rPr>
              <a:t>lawsuits, no threats or defamation of any sort</a:t>
            </a:r>
            <a:endParaRPr lang="en-US" altLang="en-US" sz="2400" b="1" i="1" dirty="0">
              <a:solidFill>
                <a:srgbClr val="0000FF"/>
              </a:solidFill>
            </a:endParaRPr>
          </a:p>
          <a:p>
            <a:pPr>
              <a:lnSpc>
                <a:spcPct val="90000"/>
              </a:lnSpc>
              <a:buFont typeface="Wingdings" pitchFamily="2" charset="2"/>
              <a:buNone/>
            </a:pPr>
            <a:endParaRPr lang="en-US" altLang="en-US" sz="2400" b="1" dirty="0">
              <a:solidFill>
                <a:srgbClr val="0000FF"/>
              </a:solidFill>
            </a:endParaRPr>
          </a:p>
          <a:p>
            <a:pPr>
              <a:lnSpc>
                <a:spcPct val="90000"/>
              </a:lnSpc>
              <a:buFont typeface="Wingdings" pitchFamily="2" charset="2"/>
              <a:buNone/>
            </a:pPr>
            <a:r>
              <a:rPr lang="en-US" altLang="en-US" sz="2400" b="1" dirty="0"/>
              <a:t>5.  I will adhere to the DX Code of Conduct in my operating style (see dx-code.org).</a:t>
            </a:r>
          </a:p>
          <a:p>
            <a:pPr marL="0" indent="0">
              <a:lnSpc>
                <a:spcPct val="90000"/>
              </a:lnSpc>
              <a:buFont typeface="Wingdings" pitchFamily="2" charset="2"/>
              <a:buNone/>
            </a:pPr>
            <a:r>
              <a:rPr lang="en-US" altLang="en-US" sz="2400" b="1" i="1" dirty="0">
                <a:solidFill>
                  <a:srgbClr val="0000FF"/>
                </a:solidFill>
              </a:rPr>
              <a:t>Listen, listen, listen; only call when you can hear the station; never trust the cluster (copy the call!)…</a:t>
            </a:r>
            <a:endParaRPr lang="en-US" altLang="en-US" sz="2800" dirty="0"/>
          </a:p>
        </p:txBody>
      </p:sp>
      <p:sp>
        <p:nvSpPr>
          <p:cNvPr id="226306" name="Rectangle 2"/>
          <p:cNvSpPr>
            <a:spLocks noGrp="1" noChangeArrowheads="1"/>
          </p:cNvSpPr>
          <p:nvPr>
            <p:ph type="title"/>
          </p:nvPr>
        </p:nvSpPr>
        <p:spPr/>
        <p:txBody>
          <a:bodyPr/>
          <a:lstStyle/>
          <a:p>
            <a:r>
              <a:rPr lang="en-US" altLang="en-US" sz="3500" dirty="0"/>
              <a:t>Contest Code of Ethics, </a:t>
            </a:r>
            <a:r>
              <a:rPr lang="en-US" altLang="en-US" sz="3500" dirty="0" smtClean="0"/>
              <a:t>expanded</a:t>
            </a:r>
            <a:endParaRPr lang="en-US" altLang="en-US" sz="35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3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630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630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6307">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1" name="Rectangle 3"/>
          <p:cNvSpPr>
            <a:spLocks noGrp="1" noChangeArrowheads="1"/>
          </p:cNvSpPr>
          <p:nvPr>
            <p:ph idx="1"/>
          </p:nvPr>
        </p:nvSpPr>
        <p:spPr>
          <a:xfrm>
            <a:off x="457200" y="1600200"/>
            <a:ext cx="8382000" cy="4530725"/>
          </a:xfrm>
        </p:spPr>
        <p:txBody>
          <a:bodyPr/>
          <a:lstStyle/>
          <a:p>
            <a:pPr>
              <a:buFont typeface="Wingdings" pitchFamily="2" charset="2"/>
              <a:buNone/>
            </a:pPr>
            <a:r>
              <a:rPr lang="en-US" altLang="en-US" sz="2400" b="1" dirty="0"/>
              <a:t>6.  I will yield my frequency to any emergency communications activity.</a:t>
            </a:r>
          </a:p>
          <a:p>
            <a:pPr>
              <a:buFont typeface="Wingdings" pitchFamily="2" charset="2"/>
              <a:buNone/>
            </a:pPr>
            <a:r>
              <a:rPr lang="en-US" altLang="en-US" sz="2400" b="1" i="1" dirty="0">
                <a:solidFill>
                  <a:srgbClr val="0000FF"/>
                </a:solidFill>
              </a:rPr>
              <a:t>Contesting is a game. Emergencies are real life.</a:t>
            </a:r>
          </a:p>
          <a:p>
            <a:pPr>
              <a:buFont typeface="Wingdings" pitchFamily="2" charset="2"/>
              <a:buNone/>
            </a:pPr>
            <a:endParaRPr lang="en-US" altLang="en-US" sz="2400" b="1" dirty="0"/>
          </a:p>
          <a:p>
            <a:pPr>
              <a:buFont typeface="Wingdings" pitchFamily="2" charset="2"/>
              <a:buNone/>
            </a:pPr>
            <a:r>
              <a:rPr lang="en-US" altLang="en-US" sz="2400" b="1" dirty="0"/>
              <a:t>7.  I will operate my transmitter with sufficient signal quality to minimize interference to others.</a:t>
            </a:r>
          </a:p>
          <a:p>
            <a:pPr>
              <a:buFont typeface="Wingdings" pitchFamily="2" charset="2"/>
              <a:buNone/>
            </a:pPr>
            <a:r>
              <a:rPr lang="en-US" altLang="en-US" sz="2400" b="1" i="1" dirty="0" err="1">
                <a:solidFill>
                  <a:srgbClr val="0000FF"/>
                </a:solidFill>
              </a:rPr>
              <a:t>Mic</a:t>
            </a:r>
            <a:r>
              <a:rPr lang="en-US" altLang="en-US" sz="2400" b="1" i="1" dirty="0">
                <a:solidFill>
                  <a:srgbClr val="0000FF"/>
                </a:solidFill>
              </a:rPr>
              <a:t> gain </a:t>
            </a:r>
            <a:r>
              <a:rPr lang="en-US" altLang="en-US" sz="2400" b="1" i="1" dirty="0" smtClean="0">
                <a:solidFill>
                  <a:srgbClr val="0000FF"/>
                </a:solidFill>
              </a:rPr>
              <a:t>set properly; </a:t>
            </a:r>
            <a:r>
              <a:rPr lang="en-US" altLang="en-US" sz="2400" b="1" i="1" dirty="0">
                <a:solidFill>
                  <a:srgbClr val="0000FF"/>
                </a:solidFill>
              </a:rPr>
              <a:t>amp not </a:t>
            </a:r>
            <a:r>
              <a:rPr lang="en-US" altLang="en-US" sz="2400" b="1" i="1" dirty="0" smtClean="0">
                <a:solidFill>
                  <a:srgbClr val="0000FF"/>
                </a:solidFill>
              </a:rPr>
              <a:t>overdriven; no splatter!</a:t>
            </a:r>
            <a:endParaRPr lang="en-US" altLang="en-US" sz="2400" b="1" i="1" dirty="0">
              <a:solidFill>
                <a:srgbClr val="0000FF"/>
              </a:solidFill>
            </a:endParaRPr>
          </a:p>
          <a:p>
            <a:pPr>
              <a:buFont typeface="Wingdings" pitchFamily="2" charset="2"/>
              <a:buNone/>
            </a:pPr>
            <a:endParaRPr lang="en-US" altLang="en-US" sz="2800" dirty="0"/>
          </a:p>
        </p:txBody>
      </p:sp>
      <p:sp>
        <p:nvSpPr>
          <p:cNvPr id="227330" name="Rectangle 2"/>
          <p:cNvSpPr>
            <a:spLocks noGrp="1" noChangeArrowheads="1"/>
          </p:cNvSpPr>
          <p:nvPr>
            <p:ph type="title"/>
          </p:nvPr>
        </p:nvSpPr>
        <p:spPr/>
        <p:txBody>
          <a:bodyPr/>
          <a:lstStyle/>
          <a:p>
            <a:r>
              <a:rPr lang="en-US" altLang="en-US" sz="3500" dirty="0"/>
              <a:t>Contest Code of Ethics, </a:t>
            </a:r>
            <a:r>
              <a:rPr lang="en-US" altLang="en-US" sz="3500" dirty="0" smtClean="0"/>
              <a:t>expanded</a:t>
            </a:r>
            <a:endParaRPr lang="en-US" altLang="en-US" sz="3500" dirty="0"/>
          </a:p>
        </p:txBody>
      </p:sp>
      <p:sp>
        <p:nvSpPr>
          <p:cNvPr id="227332" name="Text Box 4"/>
          <p:cNvSpPr txBox="1">
            <a:spLocks noChangeArrowheads="1"/>
          </p:cNvSpPr>
          <p:nvPr/>
        </p:nvSpPr>
        <p:spPr bwMode="auto">
          <a:xfrm>
            <a:off x="3048000" y="5562600"/>
            <a:ext cx="2971800"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sz="3200">
                <a:solidFill>
                  <a:schemeClr val="accent1"/>
                </a:solidFill>
              </a:rPr>
              <a:t>www.wwrof.org</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0" end="0"/>
                                            </p:txEl>
                                          </p:spTgt>
                                        </p:tgtEl>
                                        <p:attrNameLst>
                                          <p:attrName>ppt_c</p:attrName>
                                        </p:attrNameLst>
                                      </p:cBhvr>
                                      <p:to>
                                        <a:srgbClr val="C0C0C0"/>
                                      </p:to>
                                    </p:animClr>
                                  </p:subTnLst>
                                </p:cTn>
                              </p:par>
                              <p:par>
                                <p:cTn id="7" presetID="1" presetClass="entr" presetSubtype="0" fill="hold" grpId="0" nodeType="withEffect">
                                  <p:stCondLst>
                                    <p:cond delay="0"/>
                                  </p:stCondLst>
                                  <p:childTnLst>
                                    <p:set>
                                      <p:cBhvr>
                                        <p:cTn id="8" dur="1" fill="hold">
                                          <p:stCondLst>
                                            <p:cond delay="0"/>
                                          </p:stCondLst>
                                        </p:cTn>
                                        <p:tgtEl>
                                          <p:spTgt spid="22733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1" end="1"/>
                                            </p:txEl>
                                          </p:spTgt>
                                        </p:tgtEl>
                                        <p:attrNameLst>
                                          <p:attrName>ppt_c</p:attrName>
                                        </p:attrNameLst>
                                      </p:cBhvr>
                                      <p:to>
                                        <a:srgbClr val="C0C0C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733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3" end="3"/>
                                            </p:txEl>
                                          </p:spTgt>
                                        </p:tgtEl>
                                        <p:attrNameLst>
                                          <p:attrName>ppt_c</p:attrName>
                                        </p:attrNameLst>
                                      </p:cBhvr>
                                      <p:to>
                                        <a:srgbClr val="C0C0C0"/>
                                      </p:to>
                                    </p:animClr>
                                  </p:subTnLst>
                                </p:cTn>
                              </p:par>
                              <p:par>
                                <p:cTn id="13" presetID="1" presetClass="entr" presetSubtype="0" fill="hold" grpId="0" nodeType="withEffect">
                                  <p:stCondLst>
                                    <p:cond delay="0"/>
                                  </p:stCondLst>
                                  <p:childTnLst>
                                    <p:set>
                                      <p:cBhvr>
                                        <p:cTn id="14" dur="1" fill="hold">
                                          <p:stCondLst>
                                            <p:cond delay="0"/>
                                          </p:stCondLst>
                                        </p:cTn>
                                        <p:tgtEl>
                                          <p:spTgt spid="22733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27331">
                                            <p:txEl>
                                              <p:pRg st="4" end="4"/>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3"/>
          <p:cNvSpPr>
            <a:spLocks noGrp="1" noChangeArrowheads="1"/>
          </p:cNvSpPr>
          <p:nvPr>
            <p:ph idx="1"/>
          </p:nvPr>
        </p:nvSpPr>
        <p:spPr>
          <a:xfrm>
            <a:off x="457200" y="1600200"/>
            <a:ext cx="8229600" cy="2514600"/>
          </a:xfrm>
        </p:spPr>
        <p:txBody>
          <a:bodyPr/>
          <a:lstStyle/>
          <a:p>
            <a:pPr>
              <a:lnSpc>
                <a:spcPct val="90000"/>
              </a:lnSpc>
            </a:pPr>
            <a:r>
              <a:rPr lang="en-US" altLang="en-US" dirty="0"/>
              <a:t>Play fair</a:t>
            </a:r>
          </a:p>
          <a:p>
            <a:pPr lvl="1">
              <a:lnSpc>
                <a:spcPct val="90000"/>
              </a:lnSpc>
            </a:pPr>
            <a:r>
              <a:rPr lang="en-US" altLang="en-US" dirty="0"/>
              <a:t>Obey the rules, remember this presentation</a:t>
            </a:r>
          </a:p>
          <a:p>
            <a:pPr>
              <a:lnSpc>
                <a:spcPct val="90000"/>
              </a:lnSpc>
            </a:pPr>
            <a:endParaRPr lang="en-US" altLang="en-US" dirty="0"/>
          </a:p>
          <a:p>
            <a:pPr>
              <a:lnSpc>
                <a:spcPct val="90000"/>
              </a:lnSpc>
            </a:pPr>
            <a:r>
              <a:rPr lang="en-US" altLang="en-US" dirty="0"/>
              <a:t>Try to do better next time</a:t>
            </a:r>
          </a:p>
          <a:p>
            <a:pPr lvl="1">
              <a:lnSpc>
                <a:spcPct val="90000"/>
              </a:lnSpc>
            </a:pPr>
            <a:r>
              <a:rPr lang="en-US" altLang="en-US" dirty="0"/>
              <a:t>Improve your skills, </a:t>
            </a:r>
            <a:r>
              <a:rPr lang="en-US" altLang="en-US" dirty="0" smtClean="0"/>
              <a:t>station</a:t>
            </a:r>
          </a:p>
          <a:p>
            <a:pPr lvl="1">
              <a:lnSpc>
                <a:spcPct val="90000"/>
              </a:lnSpc>
            </a:pPr>
            <a:endParaRPr lang="en-US" altLang="en-US" dirty="0"/>
          </a:p>
          <a:p>
            <a:pPr>
              <a:lnSpc>
                <a:spcPct val="90000"/>
              </a:lnSpc>
            </a:pPr>
            <a:r>
              <a:rPr lang="en-US" altLang="en-US" dirty="0"/>
              <a:t>Make your enjoyment of contesting be about the journey, not the destination</a:t>
            </a:r>
          </a:p>
          <a:p>
            <a:pPr>
              <a:lnSpc>
                <a:spcPct val="90000"/>
              </a:lnSpc>
            </a:pPr>
            <a:endParaRPr lang="en-US" altLang="en-US" dirty="0"/>
          </a:p>
        </p:txBody>
      </p:sp>
      <p:sp>
        <p:nvSpPr>
          <p:cNvPr id="241666" name="Rectangle 2"/>
          <p:cNvSpPr>
            <a:spLocks noGrp="1" noChangeArrowheads="1"/>
          </p:cNvSpPr>
          <p:nvPr>
            <p:ph type="title"/>
          </p:nvPr>
        </p:nvSpPr>
        <p:spPr/>
        <p:txBody>
          <a:bodyPr/>
          <a:lstStyle/>
          <a:p>
            <a:r>
              <a:rPr lang="en-US" altLang="en-US" sz="3500" dirty="0"/>
              <a:t>The RIGHT </a:t>
            </a:r>
            <a:r>
              <a:rPr lang="en-US" altLang="en-US" sz="3500" dirty="0" smtClean="0"/>
              <a:t>W</a:t>
            </a:r>
            <a:r>
              <a:rPr lang="en-US" altLang="en-US" sz="3500" dirty="0" smtClean="0"/>
              <a:t>ay</a:t>
            </a:r>
            <a:endParaRPr lang="en-US" altLang="en-US" sz="35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16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16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16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16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16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7" grpId="0" build="p" bldLvl="2"/>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Rectangle 3"/>
          <p:cNvSpPr>
            <a:spLocks noGrp="1" noChangeArrowheads="1"/>
          </p:cNvSpPr>
          <p:nvPr>
            <p:ph type="body" idx="1"/>
          </p:nvPr>
        </p:nvSpPr>
        <p:spPr/>
        <p:txBody>
          <a:bodyPr/>
          <a:lstStyle/>
          <a:p>
            <a:endParaRPr lang="en-US" altLang="en-US" smtClean="0"/>
          </a:p>
          <a:p>
            <a:endParaRPr lang="en-US" altLang="en-US" smtClean="0"/>
          </a:p>
          <a:p>
            <a:r>
              <a:rPr lang="en-US" altLang="en-US" smtClean="0"/>
              <a:t>What does winning the contest mean to you?</a:t>
            </a:r>
          </a:p>
          <a:p>
            <a:endParaRPr lang="en-US" altLang="en-US" smtClean="0"/>
          </a:p>
          <a:p>
            <a:r>
              <a:rPr lang="en-US" altLang="en-US" smtClean="0"/>
              <a:t>How important is your radio identity to you?</a:t>
            </a:r>
            <a:endParaRPr lang="en-US" altLang="en-US"/>
          </a:p>
        </p:txBody>
      </p:sp>
      <p:sp>
        <p:nvSpPr>
          <p:cNvPr id="275458" name="Rectangle 2"/>
          <p:cNvSpPr>
            <a:spLocks noGrp="1" noChangeArrowheads="1"/>
          </p:cNvSpPr>
          <p:nvPr>
            <p:ph type="title"/>
          </p:nvPr>
        </p:nvSpPr>
        <p:spPr/>
        <p:txBody>
          <a:bodyPr/>
          <a:lstStyle/>
          <a:p>
            <a:r>
              <a:rPr lang="en-US" altLang="en-US" smtClean="0"/>
              <a:t>Who are you?</a:t>
            </a:r>
            <a:endParaRPr lang="en-US" altLang="en-US"/>
          </a:p>
        </p:txBody>
      </p:sp>
    </p:spTree>
    <p:extLst>
      <p:ext uri="{BB962C8B-B14F-4D97-AF65-F5344CB8AC3E}">
        <p14:creationId xmlns:p14="http://schemas.microsoft.com/office/powerpoint/2010/main" xmlns="" val="4194309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9" name="Rectangle 7"/>
          <p:cNvSpPr>
            <a:spLocks noGrp="1" noChangeArrowheads="1"/>
          </p:cNvSpPr>
          <p:nvPr>
            <p:ph idx="1"/>
          </p:nvPr>
        </p:nvSpPr>
        <p:spPr/>
        <p:txBody>
          <a:bodyPr/>
          <a:lstStyle/>
          <a:p>
            <a:r>
              <a:rPr lang="en-US" altLang="en-US" dirty="0"/>
              <a:t>The person in the mirror</a:t>
            </a:r>
          </a:p>
          <a:p>
            <a:endParaRPr lang="en-US" altLang="en-US" dirty="0" smtClean="0"/>
          </a:p>
          <a:p>
            <a:endParaRPr lang="en-US" altLang="en-US" dirty="0"/>
          </a:p>
          <a:p>
            <a:endParaRPr lang="en-US" altLang="en-US" dirty="0"/>
          </a:p>
          <a:p>
            <a:r>
              <a:rPr lang="en-US" altLang="en-US" dirty="0"/>
              <a:t>Your peers</a:t>
            </a:r>
          </a:p>
          <a:p>
            <a:endParaRPr lang="en-US" altLang="en-US" dirty="0"/>
          </a:p>
        </p:txBody>
      </p:sp>
      <p:sp>
        <p:nvSpPr>
          <p:cNvPr id="166918" name="Rectangle 6"/>
          <p:cNvSpPr>
            <a:spLocks noGrp="1" noChangeArrowheads="1"/>
          </p:cNvSpPr>
          <p:nvPr>
            <p:ph type="title"/>
          </p:nvPr>
        </p:nvSpPr>
        <p:spPr/>
        <p:txBody>
          <a:bodyPr/>
          <a:lstStyle/>
          <a:p>
            <a:r>
              <a:rPr lang="en-US" altLang="en-US"/>
              <a:t>Who is the final judge ?</a:t>
            </a:r>
          </a:p>
        </p:txBody>
      </p:sp>
      <p:pic>
        <p:nvPicPr>
          <p:cNvPr id="6" name="Picture 5" descr="mirror.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029200" y="1524000"/>
            <a:ext cx="2057400" cy="205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143000" y="4528862"/>
            <a:ext cx="7112845" cy="1200329"/>
          </a:xfrm>
          <a:prstGeom prst="rect">
            <a:avLst/>
          </a:prstGeom>
          <a:noFill/>
        </p:spPr>
        <p:txBody>
          <a:bodyPr wrap="none" rtlCol="0">
            <a:spAutoFit/>
          </a:bodyPr>
          <a:lstStyle/>
          <a:p>
            <a:pPr lvl="1"/>
            <a:r>
              <a:rPr lang="en-US" altLang="en-US" sz="2400" dirty="0" smtClean="0">
                <a:solidFill>
                  <a:srgbClr val="0000FF"/>
                </a:solidFill>
              </a:rPr>
              <a:t>“Yeah, I know that guy.  He cheats.” </a:t>
            </a:r>
          </a:p>
          <a:p>
            <a:pPr lvl="1">
              <a:buFont typeface="Wingdings" pitchFamily="2" charset="2"/>
              <a:buNone/>
            </a:pPr>
            <a:r>
              <a:rPr lang="en-US" altLang="en-US" sz="2400" dirty="0" smtClean="0">
                <a:solidFill>
                  <a:srgbClr val="0000FF"/>
                </a:solidFill>
              </a:rPr>
              <a:t>				- </a:t>
            </a:r>
            <a:r>
              <a:rPr lang="en-US" altLang="en-US" sz="2400" i="1" dirty="0" smtClean="0">
                <a:solidFill>
                  <a:srgbClr val="0000FF"/>
                </a:solidFill>
              </a:rPr>
              <a:t>Anonymous Contester</a:t>
            </a:r>
          </a:p>
          <a:p>
            <a:endParaRPr lang="en-US" sz="2400"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69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6919">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9" grpId="0" uiExpand="1" build="p" bldLvl="2"/>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p:txBody>
          <a:bodyPr/>
          <a:lstStyle/>
          <a:p>
            <a:r>
              <a:rPr lang="en-US" altLang="en-US" smtClean="0"/>
              <a:t>Is this Radio Contesting?</a:t>
            </a:r>
            <a:endParaRPr lang="en-US" alt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smtClean="0"/>
              <a:t>Final Thought</a:t>
            </a:r>
            <a:endParaRPr lang="en-US" dirty="0"/>
          </a:p>
        </p:txBody>
      </p:sp>
      <p:sp>
        <p:nvSpPr>
          <p:cNvPr id="3" name="Rectangle 11"/>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defRPr/>
            </a:pPr>
            <a:endParaRPr kumimoji="0" lang="en-US" altLang="en-US" sz="2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b="0"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b="0" i="0" u="none" strike="noStrike" kern="0" cap="none" spc="0" normalizeH="0" baseline="0" noProof="0" dirty="0" smtClean="0">
              <a:ln>
                <a:noFill/>
              </a:ln>
              <a:solidFill>
                <a:srgbClr val="000000"/>
              </a:solidFill>
              <a:effectLst/>
              <a:uLnTx/>
              <a:uFillTx/>
              <a:latin typeface="+mn-lt"/>
              <a:ea typeface="+mn-ea"/>
              <a:cs typeface="+mn-cs"/>
            </a:endParaRPr>
          </a:p>
          <a:p>
            <a:pPr marL="342900" indent="-342900" eaLnBrk="1" hangingPunct="1">
              <a:spcBef>
                <a:spcPct val="20000"/>
              </a:spcBef>
              <a:buClr>
                <a:schemeClr val="tx2"/>
              </a:buClr>
              <a:buSzPct val="70000"/>
              <a:buFont typeface="Wingdings" pitchFamily="2" charset="2"/>
              <a:buChar char="l"/>
            </a:pPr>
            <a:r>
              <a:rPr lang="en-US" altLang="en-US" sz="2600" b="1" kern="0" dirty="0" smtClean="0">
                <a:solidFill>
                  <a:srgbClr val="000000"/>
                </a:solidFill>
              </a:rPr>
              <a:t>Do unto others as you would have them do unto you </a:t>
            </a:r>
            <a:r>
              <a:rPr lang="en-US" altLang="en-US" sz="2600" b="1" kern="0" dirty="0" smtClean="0">
                <a:solidFill>
                  <a:srgbClr val="000000"/>
                </a:solidFill>
              </a:rPr>
              <a:t>– nothing </a:t>
            </a:r>
            <a:r>
              <a:rPr lang="en-US" altLang="en-US" sz="2600" b="1" kern="0" dirty="0" smtClean="0">
                <a:solidFill>
                  <a:srgbClr val="000000"/>
                </a:solidFill>
              </a:rPr>
              <a:t>else </a:t>
            </a:r>
            <a:r>
              <a:rPr lang="en-US" altLang="en-US" sz="2600" b="1" kern="0" dirty="0" smtClean="0">
                <a:solidFill>
                  <a:srgbClr val="000000"/>
                </a:solidFill>
              </a:rPr>
              <a:t>matters.</a:t>
            </a:r>
            <a:endParaRPr kumimoji="0" lang="en-US" altLang="en-US" sz="2600" b="1" i="0" u="none" strike="noStrike" kern="0" cap="none" spc="0" normalizeH="0" baseline="0" noProof="0" dirty="0" smtClean="0">
              <a:ln>
                <a:noFill/>
              </a:ln>
              <a:solidFill>
                <a:srgbClr val="000000"/>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lang="en-US" altLang="en-US" sz="2600" kern="0" dirty="0" smtClean="0">
              <a:solidFill>
                <a:srgbClr val="000000"/>
              </a:solidFill>
              <a:latin typeface="+mn-lt"/>
              <a:ea typeface="+mn-ea"/>
            </a:endParaRPr>
          </a:p>
          <a:p>
            <a:pPr marL="342900" marR="0" lvl="0" indent="-342900" algn="l" defTabSz="914400" rtl="0" eaLnBrk="1" fontAlgn="base" latinLnBrk="0" hangingPunct="1">
              <a:lnSpc>
                <a:spcPct val="100000"/>
              </a:lnSpc>
              <a:spcBef>
                <a:spcPct val="20000"/>
              </a:spcBef>
              <a:spcAft>
                <a:spcPct val="0"/>
              </a:spcAft>
              <a:buClr>
                <a:schemeClr val="tx2"/>
              </a:buClr>
              <a:buSzPct val="70000"/>
              <a:tabLst/>
              <a:defRPr/>
            </a:pPr>
            <a:endParaRPr kumimoji="0" lang="en-US" altLang="en-US" sz="2600" b="0" i="0"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subTnLst>
                                    <p:animClr>
                                      <p:cBhvr override="childStyle">
                                        <p:cTn dur="1" fill="hold" display="0" masterRel="nextClick" afterEffect="1"/>
                                        <p:tgtEl>
                                          <p:spTgt spid="3">
                                            <p:txEl>
                                              <p:pRg st="3" end="3"/>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Rectangle 3"/>
          <p:cNvSpPr>
            <a:spLocks noGrp="1" noChangeArrowheads="1"/>
          </p:cNvSpPr>
          <p:nvPr>
            <p:ph idx="1"/>
          </p:nvPr>
        </p:nvSpPr>
        <p:spPr/>
        <p:txBody>
          <a:bodyPr/>
          <a:lstStyle/>
          <a:p>
            <a:r>
              <a:rPr lang="en-US" altLang="en-US" sz="2500" dirty="0" smtClean="0">
                <a:latin typeface="Verdana" pitchFamily="34" charset="0"/>
              </a:rPr>
              <a:t>This presentation draws on </a:t>
            </a:r>
            <a:r>
              <a:rPr lang="en-US" altLang="en-US" sz="2500" dirty="0">
                <a:latin typeface="Verdana" pitchFamily="34" charset="0"/>
              </a:rPr>
              <a:t>material </a:t>
            </a:r>
            <a:r>
              <a:rPr lang="en-US" altLang="en-US" sz="2500" dirty="0" smtClean="0">
                <a:latin typeface="Verdana" pitchFamily="34" charset="0"/>
              </a:rPr>
              <a:t>developed by </a:t>
            </a:r>
            <a:r>
              <a:rPr lang="en-US" altLang="en-US" sz="2500" dirty="0">
                <a:latin typeface="Verdana" pitchFamily="34" charset="0"/>
              </a:rPr>
              <a:t>Ken Adams, K5KA (SK</a:t>
            </a:r>
            <a:r>
              <a:rPr lang="en-US" altLang="en-US" sz="2500" dirty="0" smtClean="0">
                <a:latin typeface="Verdana" pitchFamily="34" charset="0"/>
              </a:rPr>
              <a:t>), Randy </a:t>
            </a:r>
            <a:r>
              <a:rPr lang="en-US" altLang="en-US" sz="2500" dirty="0">
                <a:latin typeface="Verdana" pitchFamily="34" charset="0"/>
              </a:rPr>
              <a:t>Thompson, </a:t>
            </a:r>
            <a:r>
              <a:rPr lang="en-US" altLang="en-US" sz="2500" dirty="0" smtClean="0">
                <a:latin typeface="Verdana" pitchFamily="34" charset="0"/>
              </a:rPr>
              <a:t>K5ZD, Doug Grant K1DG, Larry Tyree N6TR, and Dave McCarty K5GN</a:t>
            </a:r>
            <a:endParaRPr lang="en-US" altLang="en-US" sz="2500" dirty="0">
              <a:latin typeface="Verdana" pitchFamily="34" charset="0"/>
            </a:endParaRPr>
          </a:p>
          <a:p>
            <a:endParaRPr lang="en-US" altLang="en-US" sz="2500" dirty="0">
              <a:latin typeface="Verdana" pitchFamily="34" charset="0"/>
            </a:endParaRPr>
          </a:p>
          <a:p>
            <a:r>
              <a:rPr lang="en-US" altLang="en-US" sz="2500" dirty="0">
                <a:latin typeface="Verdana" pitchFamily="34" charset="0"/>
              </a:rPr>
              <a:t>Analogies with birding originally developed by Dick Norton, N6AA</a:t>
            </a:r>
          </a:p>
        </p:txBody>
      </p:sp>
      <p:sp>
        <p:nvSpPr>
          <p:cNvPr id="229378" name="Rectangle 2"/>
          <p:cNvSpPr>
            <a:spLocks noGrp="1" noChangeArrowheads="1"/>
          </p:cNvSpPr>
          <p:nvPr>
            <p:ph type="title"/>
          </p:nvPr>
        </p:nvSpPr>
        <p:spPr/>
        <p:txBody>
          <a:bodyPr/>
          <a:lstStyle/>
          <a:p>
            <a:r>
              <a:rPr lang="en-US" altLang="en-US"/>
              <a:t>Acknowledgments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38596" name="Rectangle 4"/>
          <p:cNvSpPr>
            <a:spLocks noGrp="1" noChangeArrowheads="1"/>
          </p:cNvSpPr>
          <p:nvPr>
            <p:ph type="title"/>
          </p:nvPr>
        </p:nvSpPr>
        <p:spPr/>
        <p:txBody>
          <a:bodyPr/>
          <a:lstStyle/>
          <a:p>
            <a:r>
              <a:rPr lang="en-US" altLang="en-US" smtClean="0"/>
              <a:t>Is this Radio Contesting?</a:t>
            </a:r>
            <a:endParaRPr lang="en-US" altLang="en-US" dirty="0"/>
          </a:p>
        </p:txBody>
      </p:sp>
      <p:sp>
        <p:nvSpPr>
          <p:cNvPr id="238597" name="Text Box 5"/>
          <p:cNvSpPr txBox="1">
            <a:spLocks noChangeArrowheads="1"/>
          </p:cNvSpPr>
          <p:nvPr/>
        </p:nvSpPr>
        <p:spPr bwMode="auto">
          <a:xfrm>
            <a:off x="853190" y="2209800"/>
            <a:ext cx="7340471"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5400" b="1" dirty="0" smtClean="0">
                <a:solidFill>
                  <a:srgbClr val="FF0000"/>
                </a:solidFill>
              </a:rPr>
              <a:t>No! Its Birdwatching</a:t>
            </a:r>
            <a:r>
              <a:rPr lang="en-US" altLang="en-US" sz="5400" b="1" dirty="0">
                <a:solidFill>
                  <a:srgbClr val="FF0000"/>
                </a:solidFill>
              </a:rPr>
              <a:t>!</a:t>
            </a:r>
          </a:p>
        </p:txBody>
      </p:sp>
      <p:sp>
        <p:nvSpPr>
          <p:cNvPr id="238598" name="Text Box 6"/>
          <p:cNvSpPr txBox="1">
            <a:spLocks noChangeArrowheads="1"/>
          </p:cNvSpPr>
          <p:nvPr/>
        </p:nvSpPr>
        <p:spPr bwMode="auto">
          <a:xfrm>
            <a:off x="838200" y="3505200"/>
            <a:ext cx="7483475" cy="2530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altLang="en-US" dirty="0">
                <a:solidFill>
                  <a:srgbClr val="000000"/>
                </a:solidFill>
              </a:rPr>
              <a:t>Birders keep track of “life lists” of bird species seen (“DXCC”)</a:t>
            </a:r>
          </a:p>
          <a:p>
            <a:endParaRPr lang="en-US" altLang="en-US" dirty="0">
              <a:solidFill>
                <a:srgbClr val="000000"/>
              </a:solidFill>
            </a:endParaRPr>
          </a:p>
          <a:p>
            <a:r>
              <a:rPr lang="en-US" altLang="en-US" dirty="0">
                <a:solidFill>
                  <a:srgbClr val="000000"/>
                </a:solidFill>
              </a:rPr>
              <a:t>Audubon started the “Christmas Day Bird Count” in 1900. </a:t>
            </a:r>
          </a:p>
          <a:p>
            <a:endParaRPr lang="en-US" altLang="en-US" dirty="0">
              <a:solidFill>
                <a:srgbClr val="000000"/>
              </a:solidFill>
            </a:endParaRPr>
          </a:p>
          <a:p>
            <a:r>
              <a:rPr lang="en-US" altLang="en-US" dirty="0">
                <a:solidFill>
                  <a:srgbClr val="000000"/>
                </a:solidFill>
              </a:rPr>
              <a:t>Competition got serious after an innocent comment in the book </a:t>
            </a:r>
            <a:r>
              <a:rPr lang="en-US" altLang="en-US" b="1" u="sng" dirty="0">
                <a:solidFill>
                  <a:srgbClr val="000000"/>
                </a:solidFill>
              </a:rPr>
              <a:t>Wild America</a:t>
            </a:r>
            <a:r>
              <a:rPr lang="en-US" altLang="en-US" dirty="0">
                <a:solidFill>
                  <a:srgbClr val="000000"/>
                </a:solidFill>
              </a:rPr>
              <a:t>, when Roger Tory Peterson wrote: </a:t>
            </a:r>
            <a:r>
              <a:rPr lang="en-US" altLang="en-US" b="1" i="1" dirty="0">
                <a:solidFill>
                  <a:srgbClr val="000000"/>
                </a:solidFill>
              </a:rPr>
              <a:t>“My year’s list at the end of 1953 was 573 species”</a:t>
            </a:r>
          </a:p>
          <a:p>
            <a:endParaRPr lang="en-US" altLang="en-US" dirty="0">
              <a:solidFill>
                <a:srgbClr val="000000"/>
              </a:solidFill>
            </a:endParaRPr>
          </a:p>
        </p:txBody>
      </p:sp>
    </p:spTree>
    <p:extLst>
      <p:ext uri="{BB962C8B-B14F-4D97-AF65-F5344CB8AC3E}">
        <p14:creationId xmlns:p14="http://schemas.microsoft.com/office/powerpoint/2010/main" xmlns="" val="3566162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5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85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597" grpId="0"/>
      <p:bldP spid="238598"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6" name="Rectangle 4"/>
          <p:cNvSpPr>
            <a:spLocks noGrp="1" noChangeArrowheads="1"/>
          </p:cNvSpPr>
          <p:nvPr>
            <p:ph type="title"/>
          </p:nvPr>
        </p:nvSpPr>
        <p:spPr/>
        <p:txBody>
          <a:bodyPr/>
          <a:lstStyle/>
          <a:p>
            <a:r>
              <a:rPr lang="en-US" altLang="en-US"/>
              <a:t>They have pileups, too!</a:t>
            </a:r>
          </a:p>
        </p:txBody>
      </p:sp>
      <p:pic>
        <p:nvPicPr>
          <p:cNvPr id="233481" name="Picture 9" descr="http://www.kolibriexpeditions.com/birdingperu/blog/wp-content/uploads/2013/01/Birders-at-Magee-Marsh-boardwalk-e1358535392489.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3804" t="5240"/>
          <a:stretch/>
        </p:blipFill>
        <p:spPr bwMode="auto">
          <a:xfrm>
            <a:off x="228600" y="1447801"/>
            <a:ext cx="4566935" cy="3581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33483" name="Picture 11" descr="http://www.minneapolisparks.org/graphics/activities/environmental/Bird-Watching-Program-05.21.13-0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600200"/>
            <a:ext cx="3810000" cy="2524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233478" name="Picture 6" descr="Panamanian guide, José Taejada, points to a Bay-headed Tanager in the El Valle are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55661" y="4267200"/>
            <a:ext cx="3124200" cy="2350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31551" name="Group 127"/>
          <p:cNvGraphicFramePr>
            <a:graphicFrameLocks noGrp="1"/>
          </p:cNvGraphicFramePr>
          <p:nvPr>
            <p:ph idx="1"/>
            <p:extLst>
              <p:ext uri="{D42A27DB-BD31-4B8C-83A1-F6EECF244321}">
                <p14:modId xmlns:p14="http://schemas.microsoft.com/office/powerpoint/2010/main" xmlns="" val="2601735859"/>
              </p:ext>
            </p:extLst>
          </p:nvPr>
        </p:nvGraphicFramePr>
        <p:xfrm>
          <a:off x="457200" y="1600200"/>
          <a:ext cx="8229600" cy="4383723"/>
        </p:xfrm>
        <a:graphic>
          <a:graphicData uri="http://schemas.openxmlformats.org/drawingml/2006/table">
            <a:tbl>
              <a:tblPr firstRow="1" firstCol="1">
                <a:tableStyleId>{5C22544A-7EE6-4342-B048-85BDC9FD1C3A}</a:tableStyleId>
              </a:tblPr>
              <a:tblGrid>
                <a:gridCol w="2438400"/>
                <a:gridCol w="2743200"/>
                <a:gridCol w="3048000"/>
              </a:tblGrid>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Contesting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Birding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Premier Event</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CQWW, WRTC</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Big Year</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r>
              <a:tr h="592138">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Smaller event</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Sprint</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Big Day</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Spotting</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DX Cluster</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Birdingonthe.net</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Travel</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Zone 9, 10, 33…</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Migratory paths</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593725">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Book/Movie</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“To Win the World”</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“The Big Year”</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r h="647700">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Conventions</a:t>
                      </a:r>
                      <a:endParaRPr kumimoji="0" lang="en-US" altLang="en-US" sz="2400" b="1" i="0" u="none" strike="noStrike" cap="none" normalizeH="0" baseline="0" smtClean="0">
                        <a:ln>
                          <a:noFill/>
                        </a:ln>
                        <a:solidFill>
                          <a:srgbClr val="000000"/>
                        </a:solidFill>
                        <a:effectLst/>
                        <a:latin typeface="Arial" charset="0"/>
                      </a:endParaRPr>
                    </a:p>
                  </a:txBody>
                  <a:tcPr horzOverflow="overflow"/>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smtClean="0">
                          <a:ln>
                            <a:noFill/>
                          </a:ln>
                          <a:effectLst/>
                        </a:rPr>
                        <a:t>Dayton, Visalia</a:t>
                      </a:r>
                      <a:endParaRPr kumimoji="0" lang="en-US" altLang="en-US" sz="2400" b="0" i="0" u="none" strike="noStrike" cap="none" normalizeH="0" baseline="0" smtClean="0">
                        <a:ln>
                          <a:noFill/>
                        </a:ln>
                        <a:solidFill>
                          <a:srgbClr val="000000"/>
                        </a:solidFill>
                        <a:effectLst/>
                        <a:latin typeface="Arial" charset="0"/>
                      </a:endParaRPr>
                    </a:p>
                  </a:txBody>
                  <a:tcPr horzOverflow="overflow">
                    <a:blipFill>
                      <a:blip r:embed="rId2"/>
                      <a:tile tx="0" ty="0" sx="100000" sy="100000" flip="none" algn="tl"/>
                    </a:blipFill>
                  </a:tcPr>
                </a:tc>
                <a:tc>
                  <a:txBody>
                    <a:bodyPr/>
                    <a:lstStyle>
                      <a:lvl1pPr>
                        <a:spcBef>
                          <a:spcPct val="20000"/>
                        </a:spcBef>
                        <a:buClr>
                          <a:schemeClr val="tx2"/>
                        </a:buClr>
                        <a:buSzPct val="70000"/>
                        <a:buFont typeface="Wingdings" pitchFamily="2" charset="2"/>
                        <a:defRPr sz="2600">
                          <a:solidFill>
                            <a:srgbClr val="000000"/>
                          </a:solidFill>
                          <a:latin typeface="Arial" charset="0"/>
                        </a:defRPr>
                      </a:lvl1pPr>
                      <a:lvl2pPr marL="344488">
                        <a:spcBef>
                          <a:spcPct val="20000"/>
                        </a:spcBef>
                        <a:buClr>
                          <a:schemeClr val="accent2"/>
                        </a:buClr>
                        <a:buSzPct val="70000"/>
                        <a:buFont typeface="Wingdings" pitchFamily="2" charset="2"/>
                        <a:defRPr sz="2200">
                          <a:solidFill>
                            <a:srgbClr val="000000"/>
                          </a:solidFill>
                          <a:latin typeface="Arial" charset="0"/>
                        </a:defRPr>
                      </a:lvl2pPr>
                      <a:lvl3pPr marL="693738">
                        <a:spcBef>
                          <a:spcPct val="20000"/>
                        </a:spcBef>
                        <a:buClr>
                          <a:schemeClr val="accent1"/>
                        </a:buClr>
                        <a:buSzPct val="70000"/>
                        <a:buFont typeface="Wingdings" pitchFamily="2" charset="2"/>
                        <a:defRPr sz="2100">
                          <a:solidFill>
                            <a:srgbClr val="000000"/>
                          </a:solidFill>
                          <a:latin typeface="Arial" charset="0"/>
                        </a:defRPr>
                      </a:lvl3pPr>
                      <a:lvl4pPr marL="989013">
                        <a:spcBef>
                          <a:spcPct val="20000"/>
                        </a:spcBef>
                        <a:buClr>
                          <a:schemeClr val="tx2"/>
                        </a:buClr>
                        <a:buSzPct val="75000"/>
                        <a:buFont typeface="Wingdings" pitchFamily="2" charset="2"/>
                        <a:defRPr>
                          <a:solidFill>
                            <a:srgbClr val="000000"/>
                          </a:solidFill>
                          <a:latin typeface="Arial" charset="0"/>
                        </a:defRPr>
                      </a:lvl4pPr>
                      <a:lvl5pPr marL="1282700">
                        <a:spcBef>
                          <a:spcPct val="20000"/>
                        </a:spcBef>
                        <a:buClr>
                          <a:schemeClr val="folHlink"/>
                        </a:buClr>
                        <a:buSzPct val="80000"/>
                        <a:buFont typeface="Wingdings" pitchFamily="2" charset="2"/>
                        <a:defRPr>
                          <a:solidFill>
                            <a:srgbClr val="000000"/>
                          </a:solidFill>
                          <a:latin typeface="Arial" charset="0"/>
                        </a:defRPr>
                      </a:lvl5pPr>
                      <a:lvl6pPr marL="1739900" fontAlgn="base">
                        <a:spcBef>
                          <a:spcPct val="20000"/>
                        </a:spcBef>
                        <a:spcAft>
                          <a:spcPct val="0"/>
                        </a:spcAft>
                        <a:buClr>
                          <a:schemeClr val="folHlink"/>
                        </a:buClr>
                        <a:buSzPct val="80000"/>
                        <a:buFont typeface="Wingdings" pitchFamily="2" charset="2"/>
                        <a:defRPr>
                          <a:solidFill>
                            <a:srgbClr val="000000"/>
                          </a:solidFill>
                          <a:latin typeface="Arial" charset="0"/>
                        </a:defRPr>
                      </a:lvl6pPr>
                      <a:lvl7pPr marL="2197100" fontAlgn="base">
                        <a:spcBef>
                          <a:spcPct val="20000"/>
                        </a:spcBef>
                        <a:spcAft>
                          <a:spcPct val="0"/>
                        </a:spcAft>
                        <a:buClr>
                          <a:schemeClr val="folHlink"/>
                        </a:buClr>
                        <a:buSzPct val="80000"/>
                        <a:buFont typeface="Wingdings" pitchFamily="2" charset="2"/>
                        <a:defRPr>
                          <a:solidFill>
                            <a:srgbClr val="000000"/>
                          </a:solidFill>
                          <a:latin typeface="Arial" charset="0"/>
                        </a:defRPr>
                      </a:lvl7pPr>
                      <a:lvl8pPr marL="2654300" fontAlgn="base">
                        <a:spcBef>
                          <a:spcPct val="20000"/>
                        </a:spcBef>
                        <a:spcAft>
                          <a:spcPct val="0"/>
                        </a:spcAft>
                        <a:buClr>
                          <a:schemeClr val="folHlink"/>
                        </a:buClr>
                        <a:buSzPct val="80000"/>
                        <a:buFont typeface="Wingdings" pitchFamily="2" charset="2"/>
                        <a:defRPr>
                          <a:solidFill>
                            <a:srgbClr val="000000"/>
                          </a:solidFill>
                          <a:latin typeface="Arial" charset="0"/>
                        </a:defRPr>
                      </a:lvl8pPr>
                      <a:lvl9pPr marL="3111500" fontAlgn="base">
                        <a:spcBef>
                          <a:spcPct val="20000"/>
                        </a:spcBef>
                        <a:spcAft>
                          <a:spcPct val="0"/>
                        </a:spcAft>
                        <a:buClr>
                          <a:schemeClr val="folHlink"/>
                        </a:buClr>
                        <a:buSzPct val="80000"/>
                        <a:buFont typeface="Wingdings" pitchFamily="2" charset="2"/>
                        <a:defRPr>
                          <a:solidFill>
                            <a:srgbClr val="000000"/>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altLang="en-US" sz="2400" u="none" strike="noStrike" cap="none" normalizeH="0" baseline="0" dirty="0" smtClean="0">
                          <a:ln>
                            <a:noFill/>
                          </a:ln>
                          <a:effectLst/>
                        </a:rPr>
                        <a:t>Annual, moves around</a:t>
                      </a:r>
                      <a:endParaRPr kumimoji="0" lang="en-US" altLang="en-US" sz="2400" b="0" i="0" u="none" strike="noStrike" cap="none" normalizeH="0" baseline="0" dirty="0" smtClean="0">
                        <a:ln>
                          <a:noFill/>
                        </a:ln>
                        <a:solidFill>
                          <a:srgbClr val="000000"/>
                        </a:solidFill>
                        <a:effectLst/>
                        <a:latin typeface="Arial" charset="0"/>
                      </a:endParaRPr>
                    </a:p>
                  </a:txBody>
                  <a:tcPr horzOverflow="overflow">
                    <a:blipFill>
                      <a:blip r:embed="rId2"/>
                      <a:tile tx="0" ty="0" sx="100000" sy="100000" flip="none" algn="tl"/>
                    </a:blipFill>
                  </a:tcPr>
                </a:tc>
              </a:tr>
            </a:tbl>
          </a:graphicData>
        </a:graphic>
      </p:graphicFrame>
      <p:sp>
        <p:nvSpPr>
          <p:cNvPr id="231426" name="Rectangle 2"/>
          <p:cNvSpPr>
            <a:spLocks noGrp="1" noChangeArrowheads="1"/>
          </p:cNvSpPr>
          <p:nvPr>
            <p:ph type="title"/>
          </p:nvPr>
        </p:nvSpPr>
        <p:spPr/>
        <p:txBody>
          <a:bodyPr/>
          <a:lstStyle/>
          <a:p>
            <a:r>
              <a:rPr lang="en-US" altLang="en-US" dirty="0" smtClean="0"/>
              <a:t>Radiosport vs Birding</a:t>
            </a:r>
            <a:endParaRPr lang="en-US" altLang="en-US"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5" name="Rectangle 11"/>
          <p:cNvSpPr>
            <a:spLocks noGrp="1" noChangeArrowheads="1"/>
          </p:cNvSpPr>
          <p:nvPr>
            <p:ph idx="1"/>
          </p:nvPr>
        </p:nvSpPr>
        <p:spPr/>
        <p:txBody>
          <a:bodyPr/>
          <a:lstStyle/>
          <a:p>
            <a:r>
              <a:rPr lang="en-US" altLang="en-US" dirty="0"/>
              <a:t>FUN </a:t>
            </a:r>
            <a:r>
              <a:rPr lang="en-US" altLang="en-US" dirty="0" smtClean="0"/>
              <a:t>and EXCITEMENT!!!</a:t>
            </a:r>
            <a:endParaRPr lang="en-US" altLang="en-US" dirty="0"/>
          </a:p>
          <a:p>
            <a:r>
              <a:rPr lang="en-US" altLang="en-US" dirty="0"/>
              <a:t>Self Improvement</a:t>
            </a:r>
          </a:p>
          <a:p>
            <a:r>
              <a:rPr lang="en-US" altLang="en-US" dirty="0"/>
              <a:t>Personal Satisfaction</a:t>
            </a:r>
          </a:p>
          <a:p>
            <a:r>
              <a:rPr lang="en-US" altLang="en-US" dirty="0"/>
              <a:t>Financial Rewards</a:t>
            </a:r>
          </a:p>
          <a:p>
            <a:endParaRPr lang="en-US" altLang="en-US" dirty="0"/>
          </a:p>
          <a:p>
            <a:r>
              <a:rPr lang="en-US" altLang="en-US" dirty="0"/>
              <a:t>Peer Recognition</a:t>
            </a:r>
          </a:p>
          <a:p>
            <a:endParaRPr lang="en-US" altLang="en-US" dirty="0"/>
          </a:p>
        </p:txBody>
      </p:sp>
      <p:sp>
        <p:nvSpPr>
          <p:cNvPr id="154634" name="Rectangle 10"/>
          <p:cNvSpPr>
            <a:spLocks noGrp="1" noChangeArrowheads="1"/>
          </p:cNvSpPr>
          <p:nvPr>
            <p:ph type="title"/>
          </p:nvPr>
        </p:nvSpPr>
        <p:spPr/>
        <p:txBody>
          <a:bodyPr/>
          <a:lstStyle/>
          <a:p>
            <a:r>
              <a:rPr lang="en-US" altLang="en-US" dirty="0"/>
              <a:t>Why do we do </a:t>
            </a:r>
            <a:r>
              <a:rPr lang="en-US" altLang="en-US" dirty="0" smtClean="0"/>
              <a:t>games?</a:t>
            </a:r>
            <a:endParaRPr lang="en-US" altLang="en-US" dirty="0"/>
          </a:p>
        </p:txBody>
      </p:sp>
      <p:grpSp>
        <p:nvGrpSpPr>
          <p:cNvPr id="2" name="Group 8"/>
          <p:cNvGrpSpPr>
            <a:grpSpLocks/>
          </p:cNvGrpSpPr>
          <p:nvPr/>
        </p:nvGrpSpPr>
        <p:grpSpPr bwMode="auto">
          <a:xfrm>
            <a:off x="5181600" y="1600200"/>
            <a:ext cx="1912938" cy="3581400"/>
            <a:chOff x="3264" y="1056"/>
            <a:chExt cx="1205" cy="2256"/>
          </a:xfrm>
        </p:grpSpPr>
        <p:sp>
          <p:nvSpPr>
            <p:cNvPr id="154628" name="AutoShape 4"/>
            <p:cNvSpPr>
              <a:spLocks/>
            </p:cNvSpPr>
            <p:nvPr/>
          </p:nvSpPr>
          <p:spPr bwMode="auto">
            <a:xfrm>
              <a:off x="3264" y="1056"/>
              <a:ext cx="288" cy="1536"/>
            </a:xfrm>
            <a:prstGeom prst="rightBrace">
              <a:avLst>
                <a:gd name="adj1" fmla="val 44444"/>
                <a:gd name="adj2" fmla="val 50000"/>
              </a:avLst>
            </a:prstGeom>
            <a:noFill/>
            <a:ln w="9525">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629" name="Text Box 5"/>
            <p:cNvSpPr txBox="1">
              <a:spLocks noChangeArrowheads="1"/>
            </p:cNvSpPr>
            <p:nvPr/>
          </p:nvSpPr>
          <p:spPr bwMode="auto">
            <a:xfrm>
              <a:off x="3590" y="1657"/>
              <a:ext cx="75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Internal</a:t>
              </a:r>
            </a:p>
          </p:txBody>
        </p:sp>
        <p:sp>
          <p:nvSpPr>
            <p:cNvPr id="154630" name="AutoShape 6"/>
            <p:cNvSpPr>
              <a:spLocks/>
            </p:cNvSpPr>
            <p:nvPr/>
          </p:nvSpPr>
          <p:spPr bwMode="auto">
            <a:xfrm>
              <a:off x="3264" y="2784"/>
              <a:ext cx="288" cy="528"/>
            </a:xfrm>
            <a:prstGeom prst="rightBrace">
              <a:avLst>
                <a:gd name="adj1" fmla="val 15278"/>
                <a:gd name="adj2" fmla="val 50000"/>
              </a:avLst>
            </a:prstGeom>
            <a:noFill/>
            <a:ln w="9525">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54631" name="Text Box 7"/>
            <p:cNvSpPr txBox="1">
              <a:spLocks noChangeArrowheads="1"/>
            </p:cNvSpPr>
            <p:nvPr/>
          </p:nvSpPr>
          <p:spPr bwMode="auto">
            <a:xfrm>
              <a:off x="3648" y="2880"/>
              <a:ext cx="82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sz="2400">
                  <a:solidFill>
                    <a:srgbClr val="000000"/>
                  </a:solidFill>
                </a:rPr>
                <a:t>External</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4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4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46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463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463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5" grpId="0" build="p"/>
    </p:bldLst>
  </p:timing>
</p:sld>
</file>

<file path=ppt/theme/theme1.xml><?xml version="1.0" encoding="utf-8"?>
<a:theme xmlns:a="http://schemas.openxmlformats.org/drawingml/2006/main" name="CTU template 2013">
  <a:themeElements>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48" charset="-128"/>
          </a:defRPr>
        </a:defPPr>
      </a:lstStyle>
    </a:ln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CTU template 2013</Template>
  <TotalTime>2007</TotalTime>
  <Words>2228</Words>
  <Application>Microsoft Office PowerPoint</Application>
  <PresentationFormat>On-screen Show (4:3)</PresentationFormat>
  <Paragraphs>358</Paragraphs>
  <Slides>51</Slides>
  <Notes>2</Notes>
  <HiddenSlides>6</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CTU template 2013</vt:lpstr>
      <vt:lpstr>CTU Presents</vt:lpstr>
      <vt:lpstr>Purpose of this Session</vt:lpstr>
      <vt:lpstr>Why do we play games?</vt:lpstr>
      <vt:lpstr>An unusual game</vt:lpstr>
      <vt:lpstr>Is this Radio Contesting?</vt:lpstr>
      <vt:lpstr>Is this Radio Contesting?</vt:lpstr>
      <vt:lpstr>They have pileups, too!</vt:lpstr>
      <vt:lpstr>Radiosport vs Birding</vt:lpstr>
      <vt:lpstr>Why do we do games?</vt:lpstr>
      <vt:lpstr>Why do we do radio contests?</vt:lpstr>
      <vt:lpstr>What is this peer recognition?</vt:lpstr>
      <vt:lpstr>Negative Peer Recognition Examples</vt:lpstr>
      <vt:lpstr>Ethics and Respect</vt:lpstr>
      <vt:lpstr>Slide 14</vt:lpstr>
      <vt:lpstr>Ethics and Respect</vt:lpstr>
      <vt:lpstr>What do we mean … Ethics?</vt:lpstr>
      <vt:lpstr>What do we mean … Ethics?</vt:lpstr>
      <vt:lpstr>What do we mean … Ethics?</vt:lpstr>
      <vt:lpstr>Ethics in Contesting</vt:lpstr>
      <vt:lpstr>Why do ethics matter?</vt:lpstr>
      <vt:lpstr>Why do ethics matter?</vt:lpstr>
      <vt:lpstr>Explaining Radio Contesting to a non-ham (or non-contester)</vt:lpstr>
      <vt:lpstr>How do we know what to do?</vt:lpstr>
      <vt:lpstr>Some written rules are very clear (some people break these anyway)</vt:lpstr>
      <vt:lpstr>Play Fair</vt:lpstr>
      <vt:lpstr>More Examples of Written Rules</vt:lpstr>
      <vt:lpstr>Essence of Unwritten Rules</vt:lpstr>
      <vt:lpstr>Examples of Unwritten “Rules”</vt:lpstr>
      <vt:lpstr>Examples of Unwritten “Rules”</vt:lpstr>
      <vt:lpstr>No “Log Washing”</vt:lpstr>
      <vt:lpstr>How do people justify cheating?</vt:lpstr>
      <vt:lpstr>“All the guys at the top are cheating”</vt:lpstr>
      <vt:lpstr>“I’m not a big gun…it doesn’t matter if I cut corners a bit”</vt:lpstr>
      <vt:lpstr>Technology - A Game Changer</vt:lpstr>
      <vt:lpstr>Honor Code</vt:lpstr>
      <vt:lpstr>Peer Pressure</vt:lpstr>
      <vt:lpstr>From  “The Code of Birding Ethics” </vt:lpstr>
      <vt:lpstr>Applying Positive  Peer Pressure</vt:lpstr>
      <vt:lpstr>Communication Success is Defined by the Receiver</vt:lpstr>
      <vt:lpstr>Scenario 1</vt:lpstr>
      <vt:lpstr>Scenario 2</vt:lpstr>
      <vt:lpstr>Scenario 3</vt:lpstr>
      <vt:lpstr>The Contest Code of Ethics www.wwrof.org</vt:lpstr>
      <vt:lpstr>WWROF Contest Code of Ethics</vt:lpstr>
      <vt:lpstr>Contest Code of Ethics, expanded</vt:lpstr>
      <vt:lpstr>Contest Code of Ethics, expanded</vt:lpstr>
      <vt:lpstr>The RIGHT Way</vt:lpstr>
      <vt:lpstr>Who are you?</vt:lpstr>
      <vt:lpstr>Who is the final judge ?</vt:lpstr>
      <vt:lpstr>Final Thought</vt:lpstr>
      <vt:lpstr>Acknowledgments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CTU Presents</dc:title>
  <dc:creator>Ken Adams K5KA</dc:creator>
  <cp:lastModifiedBy>Ward Silver</cp:lastModifiedBy>
  <cp:revision>113</cp:revision>
  <cp:lastPrinted>2007-03-27T17:23:57Z</cp:lastPrinted>
  <dcterms:created xsi:type="dcterms:W3CDTF">2007-03-27T16:54:53Z</dcterms:created>
  <dcterms:modified xsi:type="dcterms:W3CDTF">2015-04-09T03:47:16Z</dcterms:modified>
</cp:coreProperties>
</file>