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795" r:id="rId1"/>
  </p:sldMasterIdLst>
  <p:notesMasterIdLst>
    <p:notesMasterId r:id="rId41"/>
  </p:notesMasterIdLst>
  <p:handoutMasterIdLst>
    <p:handoutMasterId r:id="rId42"/>
  </p:handoutMasterIdLst>
  <p:sldIdLst>
    <p:sldId id="304" r:id="rId2"/>
    <p:sldId id="337" r:id="rId3"/>
    <p:sldId id="305" r:id="rId4"/>
    <p:sldId id="306" r:id="rId5"/>
    <p:sldId id="307" r:id="rId6"/>
    <p:sldId id="308" r:id="rId7"/>
    <p:sldId id="309" r:id="rId8"/>
    <p:sldId id="339" r:id="rId9"/>
    <p:sldId id="341" r:id="rId10"/>
    <p:sldId id="347" r:id="rId11"/>
    <p:sldId id="343" r:id="rId12"/>
    <p:sldId id="348" r:id="rId13"/>
    <p:sldId id="354" r:id="rId14"/>
    <p:sldId id="352" r:id="rId15"/>
    <p:sldId id="355" r:id="rId16"/>
    <p:sldId id="356" r:id="rId17"/>
    <p:sldId id="310" r:id="rId18"/>
    <p:sldId id="311" r:id="rId19"/>
    <p:sldId id="312" r:id="rId20"/>
    <p:sldId id="333" r:id="rId21"/>
    <p:sldId id="367" r:id="rId22"/>
    <p:sldId id="322" r:id="rId23"/>
    <p:sldId id="323" r:id="rId24"/>
    <p:sldId id="324" r:id="rId25"/>
    <p:sldId id="360" r:id="rId26"/>
    <p:sldId id="325" r:id="rId27"/>
    <p:sldId id="361" r:id="rId28"/>
    <p:sldId id="326" r:id="rId29"/>
    <p:sldId id="327" r:id="rId30"/>
    <p:sldId id="328" r:id="rId31"/>
    <p:sldId id="329" r:id="rId32"/>
    <p:sldId id="366" r:id="rId33"/>
    <p:sldId id="357" r:id="rId34"/>
    <p:sldId id="365" r:id="rId35"/>
    <p:sldId id="358" r:id="rId36"/>
    <p:sldId id="362" r:id="rId37"/>
    <p:sldId id="368" r:id="rId38"/>
    <p:sldId id="369" r:id="rId39"/>
    <p:sldId id="363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vertBarState="maximized">
    <p:restoredLeft sz="15620"/>
    <p:restoredTop sz="92576" autoAdjust="0"/>
  </p:normalViewPr>
  <p:slideViewPr>
    <p:cSldViewPr>
      <p:cViewPr>
        <p:scale>
          <a:sx n="100" d="100"/>
          <a:sy n="100" d="100"/>
        </p:scale>
        <p:origin x="-2368" y="-1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9DD8862-1D75-1D4D-A216-9BDA46545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6BAC7D1-813F-DC4A-97B1-8B11B68FB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EC89A7-F584-5D4E-A375-187A29C0D6E1}" type="slidenum">
              <a:rPr lang="en-US"/>
              <a:pPr/>
              <a:t>1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AC7D1-813F-DC4A-97B1-8B11B68FBC0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38" name="Picture 43" descr="9267_CTULogo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5486400"/>
            <a:ext cx="112395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44" descr="ICOM wht_red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970463" y="5583238"/>
            <a:ext cx="1023937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-107" charset="2"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0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4F531-F09E-B64C-AD86-5A5CE6241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FC692-4769-C448-9FDB-F3E4252DD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06583-01B5-3940-8952-ECD65060D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DF8D7-B087-0744-9040-3F3B1FE9F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A0D1-3E84-8449-AA8E-3E64F6AB9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CC59E-B08C-0345-9431-E275F0219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2AF68-3790-2442-BCFB-07727B0AF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09FA6-5CE2-AF48-A078-C4CDA3290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3106A-3C60-684F-93AB-2C342C3C0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1C610-669C-5F4B-B90A-4A1B3FB5F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D5B6C-EF29-7F48-89E7-57448728A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45F9D3D4-4B3F-514D-824D-57F49409C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5258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58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58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58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58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59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59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59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59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59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59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59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59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59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59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60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60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60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60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60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60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60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60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60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60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61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61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61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61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61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61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033" name="Picture 40" descr="9267_CTU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04850" y="6019800"/>
            <a:ext cx="11239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41" descr="ICOM blk r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416800" y="6086475"/>
            <a:ext cx="1041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Arial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Arial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Arial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-107" charset="2"/>
        <a:buChar char="l"/>
        <a:defRPr sz="30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107" charset="2"/>
        <a:buChar char="l"/>
        <a:defRPr sz="2600">
          <a:solidFill>
            <a:srgbClr val="000000"/>
          </a:solidFill>
          <a:latin typeface="+mn-lt"/>
          <a:ea typeface="ＭＳ Ｐゴシック" pitchFamily="-107" charset="-128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7" charset="2"/>
        <a:buChar char="l"/>
        <a:defRPr sz="2300">
          <a:solidFill>
            <a:srgbClr val="000000"/>
          </a:solidFill>
          <a:latin typeface="+mn-lt"/>
          <a:ea typeface="ＭＳ Ｐゴシック" pitchFamily="-107" charset="-128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-107" charset="2"/>
        <a:buChar char="§"/>
        <a:defRPr sz="2000">
          <a:solidFill>
            <a:srgbClr val="000000"/>
          </a:solidFill>
          <a:latin typeface="+mn-lt"/>
          <a:ea typeface="ＭＳ Ｐゴシック" pitchFamily="-107" charset="-128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07" charset="2"/>
        <a:buChar char="§"/>
        <a:defRPr sz="2000">
          <a:solidFill>
            <a:srgbClr val="000000"/>
          </a:solidFill>
          <a:latin typeface="+mn-lt"/>
          <a:ea typeface="ＭＳ Ｐゴシック" pitchFamily="-107" charset="-128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07" charset="2"/>
        <a:buChar char="§"/>
        <a:defRPr sz="2000">
          <a:solidFill>
            <a:srgbClr val="000000"/>
          </a:solidFill>
          <a:latin typeface="+mn-lt"/>
          <a:ea typeface="ＭＳ Ｐゴシック" pitchFamily="-107" charset="-128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07" charset="2"/>
        <a:buChar char="§"/>
        <a:defRPr sz="2000">
          <a:solidFill>
            <a:srgbClr val="000000"/>
          </a:solidFill>
          <a:latin typeface="+mn-lt"/>
          <a:ea typeface="ＭＳ Ｐゴシック" pitchFamily="-107" charset="-128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07" charset="2"/>
        <a:buChar char="§"/>
        <a:defRPr sz="2000">
          <a:solidFill>
            <a:srgbClr val="000000"/>
          </a:solidFill>
          <a:latin typeface="+mn-lt"/>
          <a:ea typeface="ＭＳ Ｐゴシック" pitchFamily="-107" charset="-128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07" charset="2"/>
        <a:buChar char="§"/>
        <a:defRPr sz="2000">
          <a:solidFill>
            <a:srgbClr val="000000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848600" cy="2209800"/>
          </a:xfrm>
        </p:spPr>
        <p:txBody>
          <a:bodyPr/>
          <a:lstStyle/>
          <a:p>
            <a:pPr algn="ctr" eaLnBrk="1" hangingPunct="1"/>
            <a:r>
              <a:rPr lang="en-US" sz="4800" dirty="0" smtClean="0">
                <a:solidFill>
                  <a:srgbClr val="0000FF"/>
                </a:solidFill>
              </a:rPr>
              <a:t>SCIENCE of AUDIO</a:t>
            </a:r>
            <a:r>
              <a:rPr lang="en-US" sz="3800" dirty="0" smtClean="0">
                <a:solidFill>
                  <a:srgbClr val="0000FF"/>
                </a:solidFill>
              </a:rPr>
              <a:t/>
            </a:r>
            <a:br>
              <a:rPr lang="en-US" sz="3800" dirty="0" smtClean="0">
                <a:solidFill>
                  <a:srgbClr val="0000FF"/>
                </a:solidFill>
              </a:rPr>
            </a:br>
            <a:r>
              <a:rPr lang="en-US" sz="3800" dirty="0" smtClean="0">
                <a:solidFill>
                  <a:srgbClr val="0000FF"/>
                </a:solidFill>
              </a:rPr>
              <a:t>Bob Heil, K9EID</a:t>
            </a:r>
            <a:r>
              <a:rPr lang="en-US" sz="3800" dirty="0" smtClean="0">
                <a:solidFill>
                  <a:schemeClr val="accent2"/>
                </a:solidFill>
              </a:rPr>
              <a:t/>
            </a:r>
            <a:br>
              <a:rPr lang="en-US" sz="3800" dirty="0" smtClean="0">
                <a:solidFill>
                  <a:schemeClr val="accent2"/>
                </a:solidFill>
              </a:rPr>
            </a:br>
            <a:endParaRPr lang="en-US" sz="3800" dirty="0" smtClean="0">
              <a:solidFill>
                <a:schemeClr val="accent2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590800"/>
            <a:ext cx="7772400" cy="2514600"/>
          </a:xfrm>
        </p:spPr>
        <p:txBody>
          <a:bodyPr/>
          <a:lstStyle/>
          <a:p>
            <a:pPr algn="ctr" eaLnBrk="1" hangingPunct="1">
              <a:buFont typeface="Wingdings" pitchFamily="-107" charset="2"/>
              <a:buNone/>
            </a:pPr>
            <a:endParaRPr lang="en-US" sz="2800"/>
          </a:p>
          <a:p>
            <a:pPr eaLnBrk="1" hangingPunct="1"/>
            <a:endParaRPr lang="en-US" sz="2800" b="1"/>
          </a:p>
          <a:p>
            <a:pPr eaLnBrk="1" hangingPunct="1">
              <a:buFont typeface="Wingdings" pitchFamily="-107" charset="2"/>
              <a:buNone/>
            </a:pPr>
            <a:endParaRPr lang="en-US" sz="280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133600"/>
            <a:ext cx="6324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7543800" cy="8382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Choose your frequency response requirement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30724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Flat is NOT always (if ever) the ‘preferred’</a:t>
            </a:r>
          </a:p>
          <a:p>
            <a:r>
              <a:rPr lang="en-US" dirty="0" smtClean="0"/>
              <a:t>Your ears certainly are not flat</a:t>
            </a:r>
          </a:p>
          <a:p>
            <a:r>
              <a:rPr lang="en-US" dirty="0" smtClean="0"/>
              <a:t>A ‘shaped response’ with a boost in  the correct place is the best for speech. Most microphones do NOT have this shaping</a:t>
            </a:r>
          </a:p>
          <a:p>
            <a:r>
              <a:rPr lang="en-US" dirty="0" smtClean="0"/>
              <a:t>Heil Sound figured it out and did it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543800" cy="1295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         HEIL EQ 200 forever changed Amateur Radio audio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In 1982, Heil Sound changed the Amateur Radio industry with the introduction of the very first equalization system, the EQ 200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It appeared in a DIY feature article in the July 1982 QST and received the cover award for that issue</a:t>
            </a:r>
            <a:endParaRPr lang="en-US" sz="2000" dirty="0" smtClean="0"/>
          </a:p>
          <a:p>
            <a:r>
              <a:rPr lang="en-US" sz="2000" dirty="0" smtClean="0"/>
              <a:t>It brought awareness to the importance of speech </a:t>
            </a:r>
            <a:r>
              <a:rPr lang="en-US" sz="2000" dirty="0" smtClean="0"/>
              <a:t>articulation</a:t>
            </a:r>
          </a:p>
          <a:p>
            <a:r>
              <a:rPr lang="en-US" sz="2000" dirty="0" smtClean="0"/>
              <a:t>It was apparent that it should become a feature product for Heil Sound.  Thousands were built and sold during the 80s</a:t>
            </a:r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4191000"/>
            <a:ext cx="4267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</a:t>
            </a:r>
            <a:r>
              <a:rPr lang="en-US" dirty="0" smtClean="0">
                <a:solidFill>
                  <a:srgbClr val="0000FF"/>
                </a:solidFill>
              </a:rPr>
              <a:t>Amateur Radio Needed a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     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Dedicated</a:t>
            </a:r>
            <a:r>
              <a:rPr lang="en-US" dirty="0" smtClean="0">
                <a:solidFill>
                  <a:srgbClr val="0000FF"/>
                </a:solidFill>
              </a:rPr>
              <a:t> Microphone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Following the scientific studies of Dr. Fletcher and Dr. Munson</a:t>
            </a:r>
          </a:p>
          <a:p>
            <a:r>
              <a:rPr lang="en-US" dirty="0" smtClean="0"/>
              <a:t>After two years of experimenting and using the EQ 200 equalizer it was easy to determine the exact response we needed to cut through the pileups and noisy conditions</a:t>
            </a:r>
          </a:p>
          <a:p>
            <a:r>
              <a:rPr lang="en-US" dirty="0" smtClean="0"/>
              <a:t>Heil tailored response elements were born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</a:t>
            </a:r>
            <a:r>
              <a:rPr lang="en-US" dirty="0" smtClean="0">
                <a:solidFill>
                  <a:srgbClr val="3366FF"/>
                </a:solidFill>
              </a:rPr>
              <a:t>It Changed the audio world 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6255" y="1676401"/>
            <a:ext cx="6349945" cy="42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5438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   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Heil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                GOLDLINE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The dual element Goldline has brought great audio performance to ham radio – worldwide</a:t>
            </a:r>
          </a:p>
          <a:p>
            <a:r>
              <a:rPr lang="en-US" sz="2000" dirty="0" smtClean="0"/>
              <a:t>The first microphone designed for Amateur Radio</a:t>
            </a:r>
          </a:p>
          <a:p>
            <a:r>
              <a:rPr lang="en-US" sz="2000" dirty="0" smtClean="0"/>
              <a:t>Each element addresses the importance of speech articulation with a rise at 2K to 3K</a:t>
            </a:r>
          </a:p>
          <a:p>
            <a:r>
              <a:rPr lang="en-US" sz="2000" dirty="0" smtClean="0"/>
              <a:t>The full range element   50 Hz – 16 kHz  with a 4 dB rise in the 2K – 3K region. </a:t>
            </a:r>
          </a:p>
          <a:p>
            <a:r>
              <a:rPr lang="en-US" sz="2000" dirty="0" smtClean="0"/>
              <a:t>The Narrow (</a:t>
            </a:r>
            <a:r>
              <a:rPr lang="en-US" sz="2000" dirty="0" err="1" smtClean="0"/>
              <a:t>dx</a:t>
            </a:r>
            <a:r>
              <a:rPr lang="en-US" sz="2000" dirty="0" smtClean="0"/>
              <a:t>) element  has a response of 200Hz to 8k with a 10 dB rise at 2 to 3K   </a:t>
            </a:r>
          </a:p>
          <a:p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……</a:t>
            </a:r>
            <a:r>
              <a:rPr lang="en-US" sz="2000" dirty="0" smtClean="0"/>
              <a:t>with great rear rejection to reduce room and blower noise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 Joe suggest something better  -  The PR 40 was born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199"/>
            <a:ext cx="8229600" cy="3768725"/>
          </a:xfrm>
        </p:spPr>
        <p:txBody>
          <a:bodyPr/>
          <a:lstStyle/>
          <a:p>
            <a:r>
              <a:rPr lang="en-US" dirty="0" smtClean="0"/>
              <a:t>  Two hams with good ears and a </a:t>
            </a:r>
            <a:r>
              <a:rPr lang="en-US" dirty="0" smtClean="0"/>
              <a:t>soldering</a:t>
            </a:r>
          </a:p>
          <a:p>
            <a:r>
              <a:rPr lang="en-US" dirty="0" smtClean="0"/>
              <a:t>   iron figured it out</a:t>
            </a:r>
          </a:p>
          <a:p>
            <a:endParaRPr lang="en-US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337185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505200"/>
            <a:ext cx="2763838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The specifications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Widest frequency range   28Hz. To 18kHz.  with a + 4dB rise at 2.4 kHz- 5kHz  producing great articulation.</a:t>
            </a:r>
          </a:p>
          <a:p>
            <a:endParaRPr lang="en-US" dirty="0" smtClean="0"/>
          </a:p>
          <a:p>
            <a:r>
              <a:rPr lang="en-US" dirty="0" smtClean="0"/>
              <a:t>trademarked Heil rear rejection of -40dB.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</a:t>
            </a:r>
            <a:r>
              <a:rPr lang="en-US" dirty="0" smtClean="0">
                <a:solidFill>
                  <a:srgbClr val="0000FF"/>
                </a:solidFill>
              </a:rPr>
              <a:t>The  HEIL PATTERN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   Omni front  -40 dB rejection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599"/>
            <a:ext cx="8229600" cy="399732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28956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16000" y="1828800"/>
            <a:ext cx="607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OMNI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 front pattern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allows you to move about freely</a:t>
            </a:r>
          </a:p>
          <a:p>
            <a:endParaRPr lang="en-US" sz="2000" dirty="0" smtClean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The Heil Pattern hears nothing from the back</a:t>
            </a: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</a:t>
            </a:r>
            <a:r>
              <a:rPr lang="en-US" dirty="0" smtClean="0">
                <a:solidFill>
                  <a:srgbClr val="0000FF"/>
                </a:solidFill>
              </a:rPr>
              <a:t>HOW DID WE DID THIS?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        It’s all about phasing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…….and I learned it from lots of antenna experiments during me early ham radio days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895600"/>
            <a:ext cx="5486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          It’s All About the Heil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            ‘Collection Tube</a:t>
            </a:r>
            <a:r>
              <a:rPr lang="en-US" dirty="0" smtClean="0"/>
              <a:t>’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229600" cy="4411662"/>
          </a:xfrm>
        </p:spPr>
        <p:txBody>
          <a:bodyPr/>
          <a:lstStyle/>
          <a:p>
            <a:r>
              <a:rPr lang="en-US" dirty="0" smtClean="0"/>
              <a:t>While all others have a few small holes around the side to receive unwanted rear info</a:t>
            </a:r>
          </a:p>
          <a:p>
            <a:r>
              <a:rPr lang="en-US" dirty="0" smtClean="0"/>
              <a:t>That is not enough for good rear rejection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 descr="P11103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523422"/>
            <a:ext cx="2971800" cy="2648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      </a:t>
            </a:r>
            <a:r>
              <a:rPr lang="en-US" sz="3600" dirty="0" smtClean="0">
                <a:solidFill>
                  <a:srgbClr val="0000FF"/>
                </a:solidFill>
              </a:rPr>
              <a:t>AMATEUR RADIO HAD NO        </a:t>
            </a:r>
            <a:br>
              <a:rPr lang="en-US" sz="3600" dirty="0" smtClean="0">
                <a:solidFill>
                  <a:srgbClr val="0000FF"/>
                </a:solidFill>
              </a:rPr>
            </a:br>
            <a:r>
              <a:rPr lang="en-US" sz="3600" dirty="0" smtClean="0">
                <a:solidFill>
                  <a:srgbClr val="0000FF"/>
                </a:solidFill>
              </a:rPr>
              <a:t>     DEDICATED MICROPHONE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only had microphones designed for public address or home recording.</a:t>
            </a:r>
          </a:p>
          <a:p>
            <a:r>
              <a:rPr lang="en-US" dirty="0" smtClean="0"/>
              <a:t>We were trying to cut pileups and noise with flat response, mushy sounding microphones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3886200"/>
            <a:ext cx="37036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543800" cy="1295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      HEIL SOUND developed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    their ‘COLLECTION TUBE’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447800"/>
            <a:ext cx="3729876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‘</a:t>
            </a:r>
            <a:r>
              <a:rPr lang="en-US" dirty="0" err="1" smtClean="0"/>
              <a:t>Humbucking</a:t>
            </a:r>
            <a:r>
              <a:rPr lang="en-US" dirty="0" smtClean="0"/>
              <a:t> coil’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 coil of wire, tuned to 60Hz is wired across the voice coil – out of phase so if the microphone is passed in front a monitor screen that emits noise, it cancels.</a:t>
            </a:r>
          </a:p>
          <a:p>
            <a:r>
              <a:rPr lang="en-US" dirty="0" smtClean="0"/>
              <a:t>A necessity for broadcast studios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Heil microphones are much more than a ‘</a:t>
            </a:r>
            <a:r>
              <a:rPr lang="en-US" dirty="0" smtClean="0">
                <a:solidFill>
                  <a:srgbClr val="008000"/>
                </a:solidFill>
              </a:rPr>
              <a:t>matching</a:t>
            </a:r>
            <a:r>
              <a:rPr lang="en-US" dirty="0" smtClean="0"/>
              <a:t>’ (painted same color) microphone</a:t>
            </a:r>
          </a:p>
          <a:p>
            <a:r>
              <a:rPr lang="en-US" dirty="0" smtClean="0"/>
              <a:t>Attention is paid to </a:t>
            </a:r>
            <a:r>
              <a:rPr lang="en-US" dirty="0" smtClean="0">
                <a:solidFill>
                  <a:srgbClr val="FF0000"/>
                </a:solidFill>
              </a:rPr>
              <a:t>Transient Response </a:t>
            </a:r>
            <a:r>
              <a:rPr lang="en-US" dirty="0" smtClean="0"/>
              <a:t>– the ability to respond to rapidly changing speech levels and response.</a:t>
            </a:r>
          </a:p>
          <a:p>
            <a:r>
              <a:rPr lang="en-US" dirty="0" smtClean="0"/>
              <a:t>Better </a:t>
            </a:r>
            <a:r>
              <a:rPr lang="en-US" dirty="0" smtClean="0">
                <a:solidFill>
                  <a:srgbClr val="FF0000"/>
                </a:solidFill>
              </a:rPr>
              <a:t>dynamic range </a:t>
            </a:r>
            <a:r>
              <a:rPr lang="en-US" dirty="0" smtClean="0"/>
              <a:t>– being able to handle SPL (sound pressure) of 145 dB.</a:t>
            </a:r>
          </a:p>
          <a:p>
            <a:r>
              <a:rPr lang="en-US" dirty="0" smtClean="0"/>
              <a:t>Serious -40 dB rear rejection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</a:t>
            </a:r>
            <a:r>
              <a:rPr lang="en-US" dirty="0" smtClean="0">
                <a:solidFill>
                  <a:srgbClr val="0000FF"/>
                </a:solidFill>
              </a:rPr>
              <a:t>DESIGN DETAILS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7696200" cy="1295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It all starts at the Microphone ! 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2"/>
            <a:ext cx="8229600" cy="4452937"/>
          </a:xfrm>
        </p:spPr>
        <p:txBody>
          <a:bodyPr/>
          <a:lstStyle/>
          <a:p>
            <a:r>
              <a:rPr lang="en-US" b="1" dirty="0" smtClean="0"/>
              <a:t>An audio chain is only as good as its weakest link.  </a:t>
            </a:r>
          </a:p>
          <a:p>
            <a:r>
              <a:rPr lang="en-US" b="1" dirty="0" smtClean="0"/>
              <a:t>We start with a properly designed microphone for the proper application</a:t>
            </a:r>
          </a:p>
          <a:p>
            <a:r>
              <a:rPr lang="en-US" dirty="0" smtClean="0"/>
              <a:t>Apply Proper microphone technique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talk-acros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4343400"/>
            <a:ext cx="35052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</a:t>
            </a:r>
            <a:r>
              <a:rPr lang="en-US" dirty="0" smtClean="0">
                <a:solidFill>
                  <a:srgbClr val="0000FF"/>
                </a:solidFill>
              </a:rPr>
              <a:t>NEVER BE MORE THAN 2”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       FROM THE MICROPHONE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438399"/>
            <a:ext cx="7162800" cy="3692525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7543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Place that microphone correctly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Forget the usual desk stand that you sit back three feet and address the microphone…no!</a:t>
            </a:r>
          </a:p>
          <a:p>
            <a:r>
              <a:rPr lang="en-US" dirty="0" smtClean="0"/>
              <a:t>Oh, I forgot – it’s “matching” </a:t>
            </a:r>
            <a:r>
              <a:rPr lang="en-US" dirty="0" smtClean="0"/>
              <a:t> </a:t>
            </a:r>
          </a:p>
          <a:p>
            <a:r>
              <a:rPr lang="en-US" dirty="0" smtClean="0"/>
              <a:t>D</a:t>
            </a:r>
            <a:r>
              <a:rPr lang="en-US" dirty="0" smtClean="0"/>
              <a:t>esk stands allow </a:t>
            </a:r>
            <a:r>
              <a:rPr lang="en-US" dirty="0" smtClean="0"/>
              <a:t>you to be too far away.  </a:t>
            </a:r>
          </a:p>
          <a:p>
            <a:r>
              <a:rPr lang="en-US" dirty="0" smtClean="0"/>
              <a:t>Never</a:t>
            </a:r>
            <a:r>
              <a:rPr lang="en-US" dirty="0" smtClean="0"/>
              <a:t> be more </a:t>
            </a:r>
            <a:r>
              <a:rPr lang="en-US" dirty="0" smtClean="0"/>
              <a:t>than 2”</a:t>
            </a:r>
          </a:p>
          <a:p>
            <a:r>
              <a:rPr lang="en-US" b="1" dirty="0" smtClean="0"/>
              <a:t>Booms</a:t>
            </a:r>
            <a:r>
              <a:rPr lang="en-US" dirty="0" smtClean="0"/>
              <a:t> are the answer</a:t>
            </a:r>
          </a:p>
          <a:p>
            <a:r>
              <a:rPr lang="en-US" dirty="0" smtClean="0"/>
              <a:t>….or desk stands WITH booms </a:t>
            </a:r>
            <a:r>
              <a:rPr lang="en-US" dirty="0" smtClean="0"/>
              <a:t>!  </a:t>
            </a:r>
            <a:r>
              <a:rPr lang="en-US" dirty="0" smtClean="0"/>
              <a:t>PR 10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</a:t>
            </a:r>
            <a:r>
              <a:rPr lang="en-US" dirty="0" smtClean="0">
                <a:solidFill>
                  <a:srgbClr val="0000FF"/>
                </a:solidFill>
              </a:rPr>
              <a:t>So Many Reasons</a:t>
            </a:r>
            <a:r>
              <a:rPr lang="en-US" dirty="0" smtClean="0"/>
              <a:t>……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You loose dynamic range</a:t>
            </a:r>
          </a:p>
          <a:p>
            <a:r>
              <a:rPr lang="en-US" sz="2800" dirty="0" smtClean="0"/>
              <a:t>You loose transient response</a:t>
            </a:r>
          </a:p>
          <a:p>
            <a:r>
              <a:rPr lang="en-US" sz="2800" dirty="0" smtClean="0"/>
              <a:t>You loose speech articulation</a:t>
            </a:r>
          </a:p>
          <a:p>
            <a:r>
              <a:rPr lang="en-US" sz="2800" b="1" dirty="0" smtClean="0">
                <a:solidFill>
                  <a:schemeClr val="accent1"/>
                </a:solidFill>
              </a:rPr>
              <a:t>Scientific fact </a:t>
            </a:r>
            <a:r>
              <a:rPr lang="en-US" sz="2800" dirty="0" smtClean="0"/>
              <a:t>– every time you double the distance from your microphone you loose SIX dB!  Think about that.</a:t>
            </a:r>
          </a:p>
          <a:p>
            <a:r>
              <a:rPr lang="en-US" sz="2800" dirty="0" smtClean="0"/>
              <a:t>To ‘try’ and make that up you ‘crank up’ the gain</a:t>
            </a:r>
          </a:p>
          <a:p>
            <a:r>
              <a:rPr lang="en-US" sz="2800" dirty="0" smtClean="0"/>
              <a:t>The result ? You sound like you’re in a </a:t>
            </a:r>
            <a:r>
              <a:rPr lang="en-US" sz="2800" dirty="0" err="1" smtClean="0"/>
              <a:t>barrell</a:t>
            </a:r>
            <a:endParaRPr lang="en-US" sz="2800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answer 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Heil PR 10 package              HB-1 or  PL2 T  boom     </a:t>
            </a:r>
            <a:endParaRPr lang="en-US" sz="2400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209800"/>
            <a:ext cx="3429000" cy="36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209800"/>
            <a:ext cx="3856519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</a:t>
            </a:r>
            <a:r>
              <a:rPr lang="en-US" dirty="0" smtClean="0">
                <a:solidFill>
                  <a:srgbClr val="0000FF"/>
                </a:solidFill>
              </a:rPr>
              <a:t>PROPER ADJUSTMENTS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                 are crucial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transmitter has a different mic input.</a:t>
            </a:r>
          </a:p>
          <a:p>
            <a:r>
              <a:rPr lang="en-US" dirty="0" smtClean="0"/>
              <a:t>Different pre amp gains and audio response.</a:t>
            </a:r>
          </a:p>
          <a:p>
            <a:r>
              <a:rPr lang="en-US" dirty="0" smtClean="0"/>
              <a:t>Different types of operation requires very different equalization.  Rag Chew, DX, nets</a:t>
            </a:r>
          </a:p>
          <a:p>
            <a:r>
              <a:rPr lang="en-US" dirty="0" smtClean="0"/>
              <a:t>Full Response mics don’t make it for DX</a:t>
            </a:r>
          </a:p>
          <a:p>
            <a:r>
              <a:rPr lang="en-US" dirty="0" smtClean="0"/>
              <a:t>Narrow (DX) mics are not ‘</a:t>
            </a:r>
            <a:r>
              <a:rPr lang="en-US" dirty="0" err="1" smtClean="0"/>
              <a:t>ragchew</a:t>
            </a:r>
            <a:r>
              <a:rPr lang="en-US" dirty="0" smtClean="0"/>
              <a:t>’ popular</a:t>
            </a:r>
          </a:p>
          <a:p>
            <a:r>
              <a:rPr lang="en-US" dirty="0" smtClean="0"/>
              <a:t>Monitor yourself through a second receiver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        And then there is iCOM !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839200" cy="3725862"/>
          </a:xfrm>
        </p:spPr>
        <p:txBody>
          <a:bodyPr/>
          <a:lstStyle/>
          <a:p>
            <a:r>
              <a:rPr lang="en-US" sz="2400" dirty="0" smtClean="0"/>
              <a:t>Dynamic mics will usually not work.   Not enough gain to drive the low level inputs usually found on early models. (pre PRO)</a:t>
            </a:r>
          </a:p>
          <a:p>
            <a:r>
              <a:rPr lang="en-US" sz="2400" dirty="0" smtClean="0"/>
              <a:t>Dynamic mics work beautifully on</a:t>
            </a:r>
            <a:r>
              <a:rPr lang="en-US" sz="2400" dirty="0" smtClean="0"/>
              <a:t> all of the </a:t>
            </a:r>
            <a:r>
              <a:rPr lang="en-US" sz="2400" dirty="0" smtClean="0"/>
              <a:t>Pro series, 7600,7700,7800</a:t>
            </a:r>
          </a:p>
          <a:p>
            <a:r>
              <a:rPr lang="en-US" sz="2400" dirty="0" smtClean="0"/>
              <a:t>BEWARE ! All iCOM has +8 volts superimposed on mic line</a:t>
            </a:r>
          </a:p>
          <a:p>
            <a:r>
              <a:rPr lang="en-US" sz="2400" dirty="0" smtClean="0"/>
              <a:t>iCOM has several different mic inputs.</a:t>
            </a:r>
          </a:p>
          <a:p>
            <a:r>
              <a:rPr lang="en-US" sz="2400" dirty="0" smtClean="0"/>
              <a:t>‘Early’ iCOM (pre PRO) mic inputs are -15dB </a:t>
            </a:r>
          </a:p>
          <a:p>
            <a:r>
              <a:rPr lang="en-US" sz="2400" dirty="0" smtClean="0"/>
              <a:t>Very early iCOM had their mic pre amp inside the microphone, not in the transmitter (720,30,40)      Finally put it inside with the iC735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      </a:t>
            </a:r>
            <a:r>
              <a:rPr lang="en-US" dirty="0" smtClean="0">
                <a:solidFill>
                  <a:srgbClr val="0000FF"/>
                </a:solidFill>
              </a:rPr>
              <a:t>TYPES of MICROPHONES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 Dynamic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  </a:t>
            </a:r>
            <a:r>
              <a:rPr lang="en-US" dirty="0" err="1" smtClean="0"/>
              <a:t>Electret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  Condenser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   Ribbon</a:t>
            </a:r>
          </a:p>
        </p:txBody>
      </p:sp>
      <p:pic>
        <p:nvPicPr>
          <p:cNvPr id="19460" name="Picture 3" descr="what-is-motor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1676400"/>
            <a:ext cx="1992313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condenser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3124200"/>
            <a:ext cx="1905000" cy="162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 descr="ribbon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4876800"/>
            <a:ext cx="23876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56200" y="2705100"/>
            <a:ext cx="138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Dynamic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4318000"/>
            <a:ext cx="169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Condenser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62800" y="5588000"/>
            <a:ext cx="1553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Ribbon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543800" cy="1295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                The iCOM ‘fix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           for low level inputs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working with iCOM, we designed the perfect microphone for those low level inputs</a:t>
            </a:r>
          </a:p>
          <a:p>
            <a:r>
              <a:rPr lang="en-US" dirty="0" smtClean="0"/>
              <a:t>                     The ‘iCM’</a:t>
            </a:r>
          </a:p>
          <a:p>
            <a:endParaRPr lang="en-US" dirty="0"/>
          </a:p>
        </p:txBody>
      </p:sp>
      <p:pic>
        <p:nvPicPr>
          <p:cNvPr id="4" name="Picture 3" descr="ic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76600"/>
            <a:ext cx="8025882" cy="226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</a:t>
            </a:r>
            <a:r>
              <a:rPr lang="en-US" dirty="0" smtClean="0">
                <a:solidFill>
                  <a:srgbClr val="0000FF"/>
                </a:solidFill>
              </a:rPr>
              <a:t>The HEIL ‘iC’  for iCOM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                      only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Used in our iCM microphone and all headsets built exclusively for low level inputs. </a:t>
            </a:r>
          </a:p>
          <a:p>
            <a:r>
              <a:rPr lang="en-US" sz="2800" dirty="0" smtClean="0"/>
              <a:t>Works great on all late model iCOM as well on </a:t>
            </a:r>
            <a:r>
              <a:rPr lang="en-US" sz="2800" dirty="0" err="1" smtClean="0"/>
              <a:t>Elecraft</a:t>
            </a:r>
            <a:r>
              <a:rPr lang="en-US" sz="2800" dirty="0" smtClean="0"/>
              <a:t> K2 and K3  (turn on the phantom power)  No other transmitter furnishes phantom power.   iCOM and </a:t>
            </a:r>
            <a:r>
              <a:rPr lang="en-US" sz="2800" dirty="0" err="1" smtClean="0"/>
              <a:t>Elecraft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It is a full range element but accepts EQ easily to tailor for DX or contest work as well as full range casual rag chew operation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Decoupling the iCOM 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Always beware that every iCOM has +8 volts </a:t>
            </a:r>
            <a:r>
              <a:rPr lang="en-US" sz="2000" dirty="0" err="1" smtClean="0"/>
              <a:t>d.c</a:t>
            </a:r>
            <a:r>
              <a:rPr lang="en-US" sz="2000" dirty="0" smtClean="0"/>
              <a:t>. superimposed onto the mic line. It’s called Phantom Power</a:t>
            </a:r>
          </a:p>
          <a:p>
            <a:r>
              <a:rPr lang="en-US" sz="2000" dirty="0" smtClean="0"/>
              <a:t>Audio is A.C. and carried down the mic line to the input. </a:t>
            </a:r>
          </a:p>
          <a:p>
            <a:r>
              <a:rPr lang="en-US" sz="2000" dirty="0" smtClean="0"/>
              <a:t>On the same mic lead, the + 8volts is fed back up that line to power the </a:t>
            </a:r>
            <a:r>
              <a:rPr lang="en-US" sz="2000" dirty="0" err="1" smtClean="0"/>
              <a:t>electret</a:t>
            </a:r>
            <a:r>
              <a:rPr lang="en-US" sz="2000" dirty="0" smtClean="0"/>
              <a:t> element needed on some iCOM</a:t>
            </a:r>
          </a:p>
          <a:p>
            <a:r>
              <a:rPr lang="en-US" sz="2000" dirty="0" smtClean="0"/>
              <a:t>Always be sure to decouple that lead</a:t>
            </a:r>
            <a:r>
              <a:rPr lang="en-US" sz="2400" dirty="0" smtClean="0"/>
              <a:t> with a one </a:t>
            </a:r>
            <a:r>
              <a:rPr lang="en-US" sz="2400" dirty="0" err="1" smtClean="0"/>
              <a:t>mFd</a:t>
            </a:r>
            <a:r>
              <a:rPr lang="en-US" sz="2400" dirty="0" smtClean="0"/>
              <a:t> capacitor</a:t>
            </a:r>
          </a:p>
          <a:p>
            <a:endParaRPr lang="en-US" sz="2400" dirty="0"/>
          </a:p>
        </p:txBody>
      </p:sp>
      <p:pic>
        <p:nvPicPr>
          <p:cNvPr id="4" name="Picture 3" descr="iCOM DECOUPL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191000"/>
            <a:ext cx="3886200" cy="2354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</a:t>
            </a:r>
            <a:r>
              <a:rPr lang="en-US" sz="3200" dirty="0" smtClean="0">
                <a:solidFill>
                  <a:srgbClr val="0000FF"/>
                </a:solidFill>
              </a:rPr>
              <a:t>The microphone is only one </a:t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en-US" sz="3200" dirty="0" smtClean="0">
                <a:solidFill>
                  <a:srgbClr val="0000FF"/>
                </a:solidFill>
              </a:rPr>
              <a:t>       half of the audio in your station   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Now you have the microphone all set, what about receive audio?</a:t>
            </a:r>
          </a:p>
          <a:p>
            <a:r>
              <a:rPr lang="en-US" sz="2000" dirty="0" smtClean="0"/>
              <a:t>All of the transceivers have very poor receive audio components and specifications.  (yes, even the $10K ones !)</a:t>
            </a:r>
          </a:p>
          <a:p>
            <a:r>
              <a:rPr lang="en-US" sz="2000" dirty="0" smtClean="0"/>
              <a:t>When have you ever seen ANY receive audio specifications?    Nope, they don’t publish them</a:t>
            </a:r>
          </a:p>
          <a:p>
            <a:r>
              <a:rPr lang="en-US" sz="2000" dirty="0" smtClean="0"/>
              <a:t>Why? Most are producing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 watt @ 10% distortion </a:t>
            </a:r>
            <a:r>
              <a:rPr lang="en-US" sz="2000" dirty="0" smtClean="0"/>
              <a:t>!</a:t>
            </a:r>
          </a:p>
          <a:p>
            <a:r>
              <a:rPr lang="en-US" sz="2000" dirty="0" smtClean="0"/>
              <a:t>And then you plug in the ‘matching’ (painted the same color)  50 cent speaker.  True</a:t>
            </a:r>
          </a:p>
          <a:p>
            <a:r>
              <a:rPr lang="en-US" sz="2000" dirty="0" smtClean="0"/>
              <a:t>The listening fatigue is awful – but you never think of it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                               A new world is in front of you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2238"/>
            <a:ext cx="7772400" cy="1295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answer to a great receive          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                     system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 mixer (many out there) driven from the line out signal in your accessory jack</a:t>
            </a:r>
          </a:p>
          <a:p>
            <a:r>
              <a:rPr lang="en-US" dirty="0" smtClean="0"/>
              <a:t>The mixer drives the pair of JBL Control 2P</a:t>
            </a:r>
          </a:p>
          <a:p>
            <a:r>
              <a:rPr lang="en-US" dirty="0" smtClean="0"/>
              <a:t>Most of the mixers have 2, some 3 way EQ</a:t>
            </a:r>
          </a:p>
          <a:p>
            <a:r>
              <a:rPr lang="en-US" dirty="0" smtClean="0"/>
              <a:t>JBL has two 35 watt @ .5 (point 5) distortion</a:t>
            </a:r>
          </a:p>
          <a:p>
            <a:r>
              <a:rPr lang="en-US" dirty="0" smtClean="0"/>
              <a:t>So many things you can do with this set up</a:t>
            </a:r>
          </a:p>
          <a:p>
            <a:r>
              <a:rPr lang="en-US" dirty="0" smtClean="0"/>
              <a:t>Also is one incredible headphone amplifier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All done for under $200.00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Berhinger</a:t>
            </a:r>
            <a:r>
              <a:rPr lang="en-US" dirty="0" smtClean="0"/>
              <a:t> UB 802</a:t>
            </a:r>
          </a:p>
          <a:p>
            <a:r>
              <a:rPr lang="en-US" dirty="0" smtClean="0"/>
              <a:t>JBL Control 2P</a:t>
            </a:r>
            <a:endParaRPr lang="en-US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9976" y="2895600"/>
            <a:ext cx="2324511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981200"/>
            <a:ext cx="2794000" cy="400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Headphones, Headphones,  Headphones……….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Heil Sound continues to lead the headphone industry since 1985</a:t>
            </a:r>
          </a:p>
          <a:p>
            <a:r>
              <a:rPr lang="en-US" sz="1800" dirty="0" smtClean="0"/>
              <a:t>Many choices for you </a:t>
            </a:r>
          </a:p>
          <a:p>
            <a:r>
              <a:rPr lang="en-US" sz="1800" dirty="0" smtClean="0"/>
              <a:t>The PRO 7 is the ultimate for serious contest or DX work as well as casual operation</a:t>
            </a:r>
          </a:p>
          <a:p>
            <a:r>
              <a:rPr lang="en-US" sz="1800" dirty="0" smtClean="0"/>
              <a:t>Comfort is important. The steel band inside the padded top can  be adjusted  for more or less pressure    </a:t>
            </a: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3733800"/>
            <a:ext cx="3657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001000" cy="1417638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</a:rPr>
              <a:t>PRO 7       </a:t>
            </a:r>
            <a:r>
              <a:rPr lang="en-US" sz="2800" dirty="0" smtClean="0">
                <a:solidFill>
                  <a:srgbClr val="0000FF"/>
                </a:solidFill>
              </a:rPr>
              <a:t>The Next Generation of headsets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</a:t>
            </a:r>
            <a:r>
              <a:rPr lang="en-US" sz="2000" dirty="0" smtClean="0"/>
              <a:t>The choice of serious DX </a:t>
            </a:r>
            <a:r>
              <a:rPr lang="en-US" sz="2000" dirty="0" err="1" smtClean="0"/>
              <a:t>Pedition</a:t>
            </a:r>
            <a:r>
              <a:rPr lang="en-US" sz="2000" dirty="0" smtClean="0"/>
              <a:t> and contest ops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19263"/>
            <a:ext cx="9144000" cy="490537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PRO 7 colors copy - Version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6096000"/>
            <a:ext cx="3543300" cy="236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429000" y="36576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2057400"/>
            <a:ext cx="663515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dirty="0" smtClean="0">
                <a:solidFill>
                  <a:srgbClr val="0000FF"/>
                </a:solidFill>
              </a:rPr>
              <a:t>Extremely Comfortable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* Specially designed 2” foam Gel ear pads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* -26 dB of outside noise cancelling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* Exclusive Heil speaker Phase reversal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* Two detachable cables…coil  or straight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* Military grade fiber reinforced cables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* Interchangeable microphone elements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* Features the HC 7 articulate dynamic or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Heil ‘iC’ </a:t>
            </a:r>
            <a:r>
              <a:rPr lang="en-US" dirty="0" err="1" smtClean="0">
                <a:solidFill>
                  <a:srgbClr val="0000FF"/>
                </a:solidFill>
              </a:rPr>
              <a:t>electret</a:t>
            </a:r>
            <a:r>
              <a:rPr lang="en-US" dirty="0" smtClean="0">
                <a:solidFill>
                  <a:srgbClr val="0000FF"/>
                </a:solidFill>
              </a:rPr>
              <a:t> for early iCOM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* 40 mil speakers in acoustically tuned cavities</a:t>
            </a:r>
            <a:r>
              <a:rPr lang="en-US" dirty="0" smtClean="0"/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The Heil PRO 7</a:t>
            </a:r>
            <a:br>
              <a:rPr lang="en-US" dirty="0" smtClean="0"/>
            </a:br>
            <a:r>
              <a:rPr lang="en-US" dirty="0" smtClean="0"/>
              <a:t>      The new Boss in Headsets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PRO 7 colors copy - Version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76400"/>
            <a:ext cx="6438900" cy="42926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LISTEN, LISTEN!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Remember this important audio fact:</a:t>
            </a:r>
          </a:p>
          <a:p>
            <a:endParaRPr lang="en-US" dirty="0" smtClean="0"/>
          </a:p>
          <a:p>
            <a:r>
              <a:rPr lang="en-US" dirty="0" smtClean="0"/>
              <a:t>LISTENING is a MENTAL process</a:t>
            </a:r>
          </a:p>
          <a:p>
            <a:r>
              <a:rPr lang="en-US" dirty="0" smtClean="0"/>
              <a:t>HEARING is a PHYSICAL process</a:t>
            </a:r>
          </a:p>
          <a:p>
            <a:endParaRPr lang="en-US" dirty="0" smtClean="0"/>
          </a:p>
          <a:p>
            <a:r>
              <a:rPr lang="en-US" dirty="0" smtClean="0"/>
              <a:t>Make sure you are mentally evaluating what you hear when adjusting your station audio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543800" cy="1295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MICROPHONE CHARACTERISTICS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Frequency Response -    Most Important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Proximity Effect   -  A blessing or a curse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Pattern      -         Pick up pattern is important 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Rear Rejection -  Most important but seldom</a:t>
            </a:r>
          </a:p>
          <a:p>
            <a:pPr eaLnBrk="1" hangingPunct="1"/>
            <a:r>
              <a:rPr lang="en-US" dirty="0" smtClean="0"/>
              <a:t>                            discussed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FF"/>
                </a:solidFill>
              </a:rPr>
              <a:t>Microphone Pick Patterns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21124"/>
          </a:xfrm>
        </p:spPr>
        <p:txBody>
          <a:bodyPr/>
          <a:lstStyle/>
          <a:p>
            <a:pPr eaLnBrk="1" hangingPunct="1"/>
            <a:r>
              <a:rPr lang="en-US" dirty="0" smtClean="0"/>
              <a:t>All microphones pick up audio</a:t>
            </a:r>
          </a:p>
          <a:p>
            <a:pPr eaLnBrk="1" hangingPunct="1"/>
            <a:r>
              <a:rPr lang="en-US" dirty="0" smtClean="0"/>
              <a:t>But not all the same</a:t>
            </a:r>
          </a:p>
          <a:p>
            <a:pPr eaLnBrk="1" hangingPunct="1"/>
            <a:r>
              <a:rPr lang="en-US" dirty="0" smtClean="0"/>
              <a:t>Some pick up from all angles</a:t>
            </a:r>
          </a:p>
          <a:p>
            <a:pPr eaLnBrk="1" hangingPunct="1"/>
            <a:r>
              <a:rPr lang="en-US" dirty="0" smtClean="0"/>
              <a:t>Others favor sound from one angle</a:t>
            </a:r>
          </a:p>
          <a:p>
            <a:pPr eaLnBrk="1" hangingPunct="1"/>
            <a:r>
              <a:rPr lang="en-US" dirty="0" smtClean="0"/>
              <a:t>Omni, </a:t>
            </a:r>
            <a:r>
              <a:rPr lang="en-US" dirty="0" err="1" smtClean="0"/>
              <a:t>Cardioid</a:t>
            </a:r>
            <a:r>
              <a:rPr lang="en-US" dirty="0" smtClean="0"/>
              <a:t>, </a:t>
            </a:r>
            <a:r>
              <a:rPr lang="en-US" dirty="0" err="1" smtClean="0"/>
              <a:t>Supercardioid</a:t>
            </a:r>
            <a:r>
              <a:rPr lang="en-US" dirty="0" smtClean="0"/>
              <a:t> patterns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 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</a:t>
            </a:r>
            <a:r>
              <a:rPr lang="en-US" dirty="0" smtClean="0">
                <a:solidFill>
                  <a:srgbClr val="0000FF"/>
                </a:solidFill>
              </a:rPr>
              <a:t>OMNIDIRECTIONAL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              pick up pattern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Content Placeholder 3" descr="mic-polarpattern-omni.gif"/>
          <p:cNvPicPr>
            <a:picLocks noGrp="1" noChangeAspect="1"/>
          </p:cNvPicPr>
          <p:nvPr>
            <p:ph idx="1"/>
          </p:nvPr>
        </p:nvPicPr>
        <p:blipFill>
          <a:blip r:embed="rId2"/>
          <a:srcRect l="-39448" r="-3944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                  CARDIOID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              pick up pattern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Content Placeholder 5" descr="mic-polarpattern-cardioi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4907" r="-449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FLETCHER MUNSON CURVE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Humans do not hear all frequencies at the same sound level.  Our ears are more sensitive to some frequencies than others.</a:t>
            </a:r>
          </a:p>
          <a:p>
            <a:r>
              <a:rPr lang="en-US" dirty="0" smtClean="0"/>
              <a:t>In the 1930’s Dr. Fletcher and Dr. Munson of Bell Labs made this important discovery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114800"/>
            <a:ext cx="52578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    Tailored Response Audio</a:t>
            </a:r>
            <a:br>
              <a:rPr lang="en-US" dirty="0" smtClean="0">
                <a:solidFill>
                  <a:srgbClr val="3366FF"/>
                </a:solidFill>
              </a:rPr>
            </a:br>
            <a:r>
              <a:rPr lang="en-US" dirty="0" smtClean="0">
                <a:solidFill>
                  <a:srgbClr val="3366FF"/>
                </a:solidFill>
              </a:rPr>
              <a:t>                       WHY  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studying the Fletcher Munson curves and their many papers written at the early Bell Labs about what voice frequencies are most important,  it was evident a tailored response audio was needed for Amateur Radio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267200"/>
            <a:ext cx="6096000" cy="1524000"/>
          </a:xfrm>
          <a:prstGeom prst="rect">
            <a:avLst/>
          </a:prstGeom>
        </p:spPr>
      </p:pic>
      <p:pic>
        <p:nvPicPr>
          <p:cNvPr id="7" name="Content Placeholder 3" descr="PR 40 Rear Rejection.jpg"/>
          <p:cNvPicPr>
            <a:picLocks noChangeAspect="1"/>
          </p:cNvPicPr>
          <p:nvPr/>
        </p:nvPicPr>
        <p:blipFill>
          <a:blip r:embed="rId3"/>
          <a:srcRect l="-88859" r="-88859"/>
          <a:stretch>
            <a:fillRect/>
          </a:stretch>
        </p:blipFill>
        <p:spPr bwMode="auto">
          <a:xfrm>
            <a:off x="7391400" y="8763000"/>
            <a:ext cx="8229600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">
  <a:themeElements>
    <a:clrScheme name="Network 4">
      <a:dk1>
        <a:srgbClr val="666699"/>
      </a:dk1>
      <a:lt1>
        <a:srgbClr val="FFFFFF"/>
      </a:lt1>
      <a:dk2>
        <a:srgbClr val="86001A"/>
      </a:dk2>
      <a:lt2>
        <a:srgbClr val="CCCC66"/>
      </a:lt2>
      <a:accent1>
        <a:srgbClr val="FF3300"/>
      </a:accent1>
      <a:accent2>
        <a:srgbClr val="FF6600"/>
      </a:accent2>
      <a:accent3>
        <a:srgbClr val="C3AAAB"/>
      </a:accent3>
      <a:accent4>
        <a:srgbClr val="DADADA"/>
      </a:accent4>
      <a:accent5>
        <a:srgbClr val="FFADAA"/>
      </a:accent5>
      <a:accent6>
        <a:srgbClr val="E75C00"/>
      </a:accent6>
      <a:hlink>
        <a:srgbClr val="CC9900"/>
      </a:hlink>
      <a:folHlink>
        <a:srgbClr val="FF0000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ヒラギノ角ゴ Pro W3" pitchFamily="-107" charset="-128"/>
            <a:cs typeface="ヒラギノ角ゴ Pro W3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ヒラギノ角ゴ Pro W3" pitchFamily="-107" charset="-128"/>
            <a:cs typeface="ヒラギノ角ゴ Pro W3" pitchFamily="-107" charset="-128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OS X:Applications:Microsoft Office 2004:Templates:Presentations:Designs:Network</Template>
  <TotalTime>2318</TotalTime>
  <Words>1755</Words>
  <Application>Microsoft Macintosh PowerPoint</Application>
  <PresentationFormat>On-screen Show (4:3)</PresentationFormat>
  <Paragraphs>195</Paragraphs>
  <Slides>39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Network</vt:lpstr>
      <vt:lpstr>SCIENCE of AUDIO Bob Heil, K9EID </vt:lpstr>
      <vt:lpstr>      AMATEUR RADIO HAD NO              DEDICATED MICROPHONE </vt:lpstr>
      <vt:lpstr>      TYPES of MICROPHONES</vt:lpstr>
      <vt:lpstr>MICROPHONE CHARACTERISTICS</vt:lpstr>
      <vt:lpstr>Microphone Pick Patterns</vt:lpstr>
      <vt:lpstr>           OMNIDIRECTIONAL                 pick up pattern</vt:lpstr>
      <vt:lpstr>                  CARDIOID                pick up pattern</vt:lpstr>
      <vt:lpstr>FLETCHER MUNSON CURVE</vt:lpstr>
      <vt:lpstr>    Tailored Response Audio                        WHY  ?</vt:lpstr>
      <vt:lpstr>Choose your frequency response requirement</vt:lpstr>
      <vt:lpstr>         HEIL EQ 200 forever changed Amateur Radio audio</vt:lpstr>
      <vt:lpstr>     Amateur Radio Needed a        Dedicated Microphone</vt:lpstr>
      <vt:lpstr>     It Changed the audio world </vt:lpstr>
      <vt:lpstr>                    The Heil                   GOLDLINE</vt:lpstr>
      <vt:lpstr>Then Joe suggest something better  -  The PR 40 was born</vt:lpstr>
      <vt:lpstr>      The specifications </vt:lpstr>
      <vt:lpstr>         The  HEIL PATTERN     Omni front  -40 dB rejection</vt:lpstr>
      <vt:lpstr>       HOW DID WE DID THIS?          It’s all about phasing</vt:lpstr>
      <vt:lpstr>          It’s All About the Heil               ‘Collection Tube’ </vt:lpstr>
      <vt:lpstr>      HEIL SOUND developed       their ‘COLLECTION TUBE’ </vt:lpstr>
      <vt:lpstr>What is a ‘Humbucking coil’ ?</vt:lpstr>
      <vt:lpstr>            DESIGN DETAILS </vt:lpstr>
      <vt:lpstr>It all starts at the Microphone !  </vt:lpstr>
      <vt:lpstr>       NEVER BE MORE THAN 2”         FROM THE MICROPHONE</vt:lpstr>
      <vt:lpstr>Place that microphone correctly</vt:lpstr>
      <vt:lpstr>        So Many Reasons……</vt:lpstr>
      <vt:lpstr>The answer -</vt:lpstr>
      <vt:lpstr>       PROPER ADJUSTMENTS                   are crucial </vt:lpstr>
      <vt:lpstr>        And then there is iCOM !</vt:lpstr>
      <vt:lpstr>                The iCOM ‘fix             for low level inputs</vt:lpstr>
      <vt:lpstr>    The HEIL ‘iC’  for iCOM                        only</vt:lpstr>
      <vt:lpstr>Decoupling the iCOM inputs</vt:lpstr>
      <vt:lpstr>        The microphone is only one         half of the audio in your station    </vt:lpstr>
      <vt:lpstr>THE answer to a great receive                                  system</vt:lpstr>
      <vt:lpstr>All done for under $200.00 </vt:lpstr>
      <vt:lpstr>Headphones, Headphones,  Headphones……….</vt:lpstr>
      <vt:lpstr> PRO 7       The Next Generation of headsets        The choice of serious DX Pedition and contest ops</vt:lpstr>
      <vt:lpstr>             The Heil PRO 7       The new Boss in Headsets</vt:lpstr>
      <vt:lpstr>LISTEN, LISTEN!</vt:lpstr>
    </vt:vector>
  </TitlesOfParts>
  <Company>Nick Stafre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CTU Presents</dc:title>
  <dc:creator>Nick Stafre</dc:creator>
  <cp:lastModifiedBy>Bob Heil</cp:lastModifiedBy>
  <cp:revision>44</cp:revision>
  <cp:lastPrinted>2007-03-27T17:23:57Z</cp:lastPrinted>
  <dcterms:created xsi:type="dcterms:W3CDTF">2015-04-12T19:10:27Z</dcterms:created>
  <dcterms:modified xsi:type="dcterms:W3CDTF">2015-04-12T19:21:38Z</dcterms:modified>
</cp:coreProperties>
</file>