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7"/>
  </p:notesMasterIdLst>
  <p:sldIdLst>
    <p:sldId id="257" r:id="rId2"/>
    <p:sldId id="288" r:id="rId3"/>
    <p:sldId id="289" r:id="rId4"/>
    <p:sldId id="290" r:id="rId5"/>
    <p:sldId id="291" r:id="rId6"/>
    <p:sldId id="292" r:id="rId7"/>
    <p:sldId id="293" r:id="rId8"/>
    <p:sldId id="294" r:id="rId9"/>
    <p:sldId id="295" r:id="rId10"/>
    <p:sldId id="296" r:id="rId11"/>
    <p:sldId id="297" r:id="rId12"/>
    <p:sldId id="319" r:id="rId13"/>
    <p:sldId id="298" r:id="rId14"/>
    <p:sldId id="299" r:id="rId15"/>
    <p:sldId id="300" r:id="rId16"/>
    <p:sldId id="301" r:id="rId17"/>
    <p:sldId id="302" r:id="rId18"/>
    <p:sldId id="303" r:id="rId19"/>
    <p:sldId id="304" r:id="rId20"/>
    <p:sldId id="310" r:id="rId21"/>
    <p:sldId id="309" r:id="rId22"/>
    <p:sldId id="314" r:id="rId23"/>
    <p:sldId id="308" r:id="rId24"/>
    <p:sldId id="317" r:id="rId25"/>
    <p:sldId id="318" r:id="rId26"/>
    <p:sldId id="305" r:id="rId27"/>
    <p:sldId id="306" r:id="rId28"/>
    <p:sldId id="307" r:id="rId29"/>
    <p:sldId id="311" r:id="rId30"/>
    <p:sldId id="312" r:id="rId31"/>
    <p:sldId id="315" r:id="rId32"/>
    <p:sldId id="313" r:id="rId33"/>
    <p:sldId id="316" r:id="rId34"/>
    <p:sldId id="286" r:id="rId35"/>
    <p:sldId id="287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-162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3DEF098-66AC-48DE-BE30-34A23EAB7BBD}" type="doc">
      <dgm:prSet loTypeId="urn:microsoft.com/office/officeart/2005/8/layout/h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5C4536F-F4AD-4906-8AF5-7970ABEE7E95}">
      <dgm:prSet phldrT="[Text]"/>
      <dgm:spPr/>
      <dgm:t>
        <a:bodyPr/>
        <a:lstStyle/>
        <a:p>
          <a:r>
            <a:rPr lang="en-US" dirty="0" smtClean="0"/>
            <a:t>Mail Log</a:t>
          </a:r>
          <a:endParaRPr lang="en-US" dirty="0"/>
        </a:p>
      </dgm:t>
    </dgm:pt>
    <dgm:pt modelId="{639FF2CB-4FB6-4255-8B7A-66EE15317EA1}" type="parTrans" cxnId="{A6616902-0340-4EA2-8448-DA39962B4FC3}">
      <dgm:prSet/>
      <dgm:spPr/>
      <dgm:t>
        <a:bodyPr/>
        <a:lstStyle/>
        <a:p>
          <a:endParaRPr lang="en-US"/>
        </a:p>
      </dgm:t>
    </dgm:pt>
    <dgm:pt modelId="{42F45002-BBC8-4B39-88BD-7A3E4DBD0E23}" type="sibTrans" cxnId="{A6616902-0340-4EA2-8448-DA39962B4FC3}">
      <dgm:prSet/>
      <dgm:spPr/>
      <dgm:t>
        <a:bodyPr/>
        <a:lstStyle/>
        <a:p>
          <a:endParaRPr lang="en-US"/>
        </a:p>
      </dgm:t>
    </dgm:pt>
    <dgm:pt modelId="{0B611257-BAEA-45B7-8418-531A09C3CBEB}">
      <dgm:prSet phldrT="[Text]"/>
      <dgm:spPr/>
      <dgm:t>
        <a:bodyPr/>
        <a:lstStyle/>
        <a:p>
          <a:r>
            <a:rPr lang="en-US" dirty="0" smtClean="0"/>
            <a:t>Mail Log</a:t>
          </a:r>
          <a:endParaRPr lang="en-US" dirty="0"/>
        </a:p>
      </dgm:t>
    </dgm:pt>
    <dgm:pt modelId="{40B326A2-3F26-47D3-960D-B7FDFA80C4A3}" type="parTrans" cxnId="{741A1803-29FE-4294-BA69-882C0D89E118}">
      <dgm:prSet/>
      <dgm:spPr/>
      <dgm:t>
        <a:bodyPr/>
        <a:lstStyle/>
        <a:p>
          <a:endParaRPr lang="en-US"/>
        </a:p>
      </dgm:t>
    </dgm:pt>
    <dgm:pt modelId="{EBCEB4F5-26CB-4F61-A8F6-6505DB9299C1}" type="sibTrans" cxnId="{741A1803-29FE-4294-BA69-882C0D89E118}">
      <dgm:prSet/>
      <dgm:spPr/>
      <dgm:t>
        <a:bodyPr/>
        <a:lstStyle/>
        <a:p>
          <a:endParaRPr lang="en-US"/>
        </a:p>
      </dgm:t>
    </dgm:pt>
    <dgm:pt modelId="{D81E21B2-B1F7-4A54-8C0E-52E367128FFF}">
      <dgm:prSet phldrT="[Text]"/>
      <dgm:spPr/>
      <dgm:t>
        <a:bodyPr/>
        <a:lstStyle/>
        <a:p>
          <a:r>
            <a:rPr lang="en-US" dirty="0" smtClean="0"/>
            <a:t>Director</a:t>
          </a:r>
          <a:endParaRPr lang="en-US" dirty="0"/>
        </a:p>
      </dgm:t>
    </dgm:pt>
    <dgm:pt modelId="{79BDB1A6-86C3-4A5F-A6C2-291D615E639B}" type="parTrans" cxnId="{F9658FE1-5202-42B8-9D11-FEFE08AB5568}">
      <dgm:prSet/>
      <dgm:spPr/>
      <dgm:t>
        <a:bodyPr/>
        <a:lstStyle/>
        <a:p>
          <a:endParaRPr lang="en-US"/>
        </a:p>
      </dgm:t>
    </dgm:pt>
    <dgm:pt modelId="{2B5ECC9E-9764-42A6-A5BE-4ADA930C7869}" type="sibTrans" cxnId="{F9658FE1-5202-42B8-9D11-FEFE08AB5568}">
      <dgm:prSet/>
      <dgm:spPr/>
      <dgm:t>
        <a:bodyPr/>
        <a:lstStyle/>
        <a:p>
          <a:endParaRPr lang="en-US"/>
        </a:p>
      </dgm:t>
    </dgm:pt>
    <dgm:pt modelId="{0109DCFF-53F2-48E1-BEB6-A21BB7741D1E}">
      <dgm:prSet phldrT="[Text]"/>
      <dgm:spPr/>
      <dgm:t>
        <a:bodyPr/>
        <a:lstStyle/>
        <a:p>
          <a:r>
            <a:rPr lang="en-US" dirty="0" smtClean="0"/>
            <a:t>Mail Summary</a:t>
          </a:r>
          <a:endParaRPr lang="en-US" dirty="0"/>
        </a:p>
      </dgm:t>
    </dgm:pt>
    <dgm:pt modelId="{144412B0-7CFC-4A20-9E00-FEF72D3223CE}" type="parTrans" cxnId="{0066D141-5F73-41A7-B8F1-B8A4430D9CC2}">
      <dgm:prSet/>
      <dgm:spPr/>
      <dgm:t>
        <a:bodyPr/>
        <a:lstStyle/>
        <a:p>
          <a:endParaRPr lang="en-US"/>
        </a:p>
      </dgm:t>
    </dgm:pt>
    <dgm:pt modelId="{01DB230F-136A-4BBF-B3C5-FB55FBE0DC1B}" type="sibTrans" cxnId="{0066D141-5F73-41A7-B8F1-B8A4430D9CC2}">
      <dgm:prSet/>
      <dgm:spPr/>
      <dgm:t>
        <a:bodyPr/>
        <a:lstStyle/>
        <a:p>
          <a:endParaRPr lang="en-US"/>
        </a:p>
      </dgm:t>
    </dgm:pt>
    <dgm:pt modelId="{6CCF3170-2914-4804-AB0D-F13FF044DD17}">
      <dgm:prSet phldrT="[Text]"/>
      <dgm:spPr/>
      <dgm:t>
        <a:bodyPr/>
        <a:lstStyle/>
        <a:p>
          <a:r>
            <a:rPr lang="en-US" dirty="0" smtClean="0"/>
            <a:t>Checker</a:t>
          </a:r>
          <a:endParaRPr lang="en-US" dirty="0"/>
        </a:p>
      </dgm:t>
    </dgm:pt>
    <dgm:pt modelId="{02478782-0023-4415-B8F2-D48C42C6623C}" type="parTrans" cxnId="{4F8A2D3B-2F84-4B60-A86A-3578B33F888E}">
      <dgm:prSet/>
      <dgm:spPr/>
      <dgm:t>
        <a:bodyPr/>
        <a:lstStyle/>
        <a:p>
          <a:endParaRPr lang="en-US"/>
        </a:p>
      </dgm:t>
    </dgm:pt>
    <dgm:pt modelId="{07C95FF2-764E-4016-9340-E774FB904C27}" type="sibTrans" cxnId="{4F8A2D3B-2F84-4B60-A86A-3578B33F888E}">
      <dgm:prSet/>
      <dgm:spPr/>
      <dgm:t>
        <a:bodyPr/>
        <a:lstStyle/>
        <a:p>
          <a:endParaRPr lang="en-US"/>
        </a:p>
      </dgm:t>
    </dgm:pt>
    <dgm:pt modelId="{AC86EEBC-5DF5-48F5-922D-E894C9837991}">
      <dgm:prSet phldrT="[Text]"/>
      <dgm:spPr/>
      <dgm:t>
        <a:bodyPr/>
        <a:lstStyle/>
        <a:p>
          <a:r>
            <a:rPr lang="en-US" dirty="0" smtClean="0"/>
            <a:t>Director</a:t>
          </a:r>
          <a:endParaRPr lang="en-US" dirty="0"/>
        </a:p>
      </dgm:t>
    </dgm:pt>
    <dgm:pt modelId="{C8E9476B-EA11-4DF4-8120-6BD8A4BBCFA2}" type="parTrans" cxnId="{BBBDAF7F-8C12-4AC6-AE3B-BA9EF2F60B60}">
      <dgm:prSet/>
      <dgm:spPr/>
      <dgm:t>
        <a:bodyPr/>
        <a:lstStyle/>
        <a:p>
          <a:endParaRPr lang="en-US"/>
        </a:p>
      </dgm:t>
    </dgm:pt>
    <dgm:pt modelId="{4999E2A6-FFA2-404C-BC4F-83885D14FB94}" type="sibTrans" cxnId="{BBBDAF7F-8C12-4AC6-AE3B-BA9EF2F60B60}">
      <dgm:prSet/>
      <dgm:spPr/>
      <dgm:t>
        <a:bodyPr/>
        <a:lstStyle/>
        <a:p>
          <a:endParaRPr lang="en-US"/>
        </a:p>
      </dgm:t>
    </dgm:pt>
    <dgm:pt modelId="{799F6FB2-2161-434F-AE84-2576AAF403A0}">
      <dgm:prSet phldrT="[Text]"/>
      <dgm:spPr/>
      <dgm:t>
        <a:bodyPr/>
        <a:lstStyle/>
        <a:p>
          <a:r>
            <a:rPr lang="en-US" dirty="0" smtClean="0"/>
            <a:t>Entrant</a:t>
          </a:r>
          <a:endParaRPr lang="en-US" dirty="0"/>
        </a:p>
      </dgm:t>
    </dgm:pt>
    <dgm:pt modelId="{FD693C13-DAC0-438F-A6DC-92CC12D3D6EE}" type="parTrans" cxnId="{857FDE5A-F9CE-407C-819C-009369970567}">
      <dgm:prSet/>
      <dgm:spPr/>
      <dgm:t>
        <a:bodyPr/>
        <a:lstStyle/>
        <a:p>
          <a:endParaRPr lang="en-US"/>
        </a:p>
      </dgm:t>
    </dgm:pt>
    <dgm:pt modelId="{247E87F8-D39C-4946-92F0-52B1E8E7E12B}" type="sibTrans" cxnId="{857FDE5A-F9CE-407C-819C-009369970567}">
      <dgm:prSet/>
      <dgm:spPr/>
      <dgm:t>
        <a:bodyPr/>
        <a:lstStyle/>
        <a:p>
          <a:endParaRPr lang="en-US"/>
        </a:p>
      </dgm:t>
    </dgm:pt>
    <dgm:pt modelId="{BF9C4D01-71EA-43E1-B3EF-511222E2802F}">
      <dgm:prSet phldrT="[Text]"/>
      <dgm:spPr/>
      <dgm:t>
        <a:bodyPr/>
        <a:lstStyle/>
        <a:p>
          <a:endParaRPr lang="en-US" dirty="0"/>
        </a:p>
      </dgm:t>
    </dgm:pt>
    <dgm:pt modelId="{94333222-1178-4465-9509-990D5EB27EC1}" type="parTrans" cxnId="{9BBDD4F7-A7DD-47F2-A65D-6D2EF5906676}">
      <dgm:prSet/>
      <dgm:spPr/>
      <dgm:t>
        <a:bodyPr/>
        <a:lstStyle/>
        <a:p>
          <a:endParaRPr lang="en-US"/>
        </a:p>
      </dgm:t>
    </dgm:pt>
    <dgm:pt modelId="{35042993-768A-4AFA-8A86-D003B383E92E}" type="sibTrans" cxnId="{9BBDD4F7-A7DD-47F2-A65D-6D2EF5906676}">
      <dgm:prSet/>
      <dgm:spPr/>
      <dgm:t>
        <a:bodyPr/>
        <a:lstStyle/>
        <a:p>
          <a:endParaRPr lang="en-US"/>
        </a:p>
      </dgm:t>
    </dgm:pt>
    <dgm:pt modelId="{2A1FEDB1-4992-4AD7-87DD-13F61C2714C1}" type="pres">
      <dgm:prSet presAssocID="{C3DEF098-66AC-48DE-BE30-34A23EAB7BB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CDB0326-6911-4918-8B7B-9F2F62868317}" type="pres">
      <dgm:prSet presAssocID="{C3DEF098-66AC-48DE-BE30-34A23EAB7BBD}" presName="tSp" presStyleCnt="0"/>
      <dgm:spPr/>
    </dgm:pt>
    <dgm:pt modelId="{104D70D4-B825-4133-8A9B-FEC218A38E68}" type="pres">
      <dgm:prSet presAssocID="{C3DEF098-66AC-48DE-BE30-34A23EAB7BBD}" presName="bSp" presStyleCnt="0"/>
      <dgm:spPr/>
    </dgm:pt>
    <dgm:pt modelId="{55A03E7A-FF20-4288-B95B-B0098BB380EB}" type="pres">
      <dgm:prSet presAssocID="{C3DEF098-66AC-48DE-BE30-34A23EAB7BBD}" presName="process" presStyleCnt="0"/>
      <dgm:spPr/>
    </dgm:pt>
    <dgm:pt modelId="{FDF53169-EF08-438D-84EC-B07D108E6FE8}" type="pres">
      <dgm:prSet presAssocID="{15C4536F-F4AD-4906-8AF5-7970ABEE7E95}" presName="composite1" presStyleCnt="0"/>
      <dgm:spPr/>
    </dgm:pt>
    <dgm:pt modelId="{6B082358-3463-4413-AB5B-BDC0C65C4AEA}" type="pres">
      <dgm:prSet presAssocID="{15C4536F-F4AD-4906-8AF5-7970ABEE7E95}" presName="dummyNode1" presStyleLbl="node1" presStyleIdx="0" presStyleCnt="4"/>
      <dgm:spPr/>
    </dgm:pt>
    <dgm:pt modelId="{3C3D7BBF-90C9-4760-A2C5-EEAA7A83D43D}" type="pres">
      <dgm:prSet presAssocID="{15C4536F-F4AD-4906-8AF5-7970ABEE7E95}" presName="childNode1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0C4DE3-7DEC-48CC-A974-B7A4A3ECE6A3}" type="pres">
      <dgm:prSet presAssocID="{15C4536F-F4AD-4906-8AF5-7970ABEE7E95}" presName="childNode1tx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0F6981-DBB3-43EE-BDD1-F5DB38918568}" type="pres">
      <dgm:prSet presAssocID="{15C4536F-F4AD-4906-8AF5-7970ABEE7E95}" presName="parentNode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CDAC13-C271-4E5F-B468-93B4E2126C51}" type="pres">
      <dgm:prSet presAssocID="{15C4536F-F4AD-4906-8AF5-7970ABEE7E95}" presName="connSite1" presStyleCnt="0"/>
      <dgm:spPr/>
    </dgm:pt>
    <dgm:pt modelId="{161B5260-9668-40D7-AF3A-99701579A8F8}" type="pres">
      <dgm:prSet presAssocID="{42F45002-BBC8-4B39-88BD-7A3E4DBD0E23}" presName="Name9" presStyleLbl="sibTrans2D1" presStyleIdx="0" presStyleCnt="3"/>
      <dgm:spPr/>
      <dgm:t>
        <a:bodyPr/>
        <a:lstStyle/>
        <a:p>
          <a:endParaRPr lang="en-US"/>
        </a:p>
      </dgm:t>
    </dgm:pt>
    <dgm:pt modelId="{C1BDBF5D-0FF8-4472-820A-58EBFDD975C3}" type="pres">
      <dgm:prSet presAssocID="{0B611257-BAEA-45B7-8418-531A09C3CBEB}" presName="composite2" presStyleCnt="0"/>
      <dgm:spPr/>
    </dgm:pt>
    <dgm:pt modelId="{6632C560-02E1-4ACB-BAC0-7DF80B7E4933}" type="pres">
      <dgm:prSet presAssocID="{0B611257-BAEA-45B7-8418-531A09C3CBEB}" presName="dummyNode2" presStyleLbl="node1" presStyleIdx="0" presStyleCnt="4"/>
      <dgm:spPr/>
    </dgm:pt>
    <dgm:pt modelId="{B2921C1A-EA66-41EA-8E1A-CF187DCA1DFB}" type="pres">
      <dgm:prSet presAssocID="{0B611257-BAEA-45B7-8418-531A09C3CBEB}" presName="childNode2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3A1104C-3E04-4865-84B6-6D7A967C8169}" type="pres">
      <dgm:prSet presAssocID="{0B611257-BAEA-45B7-8418-531A09C3CBEB}" presName="childNode2tx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C34E81B-6758-4690-AF7B-4CF4293ED7D2}" type="pres">
      <dgm:prSet presAssocID="{0B611257-BAEA-45B7-8418-531A09C3CBEB}" presName="parentNode2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1DAFA6-865F-47CF-B13E-81257D483B45}" type="pres">
      <dgm:prSet presAssocID="{0B611257-BAEA-45B7-8418-531A09C3CBEB}" presName="connSite2" presStyleCnt="0"/>
      <dgm:spPr/>
    </dgm:pt>
    <dgm:pt modelId="{96425EB0-D0DB-4713-8060-AC7F12A96290}" type="pres">
      <dgm:prSet presAssocID="{EBCEB4F5-26CB-4F61-A8F6-6505DB9299C1}" presName="Name18" presStyleLbl="sibTrans2D1" presStyleIdx="1" presStyleCnt="3"/>
      <dgm:spPr/>
      <dgm:t>
        <a:bodyPr/>
        <a:lstStyle/>
        <a:p>
          <a:endParaRPr lang="en-US"/>
        </a:p>
      </dgm:t>
    </dgm:pt>
    <dgm:pt modelId="{9F7C4521-1663-46FB-93FF-C16FC2FF6133}" type="pres">
      <dgm:prSet presAssocID="{0109DCFF-53F2-48E1-BEB6-A21BB7741D1E}" presName="composite1" presStyleCnt="0"/>
      <dgm:spPr/>
    </dgm:pt>
    <dgm:pt modelId="{5B40DFDB-1D54-4012-9645-4E9E22E3831D}" type="pres">
      <dgm:prSet presAssocID="{0109DCFF-53F2-48E1-BEB6-A21BB7741D1E}" presName="dummyNode1" presStyleLbl="node1" presStyleIdx="1" presStyleCnt="4"/>
      <dgm:spPr/>
    </dgm:pt>
    <dgm:pt modelId="{A7C02DA3-BBB9-4183-BE05-6C3AAEDAF031}" type="pres">
      <dgm:prSet presAssocID="{0109DCFF-53F2-48E1-BEB6-A21BB7741D1E}" presName="childNode1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B48E746-1369-4DA3-9579-A52F698228F7}" type="pres">
      <dgm:prSet presAssocID="{0109DCFF-53F2-48E1-BEB6-A21BB7741D1E}" presName="childNode1tx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B7C7E9C-CA2B-4B60-8559-A065B07CC6F2}" type="pres">
      <dgm:prSet presAssocID="{0109DCFF-53F2-48E1-BEB6-A21BB7741D1E}" presName="parentNode1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79B1728-174A-4D3C-9719-EFC530A92608}" type="pres">
      <dgm:prSet presAssocID="{0109DCFF-53F2-48E1-BEB6-A21BB7741D1E}" presName="connSite1" presStyleCnt="0"/>
      <dgm:spPr/>
    </dgm:pt>
    <dgm:pt modelId="{D47E4E66-996C-498D-A4CE-F54683CF423C}" type="pres">
      <dgm:prSet presAssocID="{01DB230F-136A-4BBF-B3C5-FB55FBE0DC1B}" presName="Name9" presStyleLbl="sibTrans2D1" presStyleIdx="2" presStyleCnt="3"/>
      <dgm:spPr/>
      <dgm:t>
        <a:bodyPr/>
        <a:lstStyle/>
        <a:p>
          <a:endParaRPr lang="en-US"/>
        </a:p>
      </dgm:t>
    </dgm:pt>
    <dgm:pt modelId="{C8317081-BF8B-465A-934C-0CF4701BA567}" type="pres">
      <dgm:prSet presAssocID="{BF9C4D01-71EA-43E1-B3EF-511222E2802F}" presName="composite2" presStyleCnt="0"/>
      <dgm:spPr/>
    </dgm:pt>
    <dgm:pt modelId="{9AF77E3F-C57E-4E80-99DF-91E90E560799}" type="pres">
      <dgm:prSet presAssocID="{BF9C4D01-71EA-43E1-B3EF-511222E2802F}" presName="dummyNode2" presStyleLbl="node1" presStyleIdx="2" presStyleCnt="4"/>
      <dgm:spPr/>
    </dgm:pt>
    <dgm:pt modelId="{509C62F7-C484-456A-B50D-F5DFECC5BB9B}" type="pres">
      <dgm:prSet presAssocID="{BF9C4D01-71EA-43E1-B3EF-511222E2802F}" presName="childNode2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C1D4FEF-F24F-45FC-B4F8-4CD2D66B951C}" type="pres">
      <dgm:prSet presAssocID="{BF9C4D01-71EA-43E1-B3EF-511222E2802F}" presName="childNode2tx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21B0803-73AF-443B-A11C-889FD9537888}" type="pres">
      <dgm:prSet presAssocID="{BF9C4D01-71EA-43E1-B3EF-511222E2802F}" presName="parentNode2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2DB765-66C7-4ED8-BE40-1C5617D7AD9A}" type="pres">
      <dgm:prSet presAssocID="{BF9C4D01-71EA-43E1-B3EF-511222E2802F}" presName="connSite2" presStyleCnt="0"/>
      <dgm:spPr/>
    </dgm:pt>
  </dgm:ptLst>
  <dgm:cxnLst>
    <dgm:cxn modelId="{6919661D-F0FA-4E2A-9E2F-F0B4914601BE}" type="presOf" srcId="{42F45002-BBC8-4B39-88BD-7A3E4DBD0E23}" destId="{161B5260-9668-40D7-AF3A-99701579A8F8}" srcOrd="0" destOrd="0" presId="urn:microsoft.com/office/officeart/2005/8/layout/hProcess4"/>
    <dgm:cxn modelId="{FF51E8CF-6F8D-4D14-A89F-0F266B9148F5}" type="presOf" srcId="{EBCEB4F5-26CB-4F61-A8F6-6505DB9299C1}" destId="{96425EB0-D0DB-4713-8060-AC7F12A96290}" srcOrd="0" destOrd="0" presId="urn:microsoft.com/office/officeart/2005/8/layout/hProcess4"/>
    <dgm:cxn modelId="{79686392-548A-4C25-95A2-CC91311FB142}" type="presOf" srcId="{BF9C4D01-71EA-43E1-B3EF-511222E2802F}" destId="{B21B0803-73AF-443B-A11C-889FD9537888}" srcOrd="0" destOrd="0" presId="urn:microsoft.com/office/officeart/2005/8/layout/hProcess4"/>
    <dgm:cxn modelId="{1022F1CA-DB91-4351-A6B8-01BBFD95701B}" type="presOf" srcId="{AC86EEBC-5DF5-48F5-922D-E894C9837991}" destId="{3C1D4FEF-F24F-45FC-B4F8-4CD2D66B951C}" srcOrd="1" destOrd="0" presId="urn:microsoft.com/office/officeart/2005/8/layout/hProcess4"/>
    <dgm:cxn modelId="{A6616902-0340-4EA2-8448-DA39962B4FC3}" srcId="{C3DEF098-66AC-48DE-BE30-34A23EAB7BBD}" destId="{15C4536F-F4AD-4906-8AF5-7970ABEE7E95}" srcOrd="0" destOrd="0" parTransId="{639FF2CB-4FB6-4255-8B7A-66EE15317EA1}" sibTransId="{42F45002-BBC8-4B39-88BD-7A3E4DBD0E23}"/>
    <dgm:cxn modelId="{05ADE5E6-5903-4ED2-89E5-A5705B661DFC}" type="presOf" srcId="{0109DCFF-53F2-48E1-BEB6-A21BB7741D1E}" destId="{7B7C7E9C-CA2B-4B60-8559-A065B07CC6F2}" srcOrd="0" destOrd="0" presId="urn:microsoft.com/office/officeart/2005/8/layout/hProcess4"/>
    <dgm:cxn modelId="{9EBD4DC0-4694-41A1-AC4D-DB0B254025C2}" type="presOf" srcId="{D81E21B2-B1F7-4A54-8C0E-52E367128FFF}" destId="{B3A1104C-3E04-4865-84B6-6D7A967C8169}" srcOrd="1" destOrd="0" presId="urn:microsoft.com/office/officeart/2005/8/layout/hProcess4"/>
    <dgm:cxn modelId="{4D877897-7D78-4266-91F0-832874576F4A}" type="presOf" srcId="{D81E21B2-B1F7-4A54-8C0E-52E367128FFF}" destId="{B2921C1A-EA66-41EA-8E1A-CF187DCA1DFB}" srcOrd="0" destOrd="0" presId="urn:microsoft.com/office/officeart/2005/8/layout/hProcess4"/>
    <dgm:cxn modelId="{741A1803-29FE-4294-BA69-882C0D89E118}" srcId="{C3DEF098-66AC-48DE-BE30-34A23EAB7BBD}" destId="{0B611257-BAEA-45B7-8418-531A09C3CBEB}" srcOrd="1" destOrd="0" parTransId="{40B326A2-3F26-47D3-960D-B7FDFA80C4A3}" sibTransId="{EBCEB4F5-26CB-4F61-A8F6-6505DB9299C1}"/>
    <dgm:cxn modelId="{4F8A2D3B-2F84-4B60-A86A-3578B33F888E}" srcId="{0109DCFF-53F2-48E1-BEB6-A21BB7741D1E}" destId="{6CCF3170-2914-4804-AB0D-F13FF044DD17}" srcOrd="0" destOrd="0" parTransId="{02478782-0023-4415-B8F2-D48C42C6623C}" sibTransId="{07C95FF2-764E-4016-9340-E774FB904C27}"/>
    <dgm:cxn modelId="{9DC8E42F-28E4-4EA6-B1CE-99867F5714A6}" type="presOf" srcId="{AC86EEBC-5DF5-48F5-922D-E894C9837991}" destId="{509C62F7-C484-456A-B50D-F5DFECC5BB9B}" srcOrd="0" destOrd="0" presId="urn:microsoft.com/office/officeart/2005/8/layout/hProcess4"/>
    <dgm:cxn modelId="{F9658FE1-5202-42B8-9D11-FEFE08AB5568}" srcId="{0B611257-BAEA-45B7-8418-531A09C3CBEB}" destId="{D81E21B2-B1F7-4A54-8C0E-52E367128FFF}" srcOrd="0" destOrd="0" parTransId="{79BDB1A6-86C3-4A5F-A6C2-291D615E639B}" sibTransId="{2B5ECC9E-9764-42A6-A5BE-4ADA930C7869}"/>
    <dgm:cxn modelId="{9BBDD4F7-A7DD-47F2-A65D-6D2EF5906676}" srcId="{C3DEF098-66AC-48DE-BE30-34A23EAB7BBD}" destId="{BF9C4D01-71EA-43E1-B3EF-511222E2802F}" srcOrd="3" destOrd="0" parTransId="{94333222-1178-4465-9509-990D5EB27EC1}" sibTransId="{35042993-768A-4AFA-8A86-D003B383E92E}"/>
    <dgm:cxn modelId="{BBBDAF7F-8C12-4AC6-AE3B-BA9EF2F60B60}" srcId="{BF9C4D01-71EA-43E1-B3EF-511222E2802F}" destId="{AC86EEBC-5DF5-48F5-922D-E894C9837991}" srcOrd="0" destOrd="0" parTransId="{C8E9476B-EA11-4DF4-8120-6BD8A4BBCFA2}" sibTransId="{4999E2A6-FFA2-404C-BC4F-83885D14FB94}"/>
    <dgm:cxn modelId="{65FEE653-542A-4A65-B3B6-6A37F563F633}" type="presOf" srcId="{01DB230F-136A-4BBF-B3C5-FB55FBE0DC1B}" destId="{D47E4E66-996C-498D-A4CE-F54683CF423C}" srcOrd="0" destOrd="0" presId="urn:microsoft.com/office/officeart/2005/8/layout/hProcess4"/>
    <dgm:cxn modelId="{407D304C-9243-4D46-8DD0-58F5812B86DE}" type="presOf" srcId="{C3DEF098-66AC-48DE-BE30-34A23EAB7BBD}" destId="{2A1FEDB1-4992-4AD7-87DD-13F61C2714C1}" srcOrd="0" destOrd="0" presId="urn:microsoft.com/office/officeart/2005/8/layout/hProcess4"/>
    <dgm:cxn modelId="{857FDE5A-F9CE-407C-819C-009369970567}" srcId="{15C4536F-F4AD-4906-8AF5-7970ABEE7E95}" destId="{799F6FB2-2161-434F-AE84-2576AAF403A0}" srcOrd="0" destOrd="0" parTransId="{FD693C13-DAC0-438F-A6DC-92CC12D3D6EE}" sibTransId="{247E87F8-D39C-4946-92F0-52B1E8E7E12B}"/>
    <dgm:cxn modelId="{1E6731E5-34C8-4A0A-BF28-5FC433731F5C}" type="presOf" srcId="{6CCF3170-2914-4804-AB0D-F13FF044DD17}" destId="{1B48E746-1369-4DA3-9579-A52F698228F7}" srcOrd="1" destOrd="0" presId="urn:microsoft.com/office/officeart/2005/8/layout/hProcess4"/>
    <dgm:cxn modelId="{F49E20F1-6399-400B-B896-4402213A68BC}" type="presOf" srcId="{6CCF3170-2914-4804-AB0D-F13FF044DD17}" destId="{A7C02DA3-BBB9-4183-BE05-6C3AAEDAF031}" srcOrd="0" destOrd="0" presId="urn:microsoft.com/office/officeart/2005/8/layout/hProcess4"/>
    <dgm:cxn modelId="{83553976-BAAA-4C69-92C9-B7EDAC6DA091}" type="presOf" srcId="{799F6FB2-2161-434F-AE84-2576AAF403A0}" destId="{880C4DE3-7DEC-48CC-A974-B7A4A3ECE6A3}" srcOrd="1" destOrd="0" presId="urn:microsoft.com/office/officeart/2005/8/layout/hProcess4"/>
    <dgm:cxn modelId="{0066D141-5F73-41A7-B8F1-B8A4430D9CC2}" srcId="{C3DEF098-66AC-48DE-BE30-34A23EAB7BBD}" destId="{0109DCFF-53F2-48E1-BEB6-A21BB7741D1E}" srcOrd="2" destOrd="0" parTransId="{144412B0-7CFC-4A20-9E00-FEF72D3223CE}" sibTransId="{01DB230F-136A-4BBF-B3C5-FB55FBE0DC1B}"/>
    <dgm:cxn modelId="{C871F1C2-52D7-4373-A413-AA5B08559798}" type="presOf" srcId="{799F6FB2-2161-434F-AE84-2576AAF403A0}" destId="{3C3D7BBF-90C9-4760-A2C5-EEAA7A83D43D}" srcOrd="0" destOrd="0" presId="urn:microsoft.com/office/officeart/2005/8/layout/hProcess4"/>
    <dgm:cxn modelId="{061DB3EB-632D-44B5-AF19-FB0D0E885F3F}" type="presOf" srcId="{15C4536F-F4AD-4906-8AF5-7970ABEE7E95}" destId="{F40F6981-DBB3-43EE-BDD1-F5DB38918568}" srcOrd="0" destOrd="0" presId="urn:microsoft.com/office/officeart/2005/8/layout/hProcess4"/>
    <dgm:cxn modelId="{B66342E0-A896-488D-ADB0-AA80D55E3CF2}" type="presOf" srcId="{0B611257-BAEA-45B7-8418-531A09C3CBEB}" destId="{3C34E81B-6758-4690-AF7B-4CF4293ED7D2}" srcOrd="0" destOrd="0" presId="urn:microsoft.com/office/officeart/2005/8/layout/hProcess4"/>
    <dgm:cxn modelId="{336CFE48-51F1-4A2C-90EC-5748D33BA505}" type="presParOf" srcId="{2A1FEDB1-4992-4AD7-87DD-13F61C2714C1}" destId="{7CDB0326-6911-4918-8B7B-9F2F62868317}" srcOrd="0" destOrd="0" presId="urn:microsoft.com/office/officeart/2005/8/layout/hProcess4"/>
    <dgm:cxn modelId="{63066CC2-6758-4490-B4C8-8EF603A68840}" type="presParOf" srcId="{2A1FEDB1-4992-4AD7-87DD-13F61C2714C1}" destId="{104D70D4-B825-4133-8A9B-FEC218A38E68}" srcOrd="1" destOrd="0" presId="urn:microsoft.com/office/officeart/2005/8/layout/hProcess4"/>
    <dgm:cxn modelId="{89C775D7-30B8-4849-944B-DAAB5303CB6F}" type="presParOf" srcId="{2A1FEDB1-4992-4AD7-87DD-13F61C2714C1}" destId="{55A03E7A-FF20-4288-B95B-B0098BB380EB}" srcOrd="2" destOrd="0" presId="urn:microsoft.com/office/officeart/2005/8/layout/hProcess4"/>
    <dgm:cxn modelId="{2AB4E459-DD73-4C2C-9B7D-3BC09C862ACA}" type="presParOf" srcId="{55A03E7A-FF20-4288-B95B-B0098BB380EB}" destId="{FDF53169-EF08-438D-84EC-B07D108E6FE8}" srcOrd="0" destOrd="0" presId="urn:microsoft.com/office/officeart/2005/8/layout/hProcess4"/>
    <dgm:cxn modelId="{D7391B51-9987-4258-935F-F8284528D2EB}" type="presParOf" srcId="{FDF53169-EF08-438D-84EC-B07D108E6FE8}" destId="{6B082358-3463-4413-AB5B-BDC0C65C4AEA}" srcOrd="0" destOrd="0" presId="urn:microsoft.com/office/officeart/2005/8/layout/hProcess4"/>
    <dgm:cxn modelId="{059DA3D8-8815-4CB3-A35D-50877EE139B6}" type="presParOf" srcId="{FDF53169-EF08-438D-84EC-B07D108E6FE8}" destId="{3C3D7BBF-90C9-4760-A2C5-EEAA7A83D43D}" srcOrd="1" destOrd="0" presId="urn:microsoft.com/office/officeart/2005/8/layout/hProcess4"/>
    <dgm:cxn modelId="{0B96B040-BC4C-43E8-A22D-3E2D9AF610D4}" type="presParOf" srcId="{FDF53169-EF08-438D-84EC-B07D108E6FE8}" destId="{880C4DE3-7DEC-48CC-A974-B7A4A3ECE6A3}" srcOrd="2" destOrd="0" presId="urn:microsoft.com/office/officeart/2005/8/layout/hProcess4"/>
    <dgm:cxn modelId="{84B29BD9-2729-4021-A489-110D11DE4A20}" type="presParOf" srcId="{FDF53169-EF08-438D-84EC-B07D108E6FE8}" destId="{F40F6981-DBB3-43EE-BDD1-F5DB38918568}" srcOrd="3" destOrd="0" presId="urn:microsoft.com/office/officeart/2005/8/layout/hProcess4"/>
    <dgm:cxn modelId="{94515BEB-7274-40CF-805C-E2C0E5897A45}" type="presParOf" srcId="{FDF53169-EF08-438D-84EC-B07D108E6FE8}" destId="{6DCDAC13-C271-4E5F-B468-93B4E2126C51}" srcOrd="4" destOrd="0" presId="urn:microsoft.com/office/officeart/2005/8/layout/hProcess4"/>
    <dgm:cxn modelId="{3B34316F-694E-4779-A6F5-C24FEBA6F9FB}" type="presParOf" srcId="{55A03E7A-FF20-4288-B95B-B0098BB380EB}" destId="{161B5260-9668-40D7-AF3A-99701579A8F8}" srcOrd="1" destOrd="0" presId="urn:microsoft.com/office/officeart/2005/8/layout/hProcess4"/>
    <dgm:cxn modelId="{173BD997-B83F-4E26-8F6B-574D026C72D9}" type="presParOf" srcId="{55A03E7A-FF20-4288-B95B-B0098BB380EB}" destId="{C1BDBF5D-0FF8-4472-820A-58EBFDD975C3}" srcOrd="2" destOrd="0" presId="urn:microsoft.com/office/officeart/2005/8/layout/hProcess4"/>
    <dgm:cxn modelId="{F9623041-FFEE-4BEF-8426-64A6E2BA2FCA}" type="presParOf" srcId="{C1BDBF5D-0FF8-4472-820A-58EBFDD975C3}" destId="{6632C560-02E1-4ACB-BAC0-7DF80B7E4933}" srcOrd="0" destOrd="0" presId="urn:microsoft.com/office/officeart/2005/8/layout/hProcess4"/>
    <dgm:cxn modelId="{4B90E92E-A74D-4488-8F8B-CDEE69549AB9}" type="presParOf" srcId="{C1BDBF5D-0FF8-4472-820A-58EBFDD975C3}" destId="{B2921C1A-EA66-41EA-8E1A-CF187DCA1DFB}" srcOrd="1" destOrd="0" presId="urn:microsoft.com/office/officeart/2005/8/layout/hProcess4"/>
    <dgm:cxn modelId="{6C98B17A-EE61-4634-B1C4-2C4F1D49B42A}" type="presParOf" srcId="{C1BDBF5D-0FF8-4472-820A-58EBFDD975C3}" destId="{B3A1104C-3E04-4865-84B6-6D7A967C8169}" srcOrd="2" destOrd="0" presId="urn:microsoft.com/office/officeart/2005/8/layout/hProcess4"/>
    <dgm:cxn modelId="{4561A950-87B6-479E-A5C4-07ED3214F08F}" type="presParOf" srcId="{C1BDBF5D-0FF8-4472-820A-58EBFDD975C3}" destId="{3C34E81B-6758-4690-AF7B-4CF4293ED7D2}" srcOrd="3" destOrd="0" presId="urn:microsoft.com/office/officeart/2005/8/layout/hProcess4"/>
    <dgm:cxn modelId="{7A72F668-B3A9-46A4-B8F7-CA61F3617139}" type="presParOf" srcId="{C1BDBF5D-0FF8-4472-820A-58EBFDD975C3}" destId="{F61DAFA6-865F-47CF-B13E-81257D483B45}" srcOrd="4" destOrd="0" presId="urn:microsoft.com/office/officeart/2005/8/layout/hProcess4"/>
    <dgm:cxn modelId="{18672C68-DCE2-4634-A51B-B85B63508A41}" type="presParOf" srcId="{55A03E7A-FF20-4288-B95B-B0098BB380EB}" destId="{96425EB0-D0DB-4713-8060-AC7F12A96290}" srcOrd="3" destOrd="0" presId="urn:microsoft.com/office/officeart/2005/8/layout/hProcess4"/>
    <dgm:cxn modelId="{CFA816C6-1734-43DF-9102-FC5D02B0CEDF}" type="presParOf" srcId="{55A03E7A-FF20-4288-B95B-B0098BB380EB}" destId="{9F7C4521-1663-46FB-93FF-C16FC2FF6133}" srcOrd="4" destOrd="0" presId="urn:microsoft.com/office/officeart/2005/8/layout/hProcess4"/>
    <dgm:cxn modelId="{5286D72B-EA7A-4460-A217-851975ED2FBE}" type="presParOf" srcId="{9F7C4521-1663-46FB-93FF-C16FC2FF6133}" destId="{5B40DFDB-1D54-4012-9645-4E9E22E3831D}" srcOrd="0" destOrd="0" presId="urn:microsoft.com/office/officeart/2005/8/layout/hProcess4"/>
    <dgm:cxn modelId="{DC9462F5-92DE-461E-AC09-2E3A2E3EF50D}" type="presParOf" srcId="{9F7C4521-1663-46FB-93FF-C16FC2FF6133}" destId="{A7C02DA3-BBB9-4183-BE05-6C3AAEDAF031}" srcOrd="1" destOrd="0" presId="urn:microsoft.com/office/officeart/2005/8/layout/hProcess4"/>
    <dgm:cxn modelId="{7C5A81B5-F96C-4E69-BEC0-AEBD24680E4F}" type="presParOf" srcId="{9F7C4521-1663-46FB-93FF-C16FC2FF6133}" destId="{1B48E746-1369-4DA3-9579-A52F698228F7}" srcOrd="2" destOrd="0" presId="urn:microsoft.com/office/officeart/2005/8/layout/hProcess4"/>
    <dgm:cxn modelId="{D66F2626-CCD4-4F25-A9E2-FF9E74091007}" type="presParOf" srcId="{9F7C4521-1663-46FB-93FF-C16FC2FF6133}" destId="{7B7C7E9C-CA2B-4B60-8559-A065B07CC6F2}" srcOrd="3" destOrd="0" presId="urn:microsoft.com/office/officeart/2005/8/layout/hProcess4"/>
    <dgm:cxn modelId="{0F0CDF40-52F4-4280-A260-BB0F9FCECD9C}" type="presParOf" srcId="{9F7C4521-1663-46FB-93FF-C16FC2FF6133}" destId="{879B1728-174A-4D3C-9719-EFC530A92608}" srcOrd="4" destOrd="0" presId="urn:microsoft.com/office/officeart/2005/8/layout/hProcess4"/>
    <dgm:cxn modelId="{4D6EB7D1-78F7-4431-BA01-E2E31DD08297}" type="presParOf" srcId="{55A03E7A-FF20-4288-B95B-B0098BB380EB}" destId="{D47E4E66-996C-498D-A4CE-F54683CF423C}" srcOrd="5" destOrd="0" presId="urn:microsoft.com/office/officeart/2005/8/layout/hProcess4"/>
    <dgm:cxn modelId="{C3460143-E5C3-4918-9EE8-A0333CD18288}" type="presParOf" srcId="{55A03E7A-FF20-4288-B95B-B0098BB380EB}" destId="{C8317081-BF8B-465A-934C-0CF4701BA567}" srcOrd="6" destOrd="0" presId="urn:microsoft.com/office/officeart/2005/8/layout/hProcess4"/>
    <dgm:cxn modelId="{47B478DA-AA0D-40A0-A5EB-A5DA5A4A225D}" type="presParOf" srcId="{C8317081-BF8B-465A-934C-0CF4701BA567}" destId="{9AF77E3F-C57E-4E80-99DF-91E90E560799}" srcOrd="0" destOrd="0" presId="urn:microsoft.com/office/officeart/2005/8/layout/hProcess4"/>
    <dgm:cxn modelId="{2E8043C6-FA64-4832-B76E-DC1E00DF40C0}" type="presParOf" srcId="{C8317081-BF8B-465A-934C-0CF4701BA567}" destId="{509C62F7-C484-456A-B50D-F5DFECC5BB9B}" srcOrd="1" destOrd="0" presId="urn:microsoft.com/office/officeart/2005/8/layout/hProcess4"/>
    <dgm:cxn modelId="{2D2D231F-76E8-4E3F-87C1-215E3A4AED14}" type="presParOf" srcId="{C8317081-BF8B-465A-934C-0CF4701BA567}" destId="{3C1D4FEF-F24F-45FC-B4F8-4CD2D66B951C}" srcOrd="2" destOrd="0" presId="urn:microsoft.com/office/officeart/2005/8/layout/hProcess4"/>
    <dgm:cxn modelId="{B4808CCE-9546-476E-AD89-4C41E21F1A91}" type="presParOf" srcId="{C8317081-BF8B-465A-934C-0CF4701BA567}" destId="{B21B0803-73AF-443B-A11C-889FD9537888}" srcOrd="3" destOrd="0" presId="urn:microsoft.com/office/officeart/2005/8/layout/hProcess4"/>
    <dgm:cxn modelId="{0226C917-D44C-4972-AB63-FD4CB8646D4C}" type="presParOf" srcId="{C8317081-BF8B-465A-934C-0CF4701BA567}" destId="{8A2DB765-66C7-4ED8-BE40-1C5617D7AD9A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3D7BBF-90C9-4760-A2C5-EEAA7A83D43D}">
      <dsp:nvSpPr>
        <dsp:cNvPr id="0" name=""/>
        <dsp:cNvSpPr/>
      </dsp:nvSpPr>
      <dsp:spPr>
        <a:xfrm>
          <a:off x="479602" y="582930"/>
          <a:ext cx="1358089" cy="112014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005" tIns="40005" rIns="40005" bIns="40005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/>
            <a:t>Entrant</a:t>
          </a:r>
          <a:endParaRPr lang="en-US" sz="2100" kern="1200" dirty="0"/>
        </a:p>
      </dsp:txBody>
      <dsp:txXfrm>
        <a:off x="505380" y="608708"/>
        <a:ext cx="1306533" cy="828554"/>
      </dsp:txXfrm>
    </dsp:sp>
    <dsp:sp modelId="{161B5260-9668-40D7-AF3A-99701579A8F8}">
      <dsp:nvSpPr>
        <dsp:cNvPr id="0" name=""/>
        <dsp:cNvSpPr/>
      </dsp:nvSpPr>
      <dsp:spPr>
        <a:xfrm>
          <a:off x="1186394" y="647078"/>
          <a:ext cx="1797071" cy="1797071"/>
        </a:xfrm>
        <a:prstGeom prst="leftCircularArrow">
          <a:avLst>
            <a:gd name="adj1" fmla="val 4808"/>
            <a:gd name="adj2" fmla="val 615909"/>
            <a:gd name="adj3" fmla="val 2391420"/>
            <a:gd name="adj4" fmla="val 9024489"/>
            <a:gd name="adj5" fmla="val 561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0F6981-DBB3-43EE-BDD1-F5DB38918568}">
      <dsp:nvSpPr>
        <dsp:cNvPr id="0" name=""/>
        <dsp:cNvSpPr/>
      </dsp:nvSpPr>
      <dsp:spPr>
        <a:xfrm>
          <a:off x="781400" y="1463040"/>
          <a:ext cx="1207190" cy="48006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Mail Log</a:t>
          </a:r>
          <a:endParaRPr lang="en-US" sz="1500" kern="1200" dirty="0"/>
        </a:p>
      </dsp:txBody>
      <dsp:txXfrm>
        <a:off x="795460" y="1477100"/>
        <a:ext cx="1179070" cy="451940"/>
      </dsp:txXfrm>
    </dsp:sp>
    <dsp:sp modelId="{B2921C1A-EA66-41EA-8E1A-CF187DCA1DFB}">
      <dsp:nvSpPr>
        <dsp:cNvPr id="0" name=""/>
        <dsp:cNvSpPr/>
      </dsp:nvSpPr>
      <dsp:spPr>
        <a:xfrm>
          <a:off x="2400071" y="582930"/>
          <a:ext cx="1358089" cy="112014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005" tIns="40005" rIns="40005" bIns="40005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/>
            <a:t>Director</a:t>
          </a:r>
          <a:endParaRPr lang="en-US" sz="2100" kern="1200" dirty="0"/>
        </a:p>
      </dsp:txBody>
      <dsp:txXfrm>
        <a:off x="2425849" y="848738"/>
        <a:ext cx="1306533" cy="828554"/>
      </dsp:txXfrm>
    </dsp:sp>
    <dsp:sp modelId="{96425EB0-D0DB-4713-8060-AC7F12A96290}">
      <dsp:nvSpPr>
        <dsp:cNvPr id="0" name=""/>
        <dsp:cNvSpPr/>
      </dsp:nvSpPr>
      <dsp:spPr>
        <a:xfrm>
          <a:off x="3095545" y="-202069"/>
          <a:ext cx="1970604" cy="1970604"/>
        </a:xfrm>
        <a:prstGeom prst="circularArrow">
          <a:avLst>
            <a:gd name="adj1" fmla="val 4385"/>
            <a:gd name="adj2" fmla="val 555840"/>
            <a:gd name="adj3" fmla="val 19268649"/>
            <a:gd name="adj4" fmla="val 12575511"/>
            <a:gd name="adj5" fmla="val 5116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C34E81B-6758-4690-AF7B-4CF4293ED7D2}">
      <dsp:nvSpPr>
        <dsp:cNvPr id="0" name=""/>
        <dsp:cNvSpPr/>
      </dsp:nvSpPr>
      <dsp:spPr>
        <a:xfrm>
          <a:off x="2701869" y="342900"/>
          <a:ext cx="1207190" cy="48006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Mail Log</a:t>
          </a:r>
          <a:endParaRPr lang="en-US" sz="1500" kern="1200" dirty="0"/>
        </a:p>
      </dsp:txBody>
      <dsp:txXfrm>
        <a:off x="2715929" y="356960"/>
        <a:ext cx="1179070" cy="451940"/>
      </dsp:txXfrm>
    </dsp:sp>
    <dsp:sp modelId="{A7C02DA3-BBB9-4183-BE05-6C3AAEDAF031}">
      <dsp:nvSpPr>
        <dsp:cNvPr id="0" name=""/>
        <dsp:cNvSpPr/>
      </dsp:nvSpPr>
      <dsp:spPr>
        <a:xfrm>
          <a:off x="4320540" y="582930"/>
          <a:ext cx="1358089" cy="112014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005" tIns="40005" rIns="40005" bIns="40005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/>
            <a:t>Checker</a:t>
          </a:r>
          <a:endParaRPr lang="en-US" sz="2100" kern="1200" dirty="0"/>
        </a:p>
      </dsp:txBody>
      <dsp:txXfrm>
        <a:off x="4346318" y="608708"/>
        <a:ext cx="1306533" cy="828554"/>
      </dsp:txXfrm>
    </dsp:sp>
    <dsp:sp modelId="{D47E4E66-996C-498D-A4CE-F54683CF423C}">
      <dsp:nvSpPr>
        <dsp:cNvPr id="0" name=""/>
        <dsp:cNvSpPr/>
      </dsp:nvSpPr>
      <dsp:spPr>
        <a:xfrm>
          <a:off x="5027331" y="647078"/>
          <a:ext cx="1797071" cy="1797071"/>
        </a:xfrm>
        <a:prstGeom prst="leftCircularArrow">
          <a:avLst>
            <a:gd name="adj1" fmla="val 4808"/>
            <a:gd name="adj2" fmla="val 615909"/>
            <a:gd name="adj3" fmla="val 2391420"/>
            <a:gd name="adj4" fmla="val 9024489"/>
            <a:gd name="adj5" fmla="val 561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7C7E9C-CA2B-4B60-8559-A065B07CC6F2}">
      <dsp:nvSpPr>
        <dsp:cNvPr id="0" name=""/>
        <dsp:cNvSpPr/>
      </dsp:nvSpPr>
      <dsp:spPr>
        <a:xfrm>
          <a:off x="4622337" y="1463040"/>
          <a:ext cx="1207190" cy="48006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Mail Summary</a:t>
          </a:r>
          <a:endParaRPr lang="en-US" sz="1500" kern="1200" dirty="0"/>
        </a:p>
      </dsp:txBody>
      <dsp:txXfrm>
        <a:off x="4636397" y="1477100"/>
        <a:ext cx="1179070" cy="451940"/>
      </dsp:txXfrm>
    </dsp:sp>
    <dsp:sp modelId="{509C62F7-C484-456A-B50D-F5DFECC5BB9B}">
      <dsp:nvSpPr>
        <dsp:cNvPr id="0" name=""/>
        <dsp:cNvSpPr/>
      </dsp:nvSpPr>
      <dsp:spPr>
        <a:xfrm>
          <a:off x="6241008" y="582930"/>
          <a:ext cx="1358089" cy="112014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005" tIns="40005" rIns="40005" bIns="40005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/>
            <a:t>Director</a:t>
          </a:r>
          <a:endParaRPr lang="en-US" sz="2100" kern="1200" dirty="0"/>
        </a:p>
      </dsp:txBody>
      <dsp:txXfrm>
        <a:off x="6266786" y="848738"/>
        <a:ext cx="1306533" cy="828554"/>
      </dsp:txXfrm>
    </dsp:sp>
    <dsp:sp modelId="{B21B0803-73AF-443B-A11C-889FD9537888}">
      <dsp:nvSpPr>
        <dsp:cNvPr id="0" name=""/>
        <dsp:cNvSpPr/>
      </dsp:nvSpPr>
      <dsp:spPr>
        <a:xfrm>
          <a:off x="6542806" y="342900"/>
          <a:ext cx="1207190" cy="48006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 dirty="0"/>
        </a:p>
      </dsp:txBody>
      <dsp:txXfrm>
        <a:off x="6556866" y="356960"/>
        <a:ext cx="1179070" cy="4519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ADA411-A22D-4547-AD3C-A84D49642CC1}" type="datetimeFigureOut">
              <a:rPr lang="en-US" smtClean="0"/>
              <a:t>4/9/2015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4555B3-2893-420B-A58B-AEAB97AC4B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4799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rrl.org/files/file/Contest%20-%20General/Tutorials/Submitting%20An%20Electronic%20Contest%20Log.pdf" TargetMode="External"/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50 Minutes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Original title -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“Getting the most out of your station – Contest operating strategies”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C88C2B-7FFF-4E6C-B76E-3B4DA4EBDFC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8665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4555B3-2893-420B-A58B-AEAB97AC4B1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9787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4555B3-2893-420B-A58B-AEAB97AC4B1A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9787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ARRL article:</a:t>
            </a:r>
            <a:r>
              <a:rPr lang="en-US" baseline="0" dirty="0" smtClean="0"/>
              <a:t> </a:t>
            </a:r>
            <a:r>
              <a:rPr lang="en-US" sz="1200" dirty="0" smtClean="0">
                <a:solidFill>
                  <a:srgbClr val="000000"/>
                </a:solidFill>
                <a:hlinkClick r:id="rId3"/>
              </a:rPr>
              <a:t>http://www.arrl.org/files/file/Contest%20-%20General/Tutorials/Submitting%20An%20Electronic%20Contest%20Log.pdf</a:t>
            </a:r>
            <a:r>
              <a:rPr lang="en-US" sz="1200" dirty="0" smtClean="0">
                <a:solidFill>
                  <a:srgbClr val="000000"/>
                </a:solidFill>
              </a:rPr>
              <a:t> </a:t>
            </a:r>
          </a:p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4555B3-2893-420B-A58B-AEAB97AC4B1A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4926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/>
          <p:cNvSpPr>
            <a:spLocks noChangeShapeType="1"/>
          </p:cNvSpPr>
          <p:nvPr/>
        </p:nvSpPr>
        <p:spPr bwMode="auto">
          <a:xfrm>
            <a:off x="7315200" y="1066800"/>
            <a:ext cx="0" cy="449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7493000" y="2992438"/>
            <a:ext cx="1338263" cy="2189162"/>
            <a:chOff x="4704" y="1885"/>
            <a:chExt cx="843" cy="1379"/>
          </a:xfrm>
        </p:grpSpPr>
        <p:sp>
          <p:nvSpPr>
            <p:cNvPr id="6" name="Oval 9"/>
            <p:cNvSpPr>
              <a:spLocks noChangeArrowheads="1"/>
            </p:cNvSpPr>
            <p:nvPr/>
          </p:nvSpPr>
          <p:spPr bwMode="auto">
            <a:xfrm>
              <a:off x="4704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" name="Oval 10"/>
            <p:cNvSpPr>
              <a:spLocks noChangeArrowheads="1"/>
            </p:cNvSpPr>
            <p:nvPr/>
          </p:nvSpPr>
          <p:spPr bwMode="auto">
            <a:xfrm>
              <a:off x="4883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Oval 11"/>
            <p:cNvSpPr>
              <a:spLocks noChangeArrowheads="1"/>
            </p:cNvSpPr>
            <p:nvPr/>
          </p:nvSpPr>
          <p:spPr bwMode="auto">
            <a:xfrm>
              <a:off x="5062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Oval 12"/>
            <p:cNvSpPr>
              <a:spLocks noChangeArrowheads="1"/>
            </p:cNvSpPr>
            <p:nvPr/>
          </p:nvSpPr>
          <p:spPr bwMode="auto">
            <a:xfrm>
              <a:off x="4704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Oval 13"/>
            <p:cNvSpPr>
              <a:spLocks noChangeArrowheads="1"/>
            </p:cNvSpPr>
            <p:nvPr/>
          </p:nvSpPr>
          <p:spPr bwMode="auto">
            <a:xfrm>
              <a:off x="4883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Oval 14"/>
            <p:cNvSpPr>
              <a:spLocks noChangeArrowheads="1"/>
            </p:cNvSpPr>
            <p:nvPr/>
          </p:nvSpPr>
          <p:spPr bwMode="auto">
            <a:xfrm>
              <a:off x="5062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Oval 15"/>
            <p:cNvSpPr>
              <a:spLocks noChangeArrowheads="1"/>
            </p:cNvSpPr>
            <p:nvPr/>
          </p:nvSpPr>
          <p:spPr bwMode="auto">
            <a:xfrm>
              <a:off x="5241" y="2064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Oval 16"/>
            <p:cNvSpPr>
              <a:spLocks noChangeArrowheads="1"/>
            </p:cNvSpPr>
            <p:nvPr/>
          </p:nvSpPr>
          <p:spPr bwMode="auto">
            <a:xfrm>
              <a:off x="4704" y="2243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Oval 17"/>
            <p:cNvSpPr>
              <a:spLocks noChangeArrowheads="1"/>
            </p:cNvSpPr>
            <p:nvPr/>
          </p:nvSpPr>
          <p:spPr bwMode="auto">
            <a:xfrm>
              <a:off x="4883" y="2243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Oval 18"/>
            <p:cNvSpPr>
              <a:spLocks noChangeArrowheads="1"/>
            </p:cNvSpPr>
            <p:nvPr/>
          </p:nvSpPr>
          <p:spPr bwMode="auto">
            <a:xfrm>
              <a:off x="5062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Oval 19"/>
            <p:cNvSpPr>
              <a:spLocks noChangeArrowheads="1"/>
            </p:cNvSpPr>
            <p:nvPr/>
          </p:nvSpPr>
          <p:spPr bwMode="auto">
            <a:xfrm>
              <a:off x="5241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Oval 20"/>
            <p:cNvSpPr>
              <a:spLocks noChangeArrowheads="1"/>
            </p:cNvSpPr>
            <p:nvPr/>
          </p:nvSpPr>
          <p:spPr bwMode="auto">
            <a:xfrm>
              <a:off x="5420" y="2243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Oval 21"/>
            <p:cNvSpPr>
              <a:spLocks noChangeArrowheads="1"/>
            </p:cNvSpPr>
            <p:nvPr/>
          </p:nvSpPr>
          <p:spPr bwMode="auto">
            <a:xfrm>
              <a:off x="4704" y="2421"/>
              <a:ext cx="127" cy="12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Oval 22"/>
            <p:cNvSpPr>
              <a:spLocks noChangeArrowheads="1"/>
            </p:cNvSpPr>
            <p:nvPr/>
          </p:nvSpPr>
          <p:spPr bwMode="auto">
            <a:xfrm>
              <a:off x="4883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Oval 23"/>
            <p:cNvSpPr>
              <a:spLocks noChangeArrowheads="1"/>
            </p:cNvSpPr>
            <p:nvPr/>
          </p:nvSpPr>
          <p:spPr bwMode="auto">
            <a:xfrm>
              <a:off x="5062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Oval 24"/>
            <p:cNvSpPr>
              <a:spLocks noChangeArrowheads="1"/>
            </p:cNvSpPr>
            <p:nvPr/>
          </p:nvSpPr>
          <p:spPr bwMode="auto">
            <a:xfrm>
              <a:off x="5241" y="2421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Oval 25"/>
            <p:cNvSpPr>
              <a:spLocks noChangeArrowheads="1"/>
            </p:cNvSpPr>
            <p:nvPr/>
          </p:nvSpPr>
          <p:spPr bwMode="auto">
            <a:xfrm>
              <a:off x="4704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" name="Oval 26"/>
            <p:cNvSpPr>
              <a:spLocks noChangeArrowheads="1"/>
            </p:cNvSpPr>
            <p:nvPr/>
          </p:nvSpPr>
          <p:spPr bwMode="auto">
            <a:xfrm>
              <a:off x="4883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Oval 27"/>
            <p:cNvSpPr>
              <a:spLocks noChangeArrowheads="1"/>
            </p:cNvSpPr>
            <p:nvPr/>
          </p:nvSpPr>
          <p:spPr bwMode="auto">
            <a:xfrm>
              <a:off x="5062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Oval 28"/>
            <p:cNvSpPr>
              <a:spLocks noChangeArrowheads="1"/>
            </p:cNvSpPr>
            <p:nvPr/>
          </p:nvSpPr>
          <p:spPr bwMode="auto">
            <a:xfrm>
              <a:off x="5241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Oval 29"/>
            <p:cNvSpPr>
              <a:spLocks noChangeArrowheads="1"/>
            </p:cNvSpPr>
            <p:nvPr/>
          </p:nvSpPr>
          <p:spPr bwMode="auto">
            <a:xfrm>
              <a:off x="5420" y="2600"/>
              <a:ext cx="127" cy="128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" name="Oval 30"/>
            <p:cNvSpPr>
              <a:spLocks noChangeArrowheads="1"/>
            </p:cNvSpPr>
            <p:nvPr/>
          </p:nvSpPr>
          <p:spPr bwMode="auto">
            <a:xfrm>
              <a:off x="4704" y="2779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" name="Oval 31"/>
            <p:cNvSpPr>
              <a:spLocks noChangeArrowheads="1"/>
            </p:cNvSpPr>
            <p:nvPr/>
          </p:nvSpPr>
          <p:spPr bwMode="auto">
            <a:xfrm>
              <a:off x="4883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" name="Oval 32"/>
            <p:cNvSpPr>
              <a:spLocks noChangeArrowheads="1"/>
            </p:cNvSpPr>
            <p:nvPr/>
          </p:nvSpPr>
          <p:spPr bwMode="auto">
            <a:xfrm>
              <a:off x="5062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" name="Oval 33"/>
            <p:cNvSpPr>
              <a:spLocks noChangeArrowheads="1"/>
            </p:cNvSpPr>
            <p:nvPr/>
          </p:nvSpPr>
          <p:spPr bwMode="auto">
            <a:xfrm>
              <a:off x="5241" y="2779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" name="Oval 34"/>
            <p:cNvSpPr>
              <a:spLocks noChangeArrowheads="1"/>
            </p:cNvSpPr>
            <p:nvPr/>
          </p:nvSpPr>
          <p:spPr bwMode="auto">
            <a:xfrm>
              <a:off x="4704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" name="Oval 35"/>
            <p:cNvSpPr>
              <a:spLocks noChangeArrowheads="1"/>
            </p:cNvSpPr>
            <p:nvPr/>
          </p:nvSpPr>
          <p:spPr bwMode="auto">
            <a:xfrm>
              <a:off x="4883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" name="Oval 36"/>
            <p:cNvSpPr>
              <a:spLocks noChangeArrowheads="1"/>
            </p:cNvSpPr>
            <p:nvPr/>
          </p:nvSpPr>
          <p:spPr bwMode="auto">
            <a:xfrm>
              <a:off x="5062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" name="Oval 37"/>
            <p:cNvSpPr>
              <a:spLocks noChangeArrowheads="1"/>
            </p:cNvSpPr>
            <p:nvPr/>
          </p:nvSpPr>
          <p:spPr bwMode="auto">
            <a:xfrm>
              <a:off x="5241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" name="Oval 38"/>
            <p:cNvSpPr>
              <a:spLocks noChangeArrowheads="1"/>
            </p:cNvSpPr>
            <p:nvPr/>
          </p:nvSpPr>
          <p:spPr bwMode="auto">
            <a:xfrm>
              <a:off x="4883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" name="Oval 39"/>
            <p:cNvSpPr>
              <a:spLocks noChangeArrowheads="1"/>
            </p:cNvSpPr>
            <p:nvPr/>
          </p:nvSpPr>
          <p:spPr bwMode="auto">
            <a:xfrm>
              <a:off x="5241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7" name="Line 40"/>
          <p:cNvSpPr>
            <a:spLocks noChangeShapeType="1"/>
          </p:cNvSpPr>
          <p:nvPr/>
        </p:nvSpPr>
        <p:spPr bwMode="auto">
          <a:xfrm>
            <a:off x="304800" y="2819400"/>
            <a:ext cx="82296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8" name="Picture 43" descr="9267_CTULogoWhit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5638800"/>
            <a:ext cx="1123950" cy="55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44" descr="ICOM wht_r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5676900"/>
            <a:ext cx="1023938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0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15913" y="838199"/>
            <a:ext cx="6781800" cy="1762125"/>
          </a:xfrm>
        </p:spPr>
        <p:txBody>
          <a:bodyPr/>
          <a:lstStyle>
            <a:lvl1pPr algn="r">
              <a:defRPr sz="4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US" noProof="0" dirty="0" smtClean="0"/>
          </a:p>
        </p:txBody>
      </p:sp>
      <p:sp>
        <p:nvSpPr>
          <p:cNvPr id="15360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849313" y="3049588"/>
            <a:ext cx="6248400" cy="2031206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3600" b="1">
                <a:solidFill>
                  <a:srgbClr val="FFC000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US" noProof="0" dirty="0" smtClean="0"/>
          </a:p>
        </p:txBody>
      </p:sp>
    </p:spTree>
    <p:extLst>
      <p:ext uri="{BB962C8B-B14F-4D97-AF65-F5344CB8AC3E}">
        <p14:creationId xmlns:p14="http://schemas.microsoft.com/office/powerpoint/2010/main" val="35782383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04800"/>
            <a:ext cx="7467600" cy="990600"/>
          </a:xfrm>
        </p:spPr>
        <p:txBody>
          <a:bodyPr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00400" y="6400800"/>
            <a:ext cx="26558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dirty="0" smtClean="0">
                <a:solidFill>
                  <a:schemeClr val="tx1">
                    <a:lumMod val="75000"/>
                  </a:schemeClr>
                </a:solidFill>
                <a:latin typeface="+mn-lt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2088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2000" y="2286000"/>
            <a:ext cx="7772400" cy="1362075"/>
          </a:xfrm>
        </p:spPr>
        <p:txBody>
          <a:bodyPr anchor="ctr"/>
          <a:lstStyle>
            <a:lvl1pPr algn="l">
              <a:defRPr sz="4000" b="1" cap="none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3657600"/>
            <a:ext cx="7772400" cy="1500187"/>
          </a:xfrm>
        </p:spPr>
        <p:txBody>
          <a:bodyPr anchor="ctr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00400" y="6400800"/>
            <a:ext cx="26558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dirty="0" smtClean="0">
                <a:solidFill>
                  <a:schemeClr val="tx1">
                    <a:lumMod val="75000"/>
                  </a:schemeClr>
                </a:solidFill>
                <a:latin typeface="+mn-lt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8835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00400" y="6400800"/>
            <a:ext cx="26558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dirty="0" smtClean="0">
                <a:solidFill>
                  <a:schemeClr val="tx1">
                    <a:lumMod val="75000"/>
                  </a:schemeClr>
                </a:solidFill>
                <a:latin typeface="+mn-lt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4386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ctr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ctr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200400" y="6400800"/>
            <a:ext cx="26558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dirty="0" smtClean="0">
                <a:solidFill>
                  <a:schemeClr val="tx1">
                    <a:lumMod val="75000"/>
                  </a:schemeClr>
                </a:solidFill>
                <a:latin typeface="+mn-lt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4795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00400" y="6400800"/>
            <a:ext cx="26558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dirty="0" smtClean="0">
                <a:solidFill>
                  <a:schemeClr val="tx1">
                    <a:lumMod val="75000"/>
                  </a:schemeClr>
                </a:solidFill>
                <a:latin typeface="+mn-lt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4280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00400" y="6400800"/>
            <a:ext cx="26558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dirty="0" smtClean="0">
                <a:solidFill>
                  <a:schemeClr val="tx1">
                    <a:lumMod val="75000"/>
                  </a:schemeClr>
                </a:solidFill>
                <a:latin typeface="+mn-lt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4381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7467600" cy="7921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00400" y="6400800"/>
            <a:ext cx="26558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dirty="0" smtClean="0">
                <a:solidFill>
                  <a:schemeClr val="tx1">
                    <a:lumMod val="75000"/>
                  </a:schemeClr>
                </a:solidFill>
                <a:latin typeface="+mn-lt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2764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2 Hig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7467600" cy="7921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2860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962400"/>
            <a:ext cx="8229600" cy="228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00400" y="6400800"/>
            <a:ext cx="26558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dirty="0" smtClean="0">
                <a:solidFill>
                  <a:schemeClr val="tx1">
                    <a:lumMod val="75000"/>
                  </a:schemeClr>
                </a:solidFill>
                <a:latin typeface="+mn-lt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6362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Line 2"/>
          <p:cNvSpPr>
            <a:spLocks noChangeShapeType="1"/>
          </p:cNvSpPr>
          <p:nvPr/>
        </p:nvSpPr>
        <p:spPr bwMode="auto">
          <a:xfrm>
            <a:off x="8001000" y="152400"/>
            <a:ext cx="0" cy="13716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7467600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grpSp>
        <p:nvGrpSpPr>
          <p:cNvPr id="1029" name="Group 8"/>
          <p:cNvGrpSpPr>
            <a:grpSpLocks/>
          </p:cNvGrpSpPr>
          <p:nvPr/>
        </p:nvGrpSpPr>
        <p:grpSpPr bwMode="auto">
          <a:xfrm>
            <a:off x="8153400" y="152400"/>
            <a:ext cx="792163" cy="1295400"/>
            <a:chOff x="5136" y="960"/>
            <a:chExt cx="528" cy="864"/>
          </a:xfrm>
        </p:grpSpPr>
        <p:sp>
          <p:nvSpPr>
            <p:cNvPr id="1034" name="Oval 9"/>
            <p:cNvSpPr>
              <a:spLocks noChangeArrowheads="1"/>
            </p:cNvSpPr>
            <p:nvPr/>
          </p:nvSpPr>
          <p:spPr bwMode="auto">
            <a:xfrm>
              <a:off x="5136" y="960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5" name="Oval 10"/>
            <p:cNvSpPr>
              <a:spLocks noChangeArrowheads="1"/>
            </p:cNvSpPr>
            <p:nvPr/>
          </p:nvSpPr>
          <p:spPr bwMode="auto">
            <a:xfrm>
              <a:off x="5248" y="960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6" name="Oval 11"/>
            <p:cNvSpPr>
              <a:spLocks noChangeArrowheads="1"/>
            </p:cNvSpPr>
            <p:nvPr/>
          </p:nvSpPr>
          <p:spPr bwMode="auto">
            <a:xfrm>
              <a:off x="5360" y="960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7" name="Oval 12"/>
            <p:cNvSpPr>
              <a:spLocks noChangeArrowheads="1"/>
            </p:cNvSpPr>
            <p:nvPr/>
          </p:nvSpPr>
          <p:spPr bwMode="auto">
            <a:xfrm>
              <a:off x="5136" y="1072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8" name="Oval 13"/>
            <p:cNvSpPr>
              <a:spLocks noChangeArrowheads="1"/>
            </p:cNvSpPr>
            <p:nvPr/>
          </p:nvSpPr>
          <p:spPr bwMode="auto">
            <a:xfrm>
              <a:off x="5248" y="1072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9" name="Oval 14"/>
            <p:cNvSpPr>
              <a:spLocks noChangeArrowheads="1"/>
            </p:cNvSpPr>
            <p:nvPr/>
          </p:nvSpPr>
          <p:spPr bwMode="auto">
            <a:xfrm>
              <a:off x="5360" y="1072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0" name="Oval 15"/>
            <p:cNvSpPr>
              <a:spLocks noChangeArrowheads="1"/>
            </p:cNvSpPr>
            <p:nvPr/>
          </p:nvSpPr>
          <p:spPr bwMode="auto">
            <a:xfrm>
              <a:off x="5472" y="1072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1" name="Oval 16"/>
            <p:cNvSpPr>
              <a:spLocks noChangeArrowheads="1"/>
            </p:cNvSpPr>
            <p:nvPr/>
          </p:nvSpPr>
          <p:spPr bwMode="auto">
            <a:xfrm>
              <a:off x="5136" y="1184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2" name="Oval 17"/>
            <p:cNvSpPr>
              <a:spLocks noChangeArrowheads="1"/>
            </p:cNvSpPr>
            <p:nvPr/>
          </p:nvSpPr>
          <p:spPr bwMode="auto">
            <a:xfrm>
              <a:off x="5248" y="1184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3" name="Oval 18"/>
            <p:cNvSpPr>
              <a:spLocks noChangeArrowheads="1"/>
            </p:cNvSpPr>
            <p:nvPr/>
          </p:nvSpPr>
          <p:spPr bwMode="auto">
            <a:xfrm>
              <a:off x="5360" y="1184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4" name="Oval 19"/>
            <p:cNvSpPr>
              <a:spLocks noChangeArrowheads="1"/>
            </p:cNvSpPr>
            <p:nvPr/>
          </p:nvSpPr>
          <p:spPr bwMode="auto">
            <a:xfrm>
              <a:off x="5472" y="1184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5" name="Oval 20"/>
            <p:cNvSpPr>
              <a:spLocks noChangeArrowheads="1"/>
            </p:cNvSpPr>
            <p:nvPr/>
          </p:nvSpPr>
          <p:spPr bwMode="auto">
            <a:xfrm>
              <a:off x="5584" y="1184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6" name="Oval 21"/>
            <p:cNvSpPr>
              <a:spLocks noChangeArrowheads="1"/>
            </p:cNvSpPr>
            <p:nvPr/>
          </p:nvSpPr>
          <p:spPr bwMode="auto">
            <a:xfrm>
              <a:off x="5136" y="1296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7" name="Oval 22"/>
            <p:cNvSpPr>
              <a:spLocks noChangeArrowheads="1"/>
            </p:cNvSpPr>
            <p:nvPr/>
          </p:nvSpPr>
          <p:spPr bwMode="auto">
            <a:xfrm>
              <a:off x="5248" y="1296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8" name="Oval 23"/>
            <p:cNvSpPr>
              <a:spLocks noChangeArrowheads="1"/>
            </p:cNvSpPr>
            <p:nvPr/>
          </p:nvSpPr>
          <p:spPr bwMode="auto">
            <a:xfrm>
              <a:off x="5360" y="1296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9" name="Oval 24"/>
            <p:cNvSpPr>
              <a:spLocks noChangeArrowheads="1"/>
            </p:cNvSpPr>
            <p:nvPr/>
          </p:nvSpPr>
          <p:spPr bwMode="auto">
            <a:xfrm>
              <a:off x="5472" y="1296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0" name="Oval 25"/>
            <p:cNvSpPr>
              <a:spLocks noChangeArrowheads="1"/>
            </p:cNvSpPr>
            <p:nvPr/>
          </p:nvSpPr>
          <p:spPr bwMode="auto">
            <a:xfrm>
              <a:off x="5136" y="1408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1" name="Oval 26"/>
            <p:cNvSpPr>
              <a:spLocks noChangeArrowheads="1"/>
            </p:cNvSpPr>
            <p:nvPr/>
          </p:nvSpPr>
          <p:spPr bwMode="auto">
            <a:xfrm>
              <a:off x="5248" y="1408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2" name="Oval 27"/>
            <p:cNvSpPr>
              <a:spLocks noChangeArrowheads="1"/>
            </p:cNvSpPr>
            <p:nvPr/>
          </p:nvSpPr>
          <p:spPr bwMode="auto">
            <a:xfrm>
              <a:off x="5360" y="1408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3" name="Oval 28"/>
            <p:cNvSpPr>
              <a:spLocks noChangeArrowheads="1"/>
            </p:cNvSpPr>
            <p:nvPr/>
          </p:nvSpPr>
          <p:spPr bwMode="auto">
            <a:xfrm>
              <a:off x="5472" y="1408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4" name="Oval 29"/>
            <p:cNvSpPr>
              <a:spLocks noChangeArrowheads="1"/>
            </p:cNvSpPr>
            <p:nvPr/>
          </p:nvSpPr>
          <p:spPr bwMode="auto">
            <a:xfrm>
              <a:off x="5584" y="1408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5" name="Oval 30"/>
            <p:cNvSpPr>
              <a:spLocks noChangeArrowheads="1"/>
            </p:cNvSpPr>
            <p:nvPr/>
          </p:nvSpPr>
          <p:spPr bwMode="auto">
            <a:xfrm>
              <a:off x="5136" y="1520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6" name="Oval 31"/>
            <p:cNvSpPr>
              <a:spLocks noChangeArrowheads="1"/>
            </p:cNvSpPr>
            <p:nvPr/>
          </p:nvSpPr>
          <p:spPr bwMode="auto">
            <a:xfrm>
              <a:off x="5248" y="1520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7" name="Oval 32"/>
            <p:cNvSpPr>
              <a:spLocks noChangeArrowheads="1"/>
            </p:cNvSpPr>
            <p:nvPr/>
          </p:nvSpPr>
          <p:spPr bwMode="auto">
            <a:xfrm>
              <a:off x="5360" y="1520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8" name="Oval 33"/>
            <p:cNvSpPr>
              <a:spLocks noChangeArrowheads="1"/>
            </p:cNvSpPr>
            <p:nvPr/>
          </p:nvSpPr>
          <p:spPr bwMode="auto">
            <a:xfrm>
              <a:off x="5472" y="1520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9" name="Oval 34"/>
            <p:cNvSpPr>
              <a:spLocks noChangeArrowheads="1"/>
            </p:cNvSpPr>
            <p:nvPr/>
          </p:nvSpPr>
          <p:spPr bwMode="auto">
            <a:xfrm>
              <a:off x="5136" y="1632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0" name="Oval 35"/>
            <p:cNvSpPr>
              <a:spLocks noChangeArrowheads="1"/>
            </p:cNvSpPr>
            <p:nvPr/>
          </p:nvSpPr>
          <p:spPr bwMode="auto">
            <a:xfrm>
              <a:off x="5248" y="1632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1" name="Oval 36"/>
            <p:cNvSpPr>
              <a:spLocks noChangeArrowheads="1"/>
            </p:cNvSpPr>
            <p:nvPr/>
          </p:nvSpPr>
          <p:spPr bwMode="auto">
            <a:xfrm>
              <a:off x="5360" y="1632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2" name="Oval 37"/>
            <p:cNvSpPr>
              <a:spLocks noChangeArrowheads="1"/>
            </p:cNvSpPr>
            <p:nvPr/>
          </p:nvSpPr>
          <p:spPr bwMode="auto">
            <a:xfrm>
              <a:off x="5472" y="1632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3" name="Oval 38"/>
            <p:cNvSpPr>
              <a:spLocks noChangeArrowheads="1"/>
            </p:cNvSpPr>
            <p:nvPr/>
          </p:nvSpPr>
          <p:spPr bwMode="auto">
            <a:xfrm>
              <a:off x="5248" y="1744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4" name="Oval 39"/>
            <p:cNvSpPr>
              <a:spLocks noChangeArrowheads="1"/>
            </p:cNvSpPr>
            <p:nvPr/>
          </p:nvSpPr>
          <p:spPr bwMode="auto">
            <a:xfrm>
              <a:off x="5472" y="1744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1030" name="Picture 40" descr="9267_CTULogo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248400"/>
            <a:ext cx="971550" cy="48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41" descr="ICOM blk red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6248400"/>
            <a:ext cx="965200" cy="45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00400" y="6400800"/>
            <a:ext cx="26558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dirty="0" smtClean="0">
                <a:solidFill>
                  <a:schemeClr val="tx1">
                    <a:lumMod val="75000"/>
                  </a:schemeClr>
                </a:solidFill>
                <a:latin typeface="+mn-lt"/>
              </a:defRPr>
            </a:lvl1pPr>
          </a:lstStyle>
          <a:p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800" b="1">
          <a:solidFill>
            <a:schemeClr val="folHlink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folHlink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folHlink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folHlink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folHlink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folHlink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folHlink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folHlink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folHlink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l"/>
        <a:defRPr sz="3000">
          <a:solidFill>
            <a:srgbClr val="000000"/>
          </a:solidFill>
          <a:latin typeface="+mn-lt"/>
          <a:ea typeface="+mn-ea"/>
          <a:cs typeface="+mn-cs"/>
        </a:defRPr>
      </a:lvl1pPr>
      <a:lvl2pPr marL="692150" indent="-347663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600">
          <a:solidFill>
            <a:srgbClr val="000000"/>
          </a:solidFill>
          <a:latin typeface="+mn-lt"/>
        </a:defRPr>
      </a:lvl2pPr>
      <a:lvl3pPr marL="987425" indent="-29368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itchFamily="2" charset="2"/>
        <a:buChar char="l"/>
        <a:defRPr sz="2300">
          <a:solidFill>
            <a:srgbClr val="000000"/>
          </a:solidFill>
          <a:latin typeface="+mn-lt"/>
        </a:defRPr>
      </a:lvl3pPr>
      <a:lvl4pPr marL="1281113" indent="-2921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§"/>
        <a:defRPr sz="2000">
          <a:solidFill>
            <a:srgbClr val="000000"/>
          </a:solidFill>
          <a:latin typeface="+mn-lt"/>
        </a:defRPr>
      </a:lvl4pPr>
      <a:lvl5pPr marL="1598613" indent="-315913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rgbClr val="000000"/>
          </a:solidFill>
          <a:latin typeface="+mn-lt"/>
        </a:defRPr>
      </a:lvl5pPr>
      <a:lvl6pPr marL="2055813" indent="-315913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rgbClr val="000000"/>
          </a:solidFill>
          <a:latin typeface="+mn-lt"/>
        </a:defRPr>
      </a:lvl6pPr>
      <a:lvl7pPr marL="2513013" indent="-315913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rgbClr val="000000"/>
          </a:solidFill>
          <a:latin typeface="+mn-lt"/>
        </a:defRPr>
      </a:lvl7pPr>
      <a:lvl8pPr marL="2970213" indent="-315913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rgbClr val="000000"/>
          </a:solidFill>
          <a:latin typeface="+mn-lt"/>
        </a:defRPr>
      </a:lvl8pPr>
      <a:lvl9pPr marL="3427413" indent="-315913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lists.contesting.com/_cq-contest/1993-02/msg00078.html" TargetMode="Externa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wwrof.org/cabrillo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hyperlink" Target="http://bit.ly/1FzgkM9" TargetMode="External"/><Relationship Id="rId4" Type="http://schemas.openxmlformats.org/officeDocument/2006/relationships/hyperlink" Target="mailto:cabrillo@wwrof.org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Why Cabrillo is Important to You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mtClean="0"/>
              <a:t>Randy Thompson, K5ZD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010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QSO Data 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type="body" sz="half" idx="1"/>
          </p:nvPr>
        </p:nvSpPr>
        <p:spPr/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3/9     21        0050     JH3DPB   59  TX      59 KW</a:t>
            </a:r>
          </a:p>
          <a:p>
            <a:pPr marL="0" indent="0">
              <a:buNone/>
            </a:pP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                           JA7YAA                  KW</a:t>
            </a:r>
          </a:p>
          <a:p>
            <a:pPr marL="0" indent="0">
              <a:buNone/>
            </a:pP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                           VS6BG                   100</a:t>
            </a:r>
          </a:p>
          <a:p>
            <a:pPr marL="0" indent="0">
              <a:buNone/>
            </a:pP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                    55     KH6ND                   KW</a:t>
            </a:r>
          </a:p>
          <a:p>
            <a:pPr marL="0" indent="0">
              <a:buNone/>
            </a:pP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                           ZL1ANJ                  150</a:t>
            </a:r>
          </a:p>
          <a:p>
            <a:pPr marL="0" indent="0">
              <a:buNone/>
            </a:pP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        28                 HC8A                    KW</a:t>
            </a:r>
          </a:p>
          <a:p>
            <a:pPr marL="0" indent="0">
              <a:buNone/>
            </a:pP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                           OA4ANR                  100</a:t>
            </a:r>
          </a:p>
          <a:p>
            <a:pPr marL="0" indent="0">
              <a:buNone/>
            </a:pP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                  0100     KL7RA                   KW</a:t>
            </a:r>
          </a:p>
          <a:p>
            <a:pPr marL="0" indent="0">
              <a:buNone/>
            </a:pP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        14                 VP2E                    KW</a:t>
            </a:r>
          </a:p>
          <a:p>
            <a:pPr marL="0" indent="0">
              <a:buNone/>
            </a:pPr>
            <a:endParaRPr lang="en-US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1" name="Content Placeholder 20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2400" dirty="0" smtClean="0"/>
              <a:t>Easy for humans to understand, but not for computers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26684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ARRL Format “V1” – 1993 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381000" y="1981200"/>
            <a:ext cx="4114800" cy="4343400"/>
          </a:xfrm>
        </p:spPr>
        <p:txBody>
          <a:bodyPr>
            <a:normAutofit fontScale="92500"/>
          </a:bodyPr>
          <a:lstStyle/>
          <a:p>
            <a:endParaRPr lang="en-US" sz="1600" dirty="0" smtClean="0"/>
          </a:p>
          <a:p>
            <a:r>
              <a:rPr lang="en-US" sz="1600" dirty="0" smtClean="0"/>
              <a:t>All files must be in standard ASCII format. </a:t>
            </a:r>
          </a:p>
          <a:p>
            <a:r>
              <a:rPr lang="en-US" sz="1600" dirty="0" smtClean="0"/>
              <a:t>All files must be on an MS-DOS formatted disk, 3.5 inch (720-KB or 1.44-MB) or 5.25 inch (360-KB or 1.2-MB). </a:t>
            </a:r>
          </a:p>
          <a:p>
            <a:r>
              <a:rPr lang="en-US" sz="1600" dirty="0" smtClean="0"/>
              <a:t>The diskette label should clearly indicate the call sign used, contest name, entry class, and date of the contest.</a:t>
            </a:r>
          </a:p>
          <a:p>
            <a:r>
              <a:rPr lang="en-US" sz="1600" dirty="0" smtClean="0"/>
              <a:t>A paper summary sheet is required of all logs, either an official ARRL summary sheet or a close facsimile with a signed contest participation disclaimer. </a:t>
            </a:r>
          </a:p>
          <a:p>
            <a:r>
              <a:rPr lang="en-US" sz="1600" dirty="0" smtClean="0"/>
              <a:t>All diskettes become the property of the ARRL and are not returnable.</a:t>
            </a:r>
          </a:p>
          <a:p>
            <a:r>
              <a:rPr lang="en-US" sz="1600" dirty="0"/>
              <a:t>All QSO data must appear in each line, aligned by </a:t>
            </a:r>
            <a:r>
              <a:rPr lang="en-US" sz="1600" dirty="0" smtClean="0"/>
              <a:t>columns…</a:t>
            </a:r>
            <a:endParaRPr lang="en-US" sz="1600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648200" y="2050197"/>
            <a:ext cx="4038600" cy="4080728"/>
          </a:xfrm>
        </p:spPr>
        <p:txBody>
          <a:bodyPr/>
          <a:lstStyle/>
          <a:p>
            <a:pPr marL="0" indent="0">
              <a:buNone/>
            </a:pPr>
            <a:endParaRPr lang="en-US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SAMPLE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FILE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pPr marL="0" indent="0">
              <a:buNone/>
            </a:pPr>
            <a:r>
              <a:rPr lang="en-US" sz="11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20 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CW 15/02/92 0001 UW9WA </a:t>
            </a:r>
            <a:r>
              <a:rPr lang="en-US" sz="11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599 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MA 599 100 * 3 20 CW 15/02/92 0001 UZ1AWJ 599 MA 599 200 * 3 20 CW 15/02/92 0002 OZ1IKW 599 MA 599 100 * 3 20 CW 15/02/92 0002 YU1GN </a:t>
            </a:r>
            <a:r>
              <a:rPr lang="en-US" sz="11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599 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MA 599 100 * 3 20 CW 15/02/92 0003 UZ9XWT 599 MA 599 100 </a:t>
            </a:r>
            <a:r>
              <a:rPr lang="en-US" sz="11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3 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20 CW 15/02/92 0003 UZ4WWA 599 MA 599 200 </a:t>
            </a:r>
            <a:r>
              <a:rPr lang="en-US" sz="11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3 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20 CW 15/02/92 0004 OZ4UN </a:t>
            </a:r>
            <a:r>
              <a:rPr lang="en-US" sz="11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599 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MA 599 500 </a:t>
            </a:r>
            <a:r>
              <a:rPr lang="en-US" sz="11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3 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20 CW 15/02/92 0005 OK1ALW 599 MA 599 KW </a:t>
            </a:r>
            <a:r>
              <a:rPr lang="en-US" sz="11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* 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3 20 CW 15/02/92 0005 DF5UL </a:t>
            </a:r>
            <a:r>
              <a:rPr lang="en-US" sz="11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599 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MA 599 KW </a:t>
            </a:r>
            <a:r>
              <a:rPr lang="en-US" sz="11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* 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3 20 CW 15/02/92 0005 YU7XM </a:t>
            </a:r>
            <a:r>
              <a:rPr lang="en-US" sz="11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599 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MA 599 100 </a:t>
            </a:r>
            <a:r>
              <a:rPr lang="en-US" sz="11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3 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20 CW 15/02/92 0006 RH0E </a:t>
            </a:r>
            <a:r>
              <a:rPr lang="en-US" sz="11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599 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MA 599 300 * 3 20 CW 15/02/92 0006 YO7BGA 599 MA 599 006 * 3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57200" y="1219200"/>
            <a:ext cx="553048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rgbClr val="000000"/>
                </a:solidFill>
              </a:rPr>
              <a:t>ARRL Suggested Standard File Format</a:t>
            </a:r>
            <a:br>
              <a:rPr lang="en-US" sz="2400" i="1" dirty="0">
                <a:solidFill>
                  <a:srgbClr val="000000"/>
                </a:solidFill>
              </a:rPr>
            </a:br>
            <a:r>
              <a:rPr lang="en-US" sz="2400" i="1" dirty="0" smtClean="0">
                <a:solidFill>
                  <a:srgbClr val="000000"/>
                </a:solidFill>
              </a:rPr>
              <a:t>For </a:t>
            </a:r>
            <a:r>
              <a:rPr lang="en-US" sz="2400" i="1" dirty="0">
                <a:solidFill>
                  <a:srgbClr val="000000"/>
                </a:solidFill>
              </a:rPr>
              <a:t>Submission of Contest Log Data</a:t>
            </a:r>
            <a:endParaRPr lang="en-US" sz="2400" i="1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00200" y="6447710"/>
            <a:ext cx="419377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rgbClr val="000000"/>
                </a:solidFill>
                <a:cs typeface="Courier New" panose="02070309020205020404" pitchFamily="49" charset="0"/>
              </a:rPr>
              <a:t>Source: </a:t>
            </a:r>
            <a:r>
              <a:rPr lang="en-US" sz="1000" u="sng" dirty="0">
                <a:hlinkClick r:id="rId2"/>
              </a:rPr>
              <a:t>http://lists.contesting.com/_</a:t>
            </a:r>
            <a:r>
              <a:rPr lang="en-US" sz="1000" u="sng" dirty="0" smtClean="0">
                <a:hlinkClick r:id="rId2"/>
              </a:rPr>
              <a:t>cq-contest/1993-02/msg00078.html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726481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Logging software authors had embraced ARRL Format </a:t>
            </a:r>
            <a:r>
              <a:rPr lang="en-US" dirty="0" smtClean="0"/>
              <a:t>V1</a:t>
            </a:r>
          </a:p>
          <a:p>
            <a:endParaRPr lang="en-US" dirty="0"/>
          </a:p>
          <a:p>
            <a:r>
              <a:rPr lang="en-US" dirty="0" smtClean="0"/>
              <a:t>But, floppy disks and paper summary sheets wasn’t making things better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In 1998 K5FUV </a:t>
            </a:r>
            <a:r>
              <a:rPr lang="en-US" dirty="0"/>
              <a:t>at ARRL invited Trey, N5KO, to investigate electronic </a:t>
            </a:r>
            <a:r>
              <a:rPr lang="en-US" dirty="0" smtClean="0"/>
              <a:t>log </a:t>
            </a:r>
            <a:r>
              <a:rPr lang="en-US" dirty="0"/>
              <a:t>submission</a:t>
            </a:r>
          </a:p>
          <a:p>
            <a:endParaRPr lang="en-US" dirty="0" smtClean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Steps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4861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ADIF</a:t>
            </a:r>
          </a:p>
          <a:p>
            <a:pPr lvl="1"/>
            <a:r>
              <a:rPr lang="en-US" dirty="0" smtClean="0"/>
              <a:t>Late response from developers</a:t>
            </a:r>
          </a:p>
          <a:p>
            <a:pPr lvl="1"/>
            <a:endParaRPr lang="en-US" dirty="0" smtClean="0"/>
          </a:p>
          <a:p>
            <a:r>
              <a:rPr lang="en-US" dirty="0"/>
              <a:t>DARC Contest Data Exchange Format </a:t>
            </a:r>
            <a:r>
              <a:rPr lang="en-US" dirty="0" smtClean="0"/>
              <a:t>"</a:t>
            </a:r>
            <a:r>
              <a:rPr lang="en-US" dirty="0" err="1"/>
              <a:t>STuetzerbach</a:t>
            </a:r>
            <a:r>
              <a:rPr lang="en-US" dirty="0"/>
              <a:t> Format" </a:t>
            </a:r>
            <a:r>
              <a:rPr lang="en-US" dirty="0" smtClean="0"/>
              <a:t>– STF</a:t>
            </a:r>
          </a:p>
          <a:p>
            <a:pPr lvl="1"/>
            <a:r>
              <a:rPr lang="en-US" dirty="0" smtClean="0"/>
              <a:t>Discovered too late</a:t>
            </a:r>
          </a:p>
          <a:p>
            <a:endParaRPr lang="en-US" dirty="0" smtClean="0"/>
          </a:p>
          <a:p>
            <a:r>
              <a:rPr lang="en-US" dirty="0" smtClean="0"/>
              <a:t>XML</a:t>
            </a:r>
          </a:p>
          <a:p>
            <a:pPr lvl="1"/>
            <a:r>
              <a:rPr lang="en-US" dirty="0" smtClean="0"/>
              <a:t>Too new and not easy to read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Possible Formats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4908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Needed </a:t>
            </a:r>
            <a:r>
              <a:rPr lang="en-US" dirty="0" smtClean="0"/>
              <a:t>summary sheet data to put complete log submission in one file</a:t>
            </a:r>
          </a:p>
          <a:p>
            <a:endParaRPr lang="en-US" dirty="0" smtClean="0"/>
          </a:p>
          <a:p>
            <a:r>
              <a:rPr lang="en-US" dirty="0" smtClean="0"/>
              <a:t>CQ </a:t>
            </a:r>
            <a:r>
              <a:rPr lang="en-US" dirty="0" smtClean="0"/>
              <a:t>Magazine would not accept file format with ARRL in the name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ARRL Format V2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 bwMode="auto">
          <a:xfrm flipV="1">
            <a:off x="457200" y="609600"/>
            <a:ext cx="4114800" cy="53340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445021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Name </a:t>
            </a:r>
            <a:r>
              <a:rPr lang="en-US" dirty="0"/>
              <a:t>of </a:t>
            </a:r>
            <a:r>
              <a:rPr lang="en-US" dirty="0" smtClean="0"/>
              <a:t>Portuguese </a:t>
            </a:r>
            <a:r>
              <a:rPr lang="en-US" dirty="0"/>
              <a:t>explorer whose name was </a:t>
            </a:r>
            <a:r>
              <a:rPr lang="en-US" dirty="0" smtClean="0"/>
              <a:t>popular near </a:t>
            </a:r>
            <a:r>
              <a:rPr lang="en-US" dirty="0"/>
              <a:t>where Trey lived!</a:t>
            </a:r>
          </a:p>
          <a:p>
            <a:r>
              <a:rPr lang="en-US" dirty="0" smtClean="0"/>
              <a:t>1999-08-16 Cabrillo </a:t>
            </a:r>
            <a:r>
              <a:rPr lang="en-US" dirty="0"/>
              <a:t>V2.0 recognized by ARRL and </a:t>
            </a:r>
            <a:r>
              <a:rPr lang="en-US" dirty="0" smtClean="0"/>
              <a:t>CQ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Cabrillo Log Format – 1999 </a:t>
            </a:r>
            <a:endParaRPr lang="en-US" dirty="0"/>
          </a:p>
        </p:txBody>
      </p:sp>
      <p:pic>
        <p:nvPicPr>
          <p:cNvPr id="7170" name="Picture 2" descr="http://www.coinandstampgallery.com/Scott2700/Scott270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400" y="4310411"/>
            <a:ext cx="1082209" cy="16668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7" name="Picture 9" descr="https://www.cabrillo.edu/photos/medium/campus/158_587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84585" y="4286233"/>
            <a:ext cx="2991049" cy="1676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5" name="Picture 7" descr="http://e08595.medialib.glogster.com/media/03/0394ab6b0366eb85926e0b99fec7e1b9563e0ca92324b9521a95f9b42925ef86/juan-rodriguez-cabrillo-illustration-by-l-hunt-jp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00800" y="4038600"/>
            <a:ext cx="2420167" cy="19240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1331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Cabrillo Basics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20462" y="1676400"/>
            <a:ext cx="7236276" cy="39857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START-OF-LOG: 3.0</a:t>
            </a:r>
          </a:p>
          <a:p>
            <a:r>
              <a:rPr lang="en-US" sz="11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CALLSIGN: AA1ZZZ</a:t>
            </a:r>
          </a:p>
          <a:p>
            <a:r>
              <a:rPr lang="en-US" sz="11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CONTEST: CQ-WW-SSB</a:t>
            </a:r>
          </a:p>
          <a:p>
            <a:r>
              <a:rPr lang="en-US" sz="11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CATEGORY-OPERATOR: SINGLE-OP</a:t>
            </a:r>
          </a:p>
          <a:p>
            <a:r>
              <a:rPr lang="en-US" sz="11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CATEGORY-ASSISTED: NON-ASSISTED</a:t>
            </a:r>
          </a:p>
          <a:p>
            <a:r>
              <a:rPr lang="en-US" sz="11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CATEGORY-BAND: ALL</a:t>
            </a:r>
          </a:p>
          <a:p>
            <a:r>
              <a:rPr lang="en-US" sz="11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CATEGORY-POWER: HIGH</a:t>
            </a:r>
          </a:p>
          <a:p>
            <a:r>
              <a:rPr lang="en-US" sz="11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CATEGORY-MODE: CW</a:t>
            </a:r>
          </a:p>
          <a:p>
            <a:r>
              <a:rPr lang="en-US" sz="11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CATEGORY-TRANSMITTER: ONE</a:t>
            </a:r>
          </a:p>
          <a:p>
            <a:r>
              <a:rPr lang="en-US" sz="11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CATEGORY-OVERLAY: ROOKIE</a:t>
            </a:r>
          </a:p>
          <a:p>
            <a:r>
              <a:rPr lang="en-US" sz="1100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LOCATION</a:t>
            </a:r>
            <a:r>
              <a:rPr lang="en-US" sz="11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 WMA</a:t>
            </a:r>
          </a:p>
          <a:p>
            <a:r>
              <a:rPr lang="en-US" sz="11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CREATED-BY: </a:t>
            </a:r>
            <a:r>
              <a:rPr lang="en-US" sz="11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SuperLogger</a:t>
            </a:r>
            <a:r>
              <a:rPr lang="en-US" sz="11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v1.0</a:t>
            </a:r>
          </a:p>
          <a:p>
            <a:r>
              <a:rPr lang="en-US" sz="11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NAME: John Smith</a:t>
            </a:r>
          </a:p>
          <a:p>
            <a:r>
              <a:rPr lang="en-US" sz="11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ADDRESS: 100 Main St</a:t>
            </a:r>
          </a:p>
          <a:p>
            <a:r>
              <a:rPr lang="en-US" sz="11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ADDRESS-CITY: Uxbridge</a:t>
            </a:r>
          </a:p>
          <a:p>
            <a:r>
              <a:rPr lang="en-US" sz="1100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OPERATORS</a:t>
            </a:r>
            <a:r>
              <a:rPr lang="en-US" sz="11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 K5ZD</a:t>
            </a:r>
          </a:p>
          <a:p>
            <a:r>
              <a:rPr lang="en-US" sz="11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SOAPBOX: Put your comments here.</a:t>
            </a:r>
          </a:p>
          <a:p>
            <a:r>
              <a:rPr lang="en-US" sz="1100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QSO</a:t>
            </a:r>
            <a:r>
              <a:rPr lang="en-US" sz="11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  3799 PH 2000-10-26 0711 AA1ZZZ          59  05     K9QZO         59  04     0</a:t>
            </a:r>
          </a:p>
          <a:p>
            <a:r>
              <a:rPr lang="en-US" sz="11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QSO: 14256 PH 2000-10-26 </a:t>
            </a:r>
            <a:r>
              <a:rPr lang="en-US" sz="1100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0713 </a:t>
            </a:r>
            <a:r>
              <a:rPr lang="en-US" sz="11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AA1ZZZ          59  05     P29AS         59  28     0</a:t>
            </a:r>
          </a:p>
          <a:p>
            <a:r>
              <a:rPr lang="en-US" sz="11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QSO: 21250 PH 2000-10-26 </a:t>
            </a:r>
            <a:r>
              <a:rPr lang="en-US" sz="1100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0716 </a:t>
            </a:r>
            <a:r>
              <a:rPr lang="en-US" sz="11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AA1ZZZ          59  05     4S7TWG        59  22     0</a:t>
            </a:r>
          </a:p>
          <a:p>
            <a:r>
              <a:rPr lang="en-US" sz="11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QSO: 28530 PH 2000-10-26 </a:t>
            </a:r>
            <a:r>
              <a:rPr lang="en-US" sz="1100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0721 </a:t>
            </a:r>
            <a:r>
              <a:rPr lang="en-US" sz="11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AA1ZZZ          59  05     JT1FAX        59  23     0</a:t>
            </a:r>
          </a:p>
          <a:p>
            <a:r>
              <a:rPr lang="en-US" sz="11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QSO:  7250 PH 2000-10-26 </a:t>
            </a:r>
            <a:r>
              <a:rPr lang="en-US" sz="1100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0751 </a:t>
            </a:r>
            <a:r>
              <a:rPr lang="en-US" sz="11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AA1ZZZ          59  05     WA6MIC        59  03     0</a:t>
            </a:r>
          </a:p>
          <a:p>
            <a:r>
              <a:rPr lang="en-US" sz="11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END-OF-LOG: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74431" y="1178142"/>
            <a:ext cx="19159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Sample Log File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ight Brace 5"/>
          <p:cNvSpPr/>
          <p:nvPr/>
        </p:nvSpPr>
        <p:spPr bwMode="auto">
          <a:xfrm>
            <a:off x="3657600" y="1676400"/>
            <a:ext cx="381000" cy="2819400"/>
          </a:xfrm>
          <a:prstGeom prst="rightBrace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  <a:ex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-48" charset="-12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51538" y="3024526"/>
            <a:ext cx="941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Header</a:t>
            </a:r>
          </a:p>
        </p:txBody>
      </p:sp>
      <p:sp>
        <p:nvSpPr>
          <p:cNvPr id="8" name="Right Brace 7"/>
          <p:cNvSpPr/>
          <p:nvPr/>
        </p:nvSpPr>
        <p:spPr bwMode="auto">
          <a:xfrm>
            <a:off x="7543800" y="4572000"/>
            <a:ext cx="381000" cy="917331"/>
          </a:xfrm>
          <a:prstGeom prst="rightBrace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  <a:ex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-48" charset="-12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926875" y="4882634"/>
            <a:ext cx="1249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QSO Data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562600" y="2089611"/>
            <a:ext cx="2971800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The </a:t>
            </a:r>
            <a:r>
              <a:rPr lang="en-US" dirty="0" smtClean="0"/>
              <a:t>beginning of each </a:t>
            </a:r>
            <a:r>
              <a:rPr lang="en-US" dirty="0"/>
              <a:t>line is </a:t>
            </a:r>
            <a:r>
              <a:rPr lang="en-US" b="1" dirty="0"/>
              <a:t>&lt;LABEL&gt;</a:t>
            </a:r>
            <a:r>
              <a:rPr lang="en-US" dirty="0"/>
              <a:t>: followed by a space</a:t>
            </a:r>
            <a:endParaRPr lang="en-US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5020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Cabrillo Basics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20462" y="1676400"/>
            <a:ext cx="7236276" cy="39857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START-OF-LOG: 3.0</a:t>
            </a:r>
          </a:p>
          <a:p>
            <a:r>
              <a:rPr lang="en-US" sz="11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CALLSIGN: AA1ZZZ</a:t>
            </a:r>
          </a:p>
          <a:p>
            <a:r>
              <a:rPr lang="en-US" sz="11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CONTEST: CQ-WW-SSB</a:t>
            </a:r>
          </a:p>
          <a:p>
            <a:r>
              <a:rPr lang="en-US" sz="11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CATEGORY-OPERATOR: SINGLE-OP</a:t>
            </a:r>
          </a:p>
          <a:p>
            <a:r>
              <a:rPr lang="en-US" sz="11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CATEGORY-ASSISTED: NON-ASSISTED</a:t>
            </a:r>
          </a:p>
          <a:p>
            <a:r>
              <a:rPr lang="en-US" sz="11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CATEGORY-BAND: ALL</a:t>
            </a:r>
          </a:p>
          <a:p>
            <a:r>
              <a:rPr lang="en-US" sz="11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CATEGORY-POWER: HIGH</a:t>
            </a:r>
          </a:p>
          <a:p>
            <a:r>
              <a:rPr lang="en-US" sz="11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CATEGORY-MODE: CW</a:t>
            </a:r>
          </a:p>
          <a:p>
            <a:r>
              <a:rPr lang="en-US" sz="11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CATEGORY-TRANSMITTER: ONE</a:t>
            </a:r>
          </a:p>
          <a:p>
            <a:r>
              <a:rPr lang="en-US" sz="11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CATEGORY-OVERLAY: ROOKIE</a:t>
            </a:r>
          </a:p>
          <a:p>
            <a:r>
              <a:rPr lang="en-US" sz="1100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LOCATION</a:t>
            </a:r>
            <a:r>
              <a:rPr lang="en-US" sz="11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 WMA</a:t>
            </a:r>
          </a:p>
          <a:p>
            <a:r>
              <a:rPr lang="en-US" sz="11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CREATED-BY: </a:t>
            </a:r>
            <a:r>
              <a:rPr lang="en-US" sz="11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SuperLogger</a:t>
            </a:r>
            <a:r>
              <a:rPr lang="en-US" sz="11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v1.0</a:t>
            </a:r>
          </a:p>
          <a:p>
            <a:r>
              <a:rPr lang="en-US" sz="11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NAME: John Smith</a:t>
            </a:r>
          </a:p>
          <a:p>
            <a:r>
              <a:rPr lang="en-US" sz="11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ADDRESS: 100 Main St</a:t>
            </a:r>
          </a:p>
          <a:p>
            <a:r>
              <a:rPr lang="en-US" sz="11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ADDRESS-CITY: Uxbridge</a:t>
            </a:r>
          </a:p>
          <a:p>
            <a:r>
              <a:rPr lang="en-US" sz="1100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OPERATORS</a:t>
            </a:r>
            <a:r>
              <a:rPr lang="en-US" sz="11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 K5ZD</a:t>
            </a:r>
          </a:p>
          <a:p>
            <a:r>
              <a:rPr lang="en-US" sz="11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SOAPBOX: Put your comments here.</a:t>
            </a:r>
          </a:p>
          <a:p>
            <a:r>
              <a:rPr lang="en-US" sz="1100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QSO</a:t>
            </a:r>
            <a:r>
              <a:rPr lang="en-US" sz="11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  3799 PH 2000-10-26 0711 AA1ZZZ          59  05     K9QZO         59  04     0</a:t>
            </a:r>
          </a:p>
          <a:p>
            <a:r>
              <a:rPr lang="en-US" sz="11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QSO: 14256 PH 2000-10-26 </a:t>
            </a:r>
            <a:r>
              <a:rPr lang="en-US" sz="1100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0713 </a:t>
            </a:r>
            <a:r>
              <a:rPr lang="en-US" sz="11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AA1ZZZ          59  05     P29AS         59  28     0</a:t>
            </a:r>
          </a:p>
          <a:p>
            <a:r>
              <a:rPr lang="en-US" sz="11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QSO: 21250 PH 2000-10-26 </a:t>
            </a:r>
            <a:r>
              <a:rPr lang="en-US" sz="1100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0716 </a:t>
            </a:r>
            <a:r>
              <a:rPr lang="en-US" sz="11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AA1ZZZ          59  05     4S7TWG        59  22     0</a:t>
            </a:r>
          </a:p>
          <a:p>
            <a:r>
              <a:rPr lang="en-US" sz="11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QSO: 28530 PH 2000-10-26 </a:t>
            </a:r>
            <a:r>
              <a:rPr lang="en-US" sz="1100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0721 </a:t>
            </a:r>
            <a:r>
              <a:rPr lang="en-US" sz="11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AA1ZZZ          59  05     JT1FAX        59  23     0</a:t>
            </a:r>
          </a:p>
          <a:p>
            <a:r>
              <a:rPr lang="en-US" sz="11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QSO:  7250 PH 2000-10-26 </a:t>
            </a:r>
            <a:r>
              <a:rPr lang="en-US" sz="1100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0751 </a:t>
            </a:r>
            <a:r>
              <a:rPr lang="en-US" sz="11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AA1ZZZ          59  05     WA6MIC        59  03     0</a:t>
            </a:r>
          </a:p>
          <a:p>
            <a:r>
              <a:rPr lang="en-US" sz="11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END-OF-LOG: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74431" y="1178142"/>
            <a:ext cx="19159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Sample Log File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815254" y="1676400"/>
            <a:ext cx="3236784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MUST have Start-of-Log: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Number is version (2.0 or 3.0)</a:t>
            </a:r>
          </a:p>
        </p:txBody>
      </p:sp>
      <p:cxnSp>
        <p:nvCxnSpPr>
          <p:cNvPr id="11" name="Straight Arrow Connector 10"/>
          <p:cNvCxnSpPr>
            <a:stCxn id="2" idx="1"/>
          </p:cNvCxnSpPr>
          <p:nvPr/>
        </p:nvCxnSpPr>
        <p:spPr bwMode="auto">
          <a:xfrm flipH="1" flipV="1">
            <a:off x="2057400" y="1828800"/>
            <a:ext cx="2757854" cy="17076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Straight Arrow Connector 12"/>
          <p:cNvCxnSpPr>
            <a:stCxn id="14" idx="1"/>
          </p:cNvCxnSpPr>
          <p:nvPr/>
        </p:nvCxnSpPr>
        <p:spPr bwMode="auto">
          <a:xfrm flipH="1" flipV="1">
            <a:off x="1532386" y="5530334"/>
            <a:ext cx="3060129" cy="27623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" name="TextBox 13"/>
          <p:cNvSpPr txBox="1"/>
          <p:nvPr/>
        </p:nvSpPr>
        <p:spPr>
          <a:xfrm>
            <a:off x="4592515" y="5621903"/>
            <a:ext cx="2668359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MUST have End-of-Log:</a:t>
            </a:r>
          </a:p>
        </p:txBody>
      </p:sp>
    </p:spTree>
    <p:extLst>
      <p:ext uri="{BB962C8B-B14F-4D97-AF65-F5344CB8AC3E}">
        <p14:creationId xmlns:p14="http://schemas.microsoft.com/office/powerpoint/2010/main" val="428607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Cabrillo Basics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20462" y="1676400"/>
            <a:ext cx="7236276" cy="39857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START-OF-LOG: 3.0</a:t>
            </a:r>
          </a:p>
          <a:p>
            <a:r>
              <a:rPr lang="en-US" sz="11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CALLSIGN: AA1ZZZ</a:t>
            </a:r>
          </a:p>
          <a:p>
            <a:r>
              <a:rPr lang="en-US" sz="11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CONTEST: CQ-WW-SSB</a:t>
            </a:r>
          </a:p>
          <a:p>
            <a:r>
              <a:rPr lang="en-US" sz="11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CATEGORY-OPERATOR: SINGLE-OP</a:t>
            </a:r>
          </a:p>
          <a:p>
            <a:r>
              <a:rPr lang="en-US" sz="11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CATEGORY-ASSISTED: NON-ASSISTED</a:t>
            </a:r>
          </a:p>
          <a:p>
            <a:r>
              <a:rPr lang="en-US" sz="11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CATEGORY-BAND: ALL</a:t>
            </a:r>
          </a:p>
          <a:p>
            <a:r>
              <a:rPr lang="en-US" sz="11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CATEGORY-POWER: HIGH</a:t>
            </a:r>
          </a:p>
          <a:p>
            <a:r>
              <a:rPr lang="en-US" sz="11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CATEGORY-MODE: CW</a:t>
            </a:r>
          </a:p>
          <a:p>
            <a:r>
              <a:rPr lang="en-US" sz="11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CATEGORY-TRANSMITTER: ONE</a:t>
            </a:r>
          </a:p>
          <a:p>
            <a:r>
              <a:rPr lang="en-US" sz="11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CATEGORY-OVERLAY: ROOKIE</a:t>
            </a:r>
          </a:p>
          <a:p>
            <a:r>
              <a:rPr lang="en-US" sz="1100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LOCATION</a:t>
            </a:r>
            <a:r>
              <a:rPr lang="en-US" sz="11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 WMA</a:t>
            </a:r>
          </a:p>
          <a:p>
            <a:r>
              <a:rPr lang="en-US" sz="11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CREATED-BY: </a:t>
            </a:r>
            <a:r>
              <a:rPr lang="en-US" sz="11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SuperLogger</a:t>
            </a:r>
            <a:r>
              <a:rPr lang="en-US" sz="11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v1.0</a:t>
            </a:r>
          </a:p>
          <a:p>
            <a:r>
              <a:rPr lang="en-US" sz="11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NAME: John Smith</a:t>
            </a:r>
          </a:p>
          <a:p>
            <a:r>
              <a:rPr lang="en-US" sz="11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ADDRESS: 100 Main St</a:t>
            </a:r>
          </a:p>
          <a:p>
            <a:r>
              <a:rPr lang="en-US" sz="11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ADDRESS-CITY: Uxbridge</a:t>
            </a:r>
          </a:p>
          <a:p>
            <a:r>
              <a:rPr lang="en-US" sz="1100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OPERATORS</a:t>
            </a:r>
            <a:r>
              <a:rPr lang="en-US" sz="11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 K5ZD</a:t>
            </a:r>
          </a:p>
          <a:p>
            <a:r>
              <a:rPr lang="en-US" sz="11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SOAPBOX: Put your comments here.</a:t>
            </a:r>
          </a:p>
          <a:p>
            <a:r>
              <a:rPr lang="en-US" sz="1100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QSO</a:t>
            </a:r>
            <a:r>
              <a:rPr lang="en-US" sz="11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  3799 PH 2000-10-26 0711 AA1ZZZ          59  05     K9QZO         59  04     0</a:t>
            </a:r>
          </a:p>
          <a:p>
            <a:r>
              <a:rPr lang="en-US" sz="11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QSO: 14256 PH 2000-10-26 </a:t>
            </a:r>
            <a:r>
              <a:rPr lang="en-US" sz="1100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0713 </a:t>
            </a:r>
            <a:r>
              <a:rPr lang="en-US" sz="11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AA1ZZZ          59  05     P29AS         59  28     0</a:t>
            </a:r>
          </a:p>
          <a:p>
            <a:r>
              <a:rPr lang="en-US" sz="11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QSO: 21250 PH 2000-10-26 </a:t>
            </a:r>
            <a:r>
              <a:rPr lang="en-US" sz="1100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0716 </a:t>
            </a:r>
            <a:r>
              <a:rPr lang="en-US" sz="11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AA1ZZZ          59  05     4S7TWG        59  22     0</a:t>
            </a:r>
          </a:p>
          <a:p>
            <a:r>
              <a:rPr lang="en-US" sz="11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QSO: 28530 PH 2000-10-26 </a:t>
            </a:r>
            <a:r>
              <a:rPr lang="en-US" sz="1100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0721 </a:t>
            </a:r>
            <a:r>
              <a:rPr lang="en-US" sz="11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AA1ZZZ          59  05     JT1FAX        59  23     0</a:t>
            </a:r>
          </a:p>
          <a:p>
            <a:r>
              <a:rPr lang="en-US" sz="11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QSO:  7250 PH 2000-10-26 </a:t>
            </a:r>
            <a:r>
              <a:rPr lang="en-US" sz="1100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0751 </a:t>
            </a:r>
            <a:r>
              <a:rPr lang="en-US" sz="11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AA1ZZZ          59  05     WA6MIC        59  03     0</a:t>
            </a:r>
          </a:p>
          <a:p>
            <a:r>
              <a:rPr lang="en-US" sz="11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END-OF-LOG: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74431" y="1178142"/>
            <a:ext cx="19159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Sample Log File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105398" y="1364568"/>
            <a:ext cx="2971802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MUST have callsign used in the contest</a:t>
            </a:r>
          </a:p>
        </p:txBody>
      </p:sp>
      <p:cxnSp>
        <p:nvCxnSpPr>
          <p:cNvPr id="11" name="Straight Arrow Connector 10"/>
          <p:cNvCxnSpPr>
            <a:stCxn id="2" idx="1"/>
          </p:cNvCxnSpPr>
          <p:nvPr/>
        </p:nvCxnSpPr>
        <p:spPr bwMode="auto">
          <a:xfrm flipH="1">
            <a:off x="2133600" y="1687734"/>
            <a:ext cx="2971798" cy="29346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Straight Arrow Connector 12"/>
          <p:cNvCxnSpPr/>
          <p:nvPr/>
        </p:nvCxnSpPr>
        <p:spPr bwMode="auto">
          <a:xfrm flipH="1" flipV="1">
            <a:off x="2133600" y="2133600"/>
            <a:ext cx="2971798" cy="75477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" name="TextBox 14"/>
          <p:cNvSpPr txBox="1"/>
          <p:nvPr/>
        </p:nvSpPr>
        <p:spPr>
          <a:xfrm>
            <a:off x="5105399" y="2565204"/>
            <a:ext cx="2895601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MUST have contest name specified by the sponsor</a:t>
            </a:r>
          </a:p>
        </p:txBody>
      </p:sp>
    </p:spTree>
    <p:extLst>
      <p:ext uri="{BB962C8B-B14F-4D97-AF65-F5344CB8AC3E}">
        <p14:creationId xmlns:p14="http://schemas.microsoft.com/office/powerpoint/2010/main" val="1446991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Category Information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V3.0 (preferred)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Each descriptor has its own line</a:t>
            </a:r>
          </a:p>
          <a:p>
            <a:r>
              <a:rPr lang="en-US" dirty="0" smtClean="0"/>
              <a:t>All lines must be included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smtClean="0"/>
              <a:t>V2.0 (old)</a:t>
            </a:r>
            <a:endParaRPr lang="en-US" dirty="0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All descriptors on one line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52400" y="3886200"/>
            <a:ext cx="445827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CATEGORY-OPERATOR: SINGLE-OP</a:t>
            </a:r>
          </a:p>
          <a:p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CATEGORY-ASSISTED: NON-ASSISTED</a:t>
            </a:r>
          </a:p>
          <a:p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CATEGORY-BAND: ALL</a:t>
            </a:r>
          </a:p>
          <a:p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CATEGORY-POWER: HIGH</a:t>
            </a:r>
          </a:p>
          <a:p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CATEGORY-MODE: CW</a:t>
            </a:r>
          </a:p>
          <a:p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CATEGORY-TRANSMITTER: ONE</a:t>
            </a:r>
          </a:p>
          <a:p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CATEGORY-OVERLAY: ROOKIE</a:t>
            </a:r>
          </a:p>
          <a:p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86872" y="3886200"/>
            <a:ext cx="404469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CATEGORY: SINGLE-OP ALL HIGH</a:t>
            </a:r>
          </a:p>
          <a:p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CATEGORY-OVERLAY: ROOKIE</a:t>
            </a:r>
          </a:p>
          <a:p>
            <a:endParaRPr lang="en-US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18" name="Straight Connector 17"/>
          <p:cNvCxnSpPr/>
          <p:nvPr/>
        </p:nvCxnSpPr>
        <p:spPr bwMode="auto">
          <a:xfrm flipV="1">
            <a:off x="4572000" y="1600200"/>
            <a:ext cx="0" cy="48768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953613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History of the Cabrillo log specification</a:t>
            </a:r>
            <a:endParaRPr lang="en-US" dirty="0"/>
          </a:p>
          <a:p>
            <a:r>
              <a:rPr lang="en-US" dirty="0" smtClean="0"/>
              <a:t>Cabrillo log file basics</a:t>
            </a:r>
          </a:p>
          <a:p>
            <a:r>
              <a:rPr lang="en-US" dirty="0" smtClean="0"/>
              <a:t>How the log submission process works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Purpose of this Session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290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Header Fields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20462" y="1676400"/>
            <a:ext cx="7236276" cy="39857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START-OF-LOG: 3.0</a:t>
            </a:r>
          </a:p>
          <a:p>
            <a:r>
              <a:rPr lang="en-US" sz="11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CALLSIGN: AA1ZZZ</a:t>
            </a:r>
          </a:p>
          <a:p>
            <a:r>
              <a:rPr lang="en-US" sz="11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CONTEST: CQ-WW-SSB</a:t>
            </a:r>
          </a:p>
          <a:p>
            <a:r>
              <a:rPr lang="en-US" sz="11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CATEGORY-OPERATOR: SINGLE-OP</a:t>
            </a:r>
          </a:p>
          <a:p>
            <a:r>
              <a:rPr lang="en-US" sz="11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CATEGORY-ASSISTED: NON-ASSISTED</a:t>
            </a:r>
          </a:p>
          <a:p>
            <a:r>
              <a:rPr lang="en-US" sz="11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CATEGORY-BAND: ALL</a:t>
            </a:r>
          </a:p>
          <a:p>
            <a:r>
              <a:rPr lang="en-US" sz="11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CATEGORY-POWER: HIGH</a:t>
            </a:r>
          </a:p>
          <a:p>
            <a:r>
              <a:rPr lang="en-US" sz="11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CATEGORY-MODE: CW</a:t>
            </a:r>
          </a:p>
          <a:p>
            <a:r>
              <a:rPr lang="en-US" sz="11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CATEGORY-TRANSMITTER: ONE</a:t>
            </a:r>
          </a:p>
          <a:p>
            <a:r>
              <a:rPr lang="en-US" sz="11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CATEGORY-OVERLAY: ROOKIE</a:t>
            </a:r>
          </a:p>
          <a:p>
            <a:r>
              <a:rPr lang="en-US" sz="1100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LOCATION</a:t>
            </a:r>
            <a:r>
              <a:rPr lang="en-US" sz="11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 WMA</a:t>
            </a:r>
          </a:p>
          <a:p>
            <a:r>
              <a:rPr lang="en-US" sz="11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CREATED-BY: </a:t>
            </a:r>
            <a:r>
              <a:rPr lang="en-US" sz="11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SuperLogger</a:t>
            </a:r>
            <a:r>
              <a:rPr lang="en-US" sz="11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v1.0</a:t>
            </a:r>
          </a:p>
          <a:p>
            <a:r>
              <a:rPr lang="en-US" sz="11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NAME: John Smith</a:t>
            </a:r>
          </a:p>
          <a:p>
            <a:r>
              <a:rPr lang="en-US" sz="11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ADDRESS: 100 Main St</a:t>
            </a:r>
          </a:p>
          <a:p>
            <a:r>
              <a:rPr lang="en-US" sz="11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ADDRESS-CITY: Uxbridge</a:t>
            </a:r>
          </a:p>
          <a:p>
            <a:r>
              <a:rPr lang="en-US" sz="1100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OPERATORS</a:t>
            </a:r>
            <a:r>
              <a:rPr lang="en-US" sz="11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 K5ZD</a:t>
            </a:r>
          </a:p>
          <a:p>
            <a:r>
              <a:rPr lang="en-US" sz="11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SOAPBOX: Put your comments here.</a:t>
            </a:r>
          </a:p>
          <a:p>
            <a:r>
              <a:rPr lang="en-US" sz="1100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QSO</a:t>
            </a:r>
            <a:r>
              <a:rPr lang="en-US" sz="11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  3799 PH 2000-10-26 0711 AA1ZZZ          59  05     K9QZO         59  04     0</a:t>
            </a:r>
          </a:p>
          <a:p>
            <a:r>
              <a:rPr lang="en-US" sz="11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QSO: 14256 PH 2000-10-26 </a:t>
            </a:r>
            <a:r>
              <a:rPr lang="en-US" sz="1100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0713 </a:t>
            </a:r>
            <a:r>
              <a:rPr lang="en-US" sz="11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AA1ZZZ          59  05     P29AS         59  28     0</a:t>
            </a:r>
          </a:p>
          <a:p>
            <a:r>
              <a:rPr lang="en-US" sz="11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QSO: 21250 PH 2000-10-26 </a:t>
            </a:r>
            <a:r>
              <a:rPr lang="en-US" sz="1100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0716 </a:t>
            </a:r>
            <a:r>
              <a:rPr lang="en-US" sz="11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AA1ZZZ          59  05     4S7TWG        59  22     0</a:t>
            </a:r>
          </a:p>
          <a:p>
            <a:r>
              <a:rPr lang="en-US" sz="11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QSO: 28530 PH 2000-10-26 </a:t>
            </a:r>
            <a:r>
              <a:rPr lang="en-US" sz="1100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0721 </a:t>
            </a:r>
            <a:r>
              <a:rPr lang="en-US" sz="11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AA1ZZZ          59  05     JT1FAX        59  23     0</a:t>
            </a:r>
          </a:p>
          <a:p>
            <a:r>
              <a:rPr lang="en-US" sz="11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QSO:  7250 PH 2000-10-26 </a:t>
            </a:r>
            <a:r>
              <a:rPr lang="en-US" sz="1100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0751 </a:t>
            </a:r>
            <a:r>
              <a:rPr lang="en-US" sz="11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AA1ZZZ          59  05     WA6MIC        59  03     0</a:t>
            </a:r>
          </a:p>
          <a:p>
            <a:r>
              <a:rPr lang="en-US" sz="11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END-OF-LOG: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74431" y="1178142"/>
            <a:ext cx="19159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Sample Log File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105400" y="2743200"/>
            <a:ext cx="3809999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LOCATION: used to determine section or call area where operation occurred</a:t>
            </a:r>
          </a:p>
        </p:txBody>
      </p:sp>
      <p:cxnSp>
        <p:nvCxnSpPr>
          <p:cNvPr id="11" name="Straight Arrow Connector 10"/>
          <p:cNvCxnSpPr>
            <a:stCxn id="2" idx="1"/>
          </p:cNvCxnSpPr>
          <p:nvPr/>
        </p:nvCxnSpPr>
        <p:spPr bwMode="auto">
          <a:xfrm flipH="1">
            <a:off x="2400302" y="3204865"/>
            <a:ext cx="2705098" cy="22413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Straight Arrow Connector 12"/>
          <p:cNvCxnSpPr/>
          <p:nvPr/>
        </p:nvCxnSpPr>
        <p:spPr bwMode="auto">
          <a:xfrm flipH="1">
            <a:off x="2438402" y="4077057"/>
            <a:ext cx="2971798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" name="TextBox 14"/>
          <p:cNvSpPr txBox="1"/>
          <p:nvPr/>
        </p:nvSpPr>
        <p:spPr>
          <a:xfrm>
            <a:off x="5410200" y="3753892"/>
            <a:ext cx="2895601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Address is optional, used to mail certificates</a:t>
            </a:r>
          </a:p>
        </p:txBody>
      </p:sp>
    </p:spTree>
    <p:extLst>
      <p:ext uri="{BB962C8B-B14F-4D97-AF65-F5344CB8AC3E}">
        <p14:creationId xmlns:p14="http://schemas.microsoft.com/office/powerpoint/2010/main" val="3651805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OPERATORS:</a:t>
            </a:r>
          </a:p>
          <a:p>
            <a:pPr lvl="1"/>
            <a:r>
              <a:rPr lang="en-US" dirty="0" smtClean="0"/>
              <a:t>Calls of all operators, use @ to show station used</a:t>
            </a:r>
          </a:p>
          <a:p>
            <a:pPr marL="693737" lvl="2" indent="0">
              <a:buNone/>
            </a:pP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OPERATORS: K3EST @N6RO</a:t>
            </a:r>
          </a:p>
          <a:p>
            <a:r>
              <a:rPr lang="en-US" dirty="0" smtClean="0"/>
              <a:t>SOAPBOX:</a:t>
            </a:r>
          </a:p>
          <a:p>
            <a:pPr lvl="1"/>
            <a:r>
              <a:rPr lang="en-US" dirty="0" smtClean="0"/>
              <a:t>Limit line to 75 characters, use multiple lines</a:t>
            </a:r>
          </a:p>
          <a:p>
            <a:endParaRPr lang="en-US" dirty="0" smtClean="0"/>
          </a:p>
          <a:p>
            <a:r>
              <a:rPr lang="en-US" dirty="0" smtClean="0"/>
              <a:t>CREATED-BY:</a:t>
            </a:r>
          </a:p>
          <a:p>
            <a:pPr lvl="1"/>
            <a:r>
              <a:rPr lang="en-US" dirty="0" smtClean="0"/>
              <a:t>Optional, sometimes helps us know which programs are not formatting correctly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Fields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219200" y="4038600"/>
            <a:ext cx="51475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SOAPBOX: </a:t>
            </a:r>
            <a:r>
              <a:rPr lang="en-US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The contest was great fun</a:t>
            </a:r>
            <a:endParaRPr lang="en-US" dirty="0">
              <a:solidFill>
                <a:srgbClr val="000000"/>
              </a:solidFill>
              <a:cs typeface="Courier New" panose="02070309020205020404" pitchFamily="49" charset="0"/>
            </a:endParaRPr>
          </a:p>
          <a:p>
            <a:r>
              <a:rPr lang="en-US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SOAPBOX: until my amplifier blew up!</a:t>
            </a:r>
            <a:endParaRPr lang="en-US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5920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CLUB:</a:t>
            </a:r>
          </a:p>
          <a:p>
            <a:pPr lvl="1"/>
            <a:r>
              <a:rPr lang="en-US" dirty="0" smtClean="0"/>
              <a:t>Single ops – only one club name</a:t>
            </a:r>
          </a:p>
          <a:p>
            <a:pPr lvl="1"/>
            <a:r>
              <a:rPr lang="en-US" dirty="0" smtClean="0"/>
              <a:t>Multi-ops – may list multiple club names</a:t>
            </a:r>
          </a:p>
          <a:p>
            <a:pPr marL="693737" lvl="2" indent="0">
              <a:buNone/>
            </a:pP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CLUB: 1/3 Yankee Clipper Contest Club 2/3 North Coast Contesters</a:t>
            </a:r>
          </a:p>
          <a:p>
            <a:pPr lvl="1"/>
            <a:r>
              <a:rPr lang="en-US" dirty="0" smtClean="0"/>
              <a:t>Robot will give warning if multiple clubs, but can be ignored</a:t>
            </a:r>
          </a:p>
          <a:p>
            <a:r>
              <a:rPr lang="en-US" dirty="0"/>
              <a:t>CLAIMED-SCORE:</a:t>
            </a:r>
          </a:p>
          <a:p>
            <a:pPr lvl="1"/>
            <a:r>
              <a:rPr lang="en-US" dirty="0"/>
              <a:t>Optional, not </a:t>
            </a:r>
            <a:r>
              <a:rPr lang="en-US" dirty="0" smtClean="0"/>
              <a:t>used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Fields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5466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QSO Data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type="body" sz="half"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QSO:  3799 PH 2000-10-26 0711 AA1ZZZ   </a:t>
            </a:r>
            <a:r>
              <a:rPr lang="en-US" sz="11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59  05     K9QZO         59  04     0</a:t>
            </a:r>
          </a:p>
          <a:p>
            <a:pPr marL="0" indent="0">
              <a:buNone/>
            </a:pP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QSO: 14256 PH 2000-10-26 0713 AA1ZZZ   </a:t>
            </a:r>
            <a:r>
              <a:rPr lang="en-US" sz="11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59  05     P29AS         59  28     0</a:t>
            </a:r>
          </a:p>
          <a:p>
            <a:pPr marL="0" indent="0">
              <a:buNone/>
            </a:pP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QSO: 21250 PH 2000-10-26 0716 AA1ZZZ   </a:t>
            </a:r>
            <a:r>
              <a:rPr lang="en-US" sz="11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59  05     4S7TWG        59  22     0</a:t>
            </a:r>
          </a:p>
          <a:p>
            <a:pPr marL="0" indent="0">
              <a:buNone/>
            </a:pP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QSO: 28530 PH 2000-10-26 0721 AA1ZZZ   </a:t>
            </a:r>
            <a:r>
              <a:rPr lang="en-US" sz="11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59  05     JT1FAX        59  23     0</a:t>
            </a:r>
          </a:p>
          <a:p>
            <a:pPr marL="0" indent="0">
              <a:buNone/>
            </a:pP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QSO:  7250 PH 2000-10-26 0751 AA1ZZZ   </a:t>
            </a:r>
            <a:r>
              <a:rPr lang="en-US" sz="11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59  05     WA6MIC        59  03     0</a:t>
            </a:r>
            <a:endParaRPr lang="en-US" sz="11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sz="11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1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   </a:t>
            </a:r>
            <a:r>
              <a:rPr lang="en-US" sz="1100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--------</a:t>
            </a:r>
            <a:r>
              <a:rPr lang="en-US" sz="110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info sent------- -------info rcvd--------</a:t>
            </a:r>
          </a:p>
          <a:p>
            <a:pPr marL="0" indent="0">
              <a:buNone/>
            </a:pPr>
            <a:r>
              <a:rPr lang="en-US" sz="110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QSO: </a:t>
            </a:r>
            <a:r>
              <a:rPr lang="en-US" sz="1100" dirty="0" err="1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freq</a:t>
            </a:r>
            <a:r>
              <a:rPr lang="en-US" sz="110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mo date       time call          </a:t>
            </a:r>
            <a:r>
              <a:rPr lang="en-US" sz="1100" dirty="0" err="1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rst</a:t>
            </a:r>
            <a:r>
              <a:rPr lang="en-US" sz="110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100" dirty="0" err="1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exch</a:t>
            </a:r>
            <a:r>
              <a:rPr lang="en-US" sz="110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call          </a:t>
            </a:r>
            <a:r>
              <a:rPr lang="en-US" sz="1100" dirty="0" err="1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rst</a:t>
            </a:r>
            <a:r>
              <a:rPr lang="en-US" sz="110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100" dirty="0" err="1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exch</a:t>
            </a:r>
            <a:r>
              <a:rPr lang="en-US" sz="110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t</a:t>
            </a:r>
          </a:p>
          <a:p>
            <a:pPr marL="0" indent="0">
              <a:buNone/>
            </a:pPr>
            <a:r>
              <a:rPr lang="en-US" sz="110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QSO: ***** ** </a:t>
            </a:r>
            <a:r>
              <a:rPr lang="en-US" sz="1100" dirty="0" err="1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yyyy</a:t>
            </a:r>
            <a:r>
              <a:rPr lang="en-US" sz="110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-mm-</a:t>
            </a:r>
            <a:r>
              <a:rPr lang="en-US" sz="1100" dirty="0" err="1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dd</a:t>
            </a:r>
            <a:r>
              <a:rPr lang="en-US" sz="110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100" dirty="0" err="1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nnnn</a:t>
            </a:r>
            <a:r>
              <a:rPr lang="en-US" sz="110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************* </a:t>
            </a:r>
            <a:r>
              <a:rPr lang="en-US" sz="1100" dirty="0" err="1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nnn</a:t>
            </a:r>
            <a:r>
              <a:rPr lang="en-US" sz="110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****** ************* </a:t>
            </a:r>
            <a:r>
              <a:rPr lang="en-US" sz="1100" dirty="0" err="1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nnn</a:t>
            </a:r>
            <a:r>
              <a:rPr lang="en-US" sz="110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****** n</a:t>
            </a:r>
          </a:p>
          <a:p>
            <a:pPr marL="0" indent="0">
              <a:buNone/>
            </a:pPr>
            <a:r>
              <a:rPr lang="en-US" sz="110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QSO:  3799 PH 2000-11-26 0711 N6TW    </a:t>
            </a:r>
            <a:r>
              <a:rPr lang="en-US" sz="1100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sz="110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59  03     JT1Z          59  23     0</a:t>
            </a:r>
          </a:p>
          <a:p>
            <a:pPr marL="0" indent="0">
              <a:buNone/>
            </a:pPr>
            <a:endParaRPr lang="en-US" sz="1100" dirty="0">
              <a:solidFill>
                <a:srgbClr val="00206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10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000000000111111111122222222223333333333444444444455555555556666666666777777777788</a:t>
            </a:r>
          </a:p>
          <a:p>
            <a:pPr marL="0" indent="0">
              <a:buNone/>
            </a:pPr>
            <a:r>
              <a:rPr lang="en-US" sz="110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123456789012345678901234567890123456789012345678901234567890123456789012345678901</a:t>
            </a:r>
            <a:endParaRPr lang="en-US" sz="1100" dirty="0" smtClean="0">
              <a:solidFill>
                <a:srgbClr val="00206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sz="11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57200" y="4343400"/>
            <a:ext cx="8229600" cy="2286000"/>
          </a:xfrm>
        </p:spPr>
        <p:txBody>
          <a:bodyPr/>
          <a:lstStyle/>
          <a:p>
            <a:r>
              <a:rPr lang="en-US" sz="2000" dirty="0" smtClean="0"/>
              <a:t>QSO:  indicates a QSO</a:t>
            </a:r>
          </a:p>
          <a:p>
            <a:r>
              <a:rPr lang="en-US" sz="2000" dirty="0" smtClean="0"/>
              <a:t>Each line contains all frequency, date, time, and sent/received info</a:t>
            </a:r>
          </a:p>
          <a:p>
            <a:r>
              <a:rPr lang="en-US" sz="2000" dirty="0" smtClean="0"/>
              <a:t>Every line must include all fields</a:t>
            </a:r>
          </a:p>
          <a:p>
            <a:r>
              <a:rPr lang="en-US" sz="2000" dirty="0" smtClean="0"/>
              <a:t>Use spaces or tabs between fields</a:t>
            </a:r>
          </a:p>
          <a:p>
            <a:r>
              <a:rPr lang="en-US" sz="2000" dirty="0" smtClean="0"/>
              <a:t>Columns do not need to line up</a:t>
            </a:r>
            <a:endParaRPr lang="en-US" sz="2000" dirty="0"/>
          </a:p>
        </p:txBody>
      </p:sp>
      <p:cxnSp>
        <p:nvCxnSpPr>
          <p:cNvPr id="17" name="Straight Connector 16"/>
          <p:cNvCxnSpPr/>
          <p:nvPr/>
        </p:nvCxnSpPr>
        <p:spPr bwMode="auto">
          <a:xfrm>
            <a:off x="533400" y="2725615"/>
            <a:ext cx="70866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4121026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Electronic logs enable fully computerized log checking</a:t>
            </a:r>
          </a:p>
          <a:p>
            <a:r>
              <a:rPr lang="en-US" dirty="0" smtClean="0"/>
              <a:t>All logs are scored in a consistent way without “interpretation” by the entrants</a:t>
            </a:r>
          </a:p>
          <a:p>
            <a:pPr lvl="1"/>
            <a:r>
              <a:rPr lang="en-US" dirty="0" smtClean="0"/>
              <a:t>Common multiplier file and scoring algorithm</a:t>
            </a:r>
          </a:p>
          <a:p>
            <a:pPr lvl="1"/>
            <a:r>
              <a:rPr lang="en-US" dirty="0" smtClean="0"/>
              <a:t>What country is TO2A? TX5K? GM4WXQ?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no Multipliers or </a:t>
            </a:r>
            <a:br>
              <a:rPr lang="en-US" dirty="0" smtClean="0"/>
            </a:br>
            <a:r>
              <a:rPr lang="en-US" dirty="0" smtClean="0"/>
              <a:t>QSO Points?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619928" y="5884961"/>
            <a:ext cx="15240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tx1">
                    <a:lumMod val="50000"/>
                  </a:schemeClr>
                </a:solidFill>
                <a:cs typeface="Courier New" panose="02070309020205020404" pitchFamily="49" charset="0"/>
              </a:rPr>
              <a:t>(FY, FO/c, GM/s)</a:t>
            </a:r>
            <a:endParaRPr lang="en-US" sz="1400" dirty="0">
              <a:solidFill>
                <a:schemeClr val="tx1">
                  <a:lumMod val="50000"/>
                </a:schemeClr>
              </a:solidFill>
              <a:cs typeface="Courier New" panose="02070309020205020404" pitchFamily="49" charset="0"/>
            </a:endParaRPr>
          </a:p>
        </p:txBody>
      </p:sp>
      <p:sp>
        <p:nvSpPr>
          <p:cNvPr id="8" name="Right Arrow 7"/>
          <p:cNvSpPr/>
          <p:nvPr/>
        </p:nvSpPr>
        <p:spPr bwMode="auto">
          <a:xfrm>
            <a:off x="2945423" y="5543550"/>
            <a:ext cx="762000" cy="49530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ヒラギノ角ゴ Pro W3" pitchFamily="-48" charset="-128"/>
              </a:rPr>
              <a:t>Logs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3771900" y="5486400"/>
            <a:ext cx="1600200" cy="609600"/>
          </a:xfrm>
          <a:prstGeom prst="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ヒラギノ角ゴ Pro W3" pitchFamily="-48" charset="-128"/>
              </a:rPr>
              <a:t>Log Checking</a:t>
            </a:r>
          </a:p>
        </p:txBody>
      </p:sp>
      <p:sp>
        <p:nvSpPr>
          <p:cNvPr id="10" name="Right Arrow 9"/>
          <p:cNvSpPr/>
          <p:nvPr/>
        </p:nvSpPr>
        <p:spPr bwMode="auto">
          <a:xfrm>
            <a:off x="5486400" y="5543550"/>
            <a:ext cx="838200" cy="495300"/>
          </a:xfrm>
          <a:prstGeom prst="rightArrow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ヒラギノ角ゴ Pro W3" pitchFamily="-48" charset="-128"/>
              </a:rPr>
              <a:t>Results</a:t>
            </a:r>
          </a:p>
        </p:txBody>
      </p:sp>
      <p:sp>
        <p:nvSpPr>
          <p:cNvPr id="11" name="Down Arrow 10"/>
          <p:cNvSpPr/>
          <p:nvPr/>
        </p:nvSpPr>
        <p:spPr bwMode="auto">
          <a:xfrm>
            <a:off x="4343400" y="5033596"/>
            <a:ext cx="457200" cy="457200"/>
          </a:xfrm>
          <a:prstGeom prst="downArrow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-48" charset="-128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141433" y="4725819"/>
            <a:ext cx="8611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0000"/>
                </a:solidFill>
                <a:cs typeface="Courier New" panose="02070309020205020404" pitchFamily="49" charset="0"/>
              </a:rPr>
              <a:t>Mult File</a:t>
            </a:r>
            <a:endParaRPr lang="en-US" sz="1400" dirty="0">
              <a:solidFill>
                <a:srgbClr val="000000"/>
              </a:solidFill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6400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Submit all QSOs that you make</a:t>
            </a:r>
          </a:p>
          <a:p>
            <a:pPr lvl="1"/>
            <a:r>
              <a:rPr lang="en-US" dirty="0" smtClean="0"/>
              <a:t>Even if you are single band</a:t>
            </a:r>
          </a:p>
          <a:p>
            <a:pPr lvl="1"/>
            <a:r>
              <a:rPr lang="en-US" dirty="0" smtClean="0"/>
              <a:t>The Header tells us your category for scoring</a:t>
            </a:r>
          </a:p>
          <a:p>
            <a:endParaRPr lang="en-US" dirty="0" smtClean="0"/>
          </a:p>
          <a:p>
            <a:r>
              <a:rPr lang="en-US" dirty="0" smtClean="0"/>
              <a:t>There is no penalty for logging duplicate contacts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about dupes?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6715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Must be ASCII text file</a:t>
            </a:r>
          </a:p>
          <a:p>
            <a:r>
              <a:rPr lang="en-US" dirty="0" smtClean="0"/>
              <a:t>You can edit with any text editor (such as Notepad or </a:t>
            </a:r>
            <a:r>
              <a:rPr lang="en-US" dirty="0" err="1" smtClean="0"/>
              <a:t>Wordpad</a:t>
            </a:r>
            <a:r>
              <a:rPr lang="en-US" dirty="0" smtClean="0"/>
              <a:t>)</a:t>
            </a:r>
          </a:p>
          <a:p>
            <a:r>
              <a:rPr lang="en-US" dirty="0" smtClean="0"/>
              <a:t>Please do not use special fonts to create slashed zeroes </a:t>
            </a:r>
          </a:p>
          <a:p>
            <a:r>
              <a:rPr lang="en-US" dirty="0" smtClean="0"/>
              <a:t>Use tabs or spaces between line items</a:t>
            </a:r>
          </a:p>
          <a:p>
            <a:pPr lvl="1"/>
            <a:r>
              <a:rPr lang="en-US" dirty="0" smtClean="0"/>
              <a:t>Text columns do NOT need to line up</a:t>
            </a:r>
          </a:p>
          <a:p>
            <a:r>
              <a:rPr lang="en-US" dirty="0" smtClean="0"/>
              <a:t>ACCURATE DATE/TIME IS IMPORTANT!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Cabrillo Notes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5440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Submitting Your Log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/>
            <a:r>
              <a:rPr lang="en-US" dirty="0" smtClean="0"/>
              <a:t>A few tips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1973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533400" y="389347"/>
            <a:ext cx="7467600" cy="792163"/>
          </a:xfrm>
        </p:spPr>
        <p:txBody>
          <a:bodyPr/>
          <a:lstStyle/>
          <a:p>
            <a:r>
              <a:rPr lang="en-US" dirty="0" smtClean="0"/>
              <a:t>ARRL and CQ “Robot”</a:t>
            </a:r>
            <a:endParaRPr lang="en-US" dirty="0"/>
          </a:p>
        </p:txBody>
      </p:sp>
      <p:pic>
        <p:nvPicPr>
          <p:cNvPr id="8194" name="Picture 2" descr="http://www.clipartbest.com/cliparts/ecM/dKg/ecMdKggcn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351747"/>
            <a:ext cx="990600" cy="1085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www.upsolution.com/assets/products/up_cloud_computing-a34480d570d4a28666db53c6de25cff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02369" y="1697202"/>
            <a:ext cx="2438400" cy="1704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Straight Arrow Connector 12"/>
          <p:cNvCxnSpPr/>
          <p:nvPr/>
        </p:nvCxnSpPr>
        <p:spPr bwMode="auto">
          <a:xfrm flipV="1">
            <a:off x="1676400" y="3132547"/>
            <a:ext cx="2625969" cy="12192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8198" name="Picture 6" descr="https://cdn3.iconfinder.com/data/icons/iconomous-the-web/512/15-Browser-51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45369" y="4219861"/>
            <a:ext cx="1084385" cy="1084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9" name="Straight Arrow Connector 18"/>
          <p:cNvCxnSpPr>
            <a:endCxn id="8198" idx="0"/>
          </p:cNvCxnSpPr>
          <p:nvPr/>
        </p:nvCxnSpPr>
        <p:spPr bwMode="auto">
          <a:xfrm>
            <a:off x="5987562" y="3437347"/>
            <a:ext cx="0" cy="782514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dash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" name="TextBox 21"/>
          <p:cNvSpPr txBox="1"/>
          <p:nvPr/>
        </p:nvSpPr>
        <p:spPr>
          <a:xfrm>
            <a:off x="5600275" y="4678834"/>
            <a:ext cx="77457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 smtClean="0">
                <a:solidFill>
                  <a:srgbClr val="000000"/>
                </a:solidFill>
                <a:cs typeface="Courier New" panose="02070309020205020404" pitchFamily="49" charset="0"/>
              </a:rPr>
              <a:t>Logs</a:t>
            </a:r>
          </a:p>
          <a:p>
            <a:pPr algn="ctr"/>
            <a:r>
              <a:rPr lang="en-US" sz="1100" dirty="0" smtClean="0">
                <a:solidFill>
                  <a:srgbClr val="000000"/>
                </a:solidFill>
                <a:cs typeface="Courier New" panose="02070309020205020404" pitchFamily="49" charset="0"/>
              </a:rPr>
              <a:t>Received</a:t>
            </a:r>
            <a:endParaRPr lang="en-US" sz="1100" dirty="0">
              <a:solidFill>
                <a:srgbClr val="000000"/>
              </a:solidFill>
              <a:cs typeface="Courier New" panose="02070309020205020404" pitchFamily="49" charset="0"/>
            </a:endParaRPr>
          </a:p>
        </p:txBody>
      </p:sp>
      <p:sp>
        <p:nvSpPr>
          <p:cNvPr id="26" name="Flowchart: Magnetic Disk 25"/>
          <p:cNvSpPr/>
          <p:nvPr/>
        </p:nvSpPr>
        <p:spPr bwMode="auto">
          <a:xfrm>
            <a:off x="6497516" y="2209354"/>
            <a:ext cx="762000" cy="923193"/>
          </a:xfrm>
          <a:prstGeom prst="flowChartMagneticDisk">
            <a:avLst/>
          </a:prstGeom>
          <a:ln>
            <a:solidFill>
              <a:schemeClr val="tx1">
                <a:lumMod val="50000"/>
              </a:schemeClr>
            </a:solidFill>
            <a:headEnd type="none" w="med" len="med"/>
            <a:tailEnd type="none" w="med" len="med"/>
          </a:ln>
          <a:ex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ヒラギノ角ゴ Pro W3" pitchFamily="-48" charset="-128"/>
              </a:rPr>
              <a:t>Storage</a:t>
            </a:r>
          </a:p>
        </p:txBody>
      </p:sp>
      <p:pic>
        <p:nvPicPr>
          <p:cNvPr id="8200" name="Picture 8" descr="https://cdn2.iconfinder.com/data/icons/staff-management/512/friends-51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38674" y="2281370"/>
            <a:ext cx="779159" cy="779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8" name="Straight Arrow Connector 27"/>
          <p:cNvCxnSpPr>
            <a:stCxn id="26" idx="4"/>
            <a:endCxn id="8200" idx="1"/>
          </p:cNvCxnSpPr>
          <p:nvPr/>
        </p:nvCxnSpPr>
        <p:spPr bwMode="auto">
          <a:xfrm flipV="1">
            <a:off x="7259516" y="2670950"/>
            <a:ext cx="779158" cy="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3" name="TextBox 32"/>
          <p:cNvSpPr txBox="1"/>
          <p:nvPr/>
        </p:nvSpPr>
        <p:spPr>
          <a:xfrm>
            <a:off x="7734299" y="3087469"/>
            <a:ext cx="1371601" cy="64633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00"/>
                </a:solidFill>
                <a:cs typeface="Courier New" panose="02070309020205020404" pitchFamily="49" charset="0"/>
              </a:rPr>
              <a:t>Log Checkers</a:t>
            </a:r>
            <a:endParaRPr lang="en-US" dirty="0">
              <a:solidFill>
                <a:srgbClr val="000000"/>
              </a:solidFill>
              <a:cs typeface="Courier New" panose="02070309020205020404" pitchFamily="49" charset="0"/>
            </a:endParaRPr>
          </a:p>
        </p:txBody>
      </p:sp>
      <p:pic>
        <p:nvPicPr>
          <p:cNvPr id="34" name="Picture 6" descr="https://cdn3.iconfinder.com/data/icons/iconomous-the-web/512/15-Browser-51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65483" y="2128758"/>
            <a:ext cx="1084385" cy="1084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TextBox 34"/>
          <p:cNvSpPr txBox="1"/>
          <p:nvPr/>
        </p:nvSpPr>
        <p:spPr>
          <a:xfrm>
            <a:off x="2276921" y="2549690"/>
            <a:ext cx="106150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 smtClean="0">
                <a:solidFill>
                  <a:srgbClr val="000000"/>
                </a:solidFill>
                <a:cs typeface="Courier New" panose="02070309020205020404" pitchFamily="49" charset="0"/>
              </a:rPr>
              <a:t>CQ WW/WPX</a:t>
            </a:r>
          </a:p>
          <a:p>
            <a:pPr algn="ctr"/>
            <a:r>
              <a:rPr lang="en-US" sz="1100" dirty="0" smtClean="0">
                <a:solidFill>
                  <a:srgbClr val="000000"/>
                </a:solidFill>
                <a:cs typeface="Courier New" panose="02070309020205020404" pitchFamily="49" charset="0"/>
              </a:rPr>
              <a:t>Web Upload</a:t>
            </a:r>
            <a:endParaRPr lang="en-US" sz="1100" dirty="0">
              <a:solidFill>
                <a:srgbClr val="000000"/>
              </a:solidFill>
              <a:cs typeface="Courier New" panose="02070309020205020404" pitchFamily="49" charset="0"/>
            </a:endParaRPr>
          </a:p>
        </p:txBody>
      </p:sp>
      <p:pic>
        <p:nvPicPr>
          <p:cNvPr id="8202" name="Picture 10" descr="http://cdn1.iconfinder.com/data/icons/simple-icons/4096/email-4096-black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35468" y="3305461"/>
            <a:ext cx="914400" cy="914400"/>
          </a:xfrm>
          <a:prstGeom prst="rect">
            <a:avLst/>
          </a:prstGeom>
          <a:solidFill>
            <a:schemeClr val="tx1"/>
          </a:solidFill>
        </p:spPr>
      </p:pic>
      <p:cxnSp>
        <p:nvCxnSpPr>
          <p:cNvPr id="30" name="Curved Connector 29"/>
          <p:cNvCxnSpPr>
            <a:stCxn id="8194" idx="0"/>
            <a:endCxn id="35" idx="1"/>
          </p:cNvCxnSpPr>
          <p:nvPr/>
        </p:nvCxnSpPr>
        <p:spPr bwMode="auto">
          <a:xfrm rot="5400000" flipH="1" flipV="1">
            <a:off x="935704" y="3010531"/>
            <a:ext cx="1586613" cy="1095821"/>
          </a:xfrm>
          <a:prstGeom prst="curvedConnector2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2" name="Straight Arrow Connector 31"/>
          <p:cNvCxnSpPr>
            <a:stCxn id="34" idx="3"/>
          </p:cNvCxnSpPr>
          <p:nvPr/>
        </p:nvCxnSpPr>
        <p:spPr bwMode="auto">
          <a:xfrm>
            <a:off x="3349868" y="2670951"/>
            <a:ext cx="952501" cy="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" name="Curved Connector 38"/>
          <p:cNvCxnSpPr>
            <a:stCxn id="8196" idx="2"/>
            <a:endCxn id="8194" idx="3"/>
          </p:cNvCxnSpPr>
          <p:nvPr/>
        </p:nvCxnSpPr>
        <p:spPr bwMode="auto">
          <a:xfrm rot="5400000">
            <a:off x="2852934" y="2225645"/>
            <a:ext cx="1492102" cy="3845169"/>
          </a:xfrm>
          <a:prstGeom prst="curvedConnector2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dash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" name="TextBox 19"/>
          <p:cNvSpPr txBox="1"/>
          <p:nvPr/>
        </p:nvSpPr>
        <p:spPr>
          <a:xfrm>
            <a:off x="2892668" y="4343904"/>
            <a:ext cx="1556836" cy="646331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cs typeface="Courier New" panose="02070309020205020404" pitchFamily="49" charset="0"/>
              </a:rPr>
              <a:t>Confirmation </a:t>
            </a:r>
            <a:br>
              <a:rPr lang="en-US" dirty="0" smtClean="0">
                <a:solidFill>
                  <a:srgbClr val="000000"/>
                </a:solidFill>
                <a:cs typeface="Courier New" panose="02070309020205020404" pitchFamily="49" charset="0"/>
              </a:rPr>
            </a:br>
            <a:r>
              <a:rPr lang="en-US" dirty="0" smtClean="0">
                <a:solidFill>
                  <a:srgbClr val="000000"/>
                </a:solidFill>
                <a:cs typeface="Courier New" panose="02070309020205020404" pitchFamily="49" charset="0"/>
              </a:rPr>
              <a:t>or error email</a:t>
            </a:r>
            <a:endParaRPr lang="en-US" dirty="0">
              <a:solidFill>
                <a:srgbClr val="000000"/>
              </a:solidFill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7723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Log can be an attachment or in the body of the email</a:t>
            </a:r>
          </a:p>
          <a:p>
            <a:pPr lvl="1"/>
            <a:r>
              <a:rPr lang="en-US" dirty="0" smtClean="0"/>
              <a:t>Use </a:t>
            </a:r>
            <a:r>
              <a:rPr lang="en-US" i="1" dirty="0" smtClean="0"/>
              <a:t>&lt;call&gt;.</a:t>
            </a:r>
            <a:r>
              <a:rPr lang="en-US" i="1" dirty="0" err="1" smtClean="0"/>
              <a:t>cbr</a:t>
            </a:r>
            <a:r>
              <a:rPr lang="en-US" i="1" dirty="0" smtClean="0"/>
              <a:t> </a:t>
            </a:r>
            <a:r>
              <a:rPr lang="en-US" dirty="0" smtClean="0"/>
              <a:t>or </a:t>
            </a:r>
            <a:r>
              <a:rPr lang="en-US" i="1" dirty="0" smtClean="0"/>
              <a:t>&lt;call&gt;.log </a:t>
            </a:r>
            <a:r>
              <a:rPr lang="en-US" dirty="0" smtClean="0"/>
              <a:t>for file name</a:t>
            </a:r>
          </a:p>
          <a:p>
            <a:r>
              <a:rPr lang="en-US" dirty="0" smtClean="0"/>
              <a:t>Subject line should have only your callsign</a:t>
            </a:r>
          </a:p>
          <a:p>
            <a:pPr lvl="1"/>
            <a:r>
              <a:rPr lang="en-US" dirty="0" smtClean="0"/>
              <a:t>Subject line must have less than 4 words </a:t>
            </a:r>
            <a:br>
              <a:rPr lang="en-US" dirty="0" smtClean="0"/>
            </a:br>
            <a:r>
              <a:rPr lang="en-US" dirty="0" smtClean="0"/>
              <a:t>(spam defense mechanism)</a:t>
            </a:r>
          </a:p>
          <a:p>
            <a:r>
              <a:rPr lang="en-US" dirty="0" smtClean="0"/>
              <a:t>READ THE CONFIRMATION EMAIL!</a:t>
            </a:r>
          </a:p>
          <a:p>
            <a:pPr lvl="1"/>
            <a:r>
              <a:rPr lang="en-US" dirty="0" smtClean="0"/>
              <a:t>Your log may have errors or been rejected</a:t>
            </a:r>
          </a:p>
          <a:p>
            <a:r>
              <a:rPr lang="en-US" dirty="0" smtClean="0"/>
              <a:t>Each new log submitted </a:t>
            </a:r>
            <a:r>
              <a:rPr lang="en-US" u="sng" dirty="0" smtClean="0"/>
              <a:t>replaces</a:t>
            </a:r>
            <a:r>
              <a:rPr lang="en-US" dirty="0" smtClean="0"/>
              <a:t> any previous one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Email Tips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7919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“Contest Log” – 1980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6200000">
            <a:off x="1786448" y="575752"/>
            <a:ext cx="5266303" cy="670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5132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Your log is not officially received you receive an email confirmation with tracking number in subject line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Check your category!!</a:t>
            </a:r>
          </a:p>
          <a:p>
            <a:pPr lvl="1"/>
            <a:r>
              <a:rPr lang="en-US" dirty="0" smtClean="0"/>
              <a:t>The robot may enter a default if something is missing or invalid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3" t="8689" r="10292" b="17315"/>
          <a:stretch/>
        </p:blipFill>
        <p:spPr bwMode="auto">
          <a:xfrm>
            <a:off x="3733800" y="2740929"/>
            <a:ext cx="3563815" cy="18046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Final Confirmation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 bwMode="auto">
          <a:xfrm>
            <a:off x="4267200" y="3133726"/>
            <a:ext cx="1600200" cy="304800"/>
          </a:xfrm>
          <a:prstGeom prst="ellipse">
            <a:avLst/>
          </a:prstGeom>
          <a:noFill/>
          <a:ln>
            <a:headEnd type="none" w="med" len="med"/>
            <a:tailEnd type="none" w="med" len="med"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-4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39649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631610" y="1919654"/>
            <a:ext cx="5880779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+mj-lt"/>
              </a:rPr>
              <a:t>Do not put any information about your entry in the email subject or </a:t>
            </a:r>
            <a:r>
              <a:rPr lang="en-US" sz="3200" b="1" dirty="0" smtClean="0">
                <a:solidFill>
                  <a:srgbClr val="002060"/>
                </a:solidFill>
                <a:latin typeface="+mj-lt"/>
              </a:rPr>
              <a:t>body.</a:t>
            </a:r>
          </a:p>
          <a:p>
            <a:pPr algn="ctr"/>
            <a:endParaRPr lang="en-US" sz="3200" b="1" dirty="0">
              <a:solidFill>
                <a:srgbClr val="002060"/>
              </a:solidFill>
              <a:latin typeface="+mj-lt"/>
            </a:endParaRPr>
          </a:p>
          <a:p>
            <a:pPr algn="ctr"/>
            <a:r>
              <a:rPr lang="en-US" sz="3200" b="1" dirty="0">
                <a:solidFill>
                  <a:srgbClr val="002060"/>
                </a:solidFill>
                <a:latin typeface="+mj-lt"/>
              </a:rPr>
              <a:t>The log checkers only see the log file!</a:t>
            </a:r>
          </a:p>
          <a:p>
            <a:pPr algn="ctr"/>
            <a:endParaRPr lang="en-US" sz="3200" b="1" dirty="0">
              <a:solidFill>
                <a:srgbClr val="002060"/>
              </a:solidFill>
              <a:latin typeface="+mj-lt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5867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See the contest rules for log deadline</a:t>
            </a:r>
          </a:p>
          <a:p>
            <a:pPr lvl="1"/>
            <a:r>
              <a:rPr lang="en-US" dirty="0" smtClean="0"/>
              <a:t>For CQ Contests, it is 5 days</a:t>
            </a:r>
          </a:p>
          <a:p>
            <a:pPr lvl="1"/>
            <a:r>
              <a:rPr lang="en-US" dirty="0" smtClean="0"/>
              <a:t>For ARRL Contests, it is ~15 days</a:t>
            </a:r>
          </a:p>
          <a:p>
            <a:r>
              <a:rPr lang="en-US" dirty="0" smtClean="0"/>
              <a:t>Robot accepts late logs</a:t>
            </a:r>
          </a:p>
          <a:p>
            <a:r>
              <a:rPr lang="en-US" dirty="0" smtClean="0"/>
              <a:t>If you need more time, request an extension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 Submission Deadlines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752600" y="4988666"/>
            <a:ext cx="5638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  <a:cs typeface="Courier New" panose="02070309020205020404" pitchFamily="49" charset="0"/>
              </a:rPr>
              <a:t>Why not just submit your log </a:t>
            </a:r>
            <a:br>
              <a:rPr lang="en-US" sz="2800" b="1" dirty="0" smtClean="0">
                <a:solidFill>
                  <a:srgbClr val="002060"/>
                </a:solidFill>
                <a:cs typeface="Courier New" panose="02070309020205020404" pitchFamily="49" charset="0"/>
              </a:rPr>
            </a:br>
            <a:r>
              <a:rPr lang="en-US" sz="2800" b="1" dirty="0" smtClean="0">
                <a:solidFill>
                  <a:srgbClr val="002060"/>
                </a:solidFill>
                <a:cs typeface="Courier New" panose="02070309020205020404" pitchFamily="49" charset="0"/>
              </a:rPr>
              <a:t>as soon as the contest is over?</a:t>
            </a:r>
            <a:endParaRPr lang="en-US" sz="2800" b="1" dirty="0">
              <a:solidFill>
                <a:srgbClr val="002060"/>
              </a:solidFill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6981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Impact of Electronic Logs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752600" y="1254267"/>
            <a:ext cx="5768788" cy="5482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Down Arrow 4"/>
          <p:cNvSpPr/>
          <p:nvPr/>
        </p:nvSpPr>
        <p:spPr bwMode="auto">
          <a:xfrm>
            <a:off x="5562600" y="2209800"/>
            <a:ext cx="228600" cy="457200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-48" charset="-128"/>
            </a:endParaRPr>
          </a:p>
        </p:txBody>
      </p:sp>
      <p:sp>
        <p:nvSpPr>
          <p:cNvPr id="7" name="Down Arrow 6"/>
          <p:cNvSpPr/>
          <p:nvPr/>
        </p:nvSpPr>
        <p:spPr bwMode="auto">
          <a:xfrm>
            <a:off x="5676900" y="4800600"/>
            <a:ext cx="228600" cy="457200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-48" charset="-128"/>
            </a:endParaRPr>
          </a:p>
        </p:txBody>
      </p:sp>
      <p:cxnSp>
        <p:nvCxnSpPr>
          <p:cNvPr id="8" name="Straight Arrow Connector 7"/>
          <p:cNvCxnSpPr/>
          <p:nvPr/>
        </p:nvCxnSpPr>
        <p:spPr bwMode="auto">
          <a:xfrm flipV="1">
            <a:off x="5676900" y="1828800"/>
            <a:ext cx="1143000" cy="94663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00B05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" name="TextBox 8"/>
          <p:cNvSpPr txBox="1"/>
          <p:nvPr/>
        </p:nvSpPr>
        <p:spPr>
          <a:xfrm>
            <a:off x="5219883" y="1752600"/>
            <a:ext cx="91403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b="1" dirty="0" smtClean="0">
                <a:solidFill>
                  <a:srgbClr val="000000"/>
                </a:solidFill>
                <a:cs typeface="Courier New" panose="02070309020205020404" pitchFamily="49" charset="0"/>
              </a:rPr>
              <a:t>Cabrillo</a:t>
            </a:r>
          </a:p>
          <a:p>
            <a:pPr algn="ctr"/>
            <a:r>
              <a:rPr lang="en-US" sz="1100" b="1" dirty="0" smtClean="0">
                <a:solidFill>
                  <a:srgbClr val="000000"/>
                </a:solidFill>
                <a:cs typeface="Courier New" panose="02070309020205020404" pitchFamily="49" charset="0"/>
              </a:rPr>
              <a:t>introduced</a:t>
            </a:r>
            <a:endParaRPr lang="en-US" sz="1100" b="1" dirty="0">
              <a:solidFill>
                <a:srgbClr val="000000"/>
              </a:solidFill>
              <a:cs typeface="Courier New" panose="02070309020205020404" pitchFamily="49" charset="0"/>
            </a:endParaRPr>
          </a:p>
        </p:txBody>
      </p:sp>
      <p:cxnSp>
        <p:nvCxnSpPr>
          <p:cNvPr id="13" name="Straight Arrow Connector 12"/>
          <p:cNvCxnSpPr/>
          <p:nvPr/>
        </p:nvCxnSpPr>
        <p:spPr bwMode="auto">
          <a:xfrm flipV="1">
            <a:off x="5791200" y="4419600"/>
            <a:ext cx="1143000" cy="94663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00B05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496783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World Wide Radio Operators Foundation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Non-profit corporation focused on support of radio contesting</a:t>
            </a:r>
          </a:p>
          <a:p>
            <a:r>
              <a:rPr lang="en-US" dirty="0" smtClean="0"/>
              <a:t>WWROF funds</a:t>
            </a:r>
          </a:p>
          <a:p>
            <a:pPr lvl="1"/>
            <a:r>
              <a:rPr lang="en-US" dirty="0" smtClean="0"/>
              <a:t>CQWW infrastructure including the robot, web site, log checking software/hardware</a:t>
            </a:r>
          </a:p>
          <a:p>
            <a:pPr lvl="1"/>
            <a:r>
              <a:rPr lang="en-US" dirty="0" smtClean="0"/>
              <a:t>Manages Cabrillo log format standard</a:t>
            </a:r>
          </a:p>
          <a:p>
            <a:pPr lvl="1"/>
            <a:r>
              <a:rPr lang="en-US" dirty="0" smtClean="0"/>
              <a:t>Webinar series</a:t>
            </a:r>
          </a:p>
          <a:p>
            <a:pPr lvl="1"/>
            <a:r>
              <a:rPr lang="en-US" dirty="0" smtClean="0"/>
              <a:t>Other projects that support contesting</a:t>
            </a:r>
          </a:p>
          <a:p>
            <a:r>
              <a:rPr lang="en-US" dirty="0" smtClean="0"/>
              <a:t>Learn more and donate at</a:t>
            </a:r>
            <a:br>
              <a:rPr lang="en-US" dirty="0" smtClean="0"/>
            </a:br>
            <a:r>
              <a:rPr lang="en-US" dirty="0" smtClean="0"/>
              <a:t> </a:t>
            </a:r>
            <a:r>
              <a:rPr lang="en-US" dirty="0" smtClean="0">
                <a:solidFill>
                  <a:srgbClr val="0070C0"/>
                </a:solidFill>
              </a:rPr>
              <a:t>www.WWROF.org</a:t>
            </a:r>
            <a:r>
              <a:rPr lang="en-US" dirty="0" smtClean="0"/>
              <a:t>	</a:t>
            </a:r>
            <a:endParaRPr lang="en-US" dirty="0"/>
          </a:p>
        </p:txBody>
      </p:sp>
      <p:pic>
        <p:nvPicPr>
          <p:cNvPr id="10242" name="Picture 2" descr="http://wwrof.org/wp-content/uploads/2011/01/wwrof-logo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101609" y="4267200"/>
            <a:ext cx="2042391" cy="165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2405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609599" y="2413337"/>
            <a:ext cx="7441909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</a:rPr>
              <a:t>Cabrillo Specification: </a:t>
            </a:r>
            <a:r>
              <a:rPr lang="en-US" sz="2400" dirty="0">
                <a:solidFill>
                  <a:srgbClr val="000000"/>
                </a:solidFill>
                <a:hlinkClick r:id="rId3"/>
              </a:rPr>
              <a:t>http://wwrof.org/cabrillo</a:t>
            </a:r>
            <a:r>
              <a:rPr lang="en-US" sz="2400" dirty="0" smtClean="0">
                <a:solidFill>
                  <a:srgbClr val="000000"/>
                </a:solidFill>
                <a:hlinkClick r:id="rId3"/>
              </a:rPr>
              <a:t>/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</a:p>
          <a:p>
            <a:endParaRPr lang="en-US" sz="2400" dirty="0">
              <a:solidFill>
                <a:srgbClr val="000000"/>
              </a:solidFill>
            </a:endParaRPr>
          </a:p>
          <a:p>
            <a:r>
              <a:rPr lang="en-US" sz="2400" dirty="0" smtClean="0">
                <a:solidFill>
                  <a:srgbClr val="000000"/>
                </a:solidFill>
              </a:rPr>
              <a:t>Questions or Change Requests: </a:t>
            </a:r>
            <a:r>
              <a:rPr lang="en-US" sz="2400" dirty="0" smtClean="0">
                <a:solidFill>
                  <a:srgbClr val="000000"/>
                </a:solidFill>
                <a:hlinkClick r:id="rId4"/>
              </a:rPr>
              <a:t>cabrillo@wwrof.org</a:t>
            </a:r>
            <a:endParaRPr lang="en-US" sz="2400" dirty="0" smtClean="0">
              <a:solidFill>
                <a:srgbClr val="000000"/>
              </a:solidFill>
            </a:endParaRPr>
          </a:p>
          <a:p>
            <a:endParaRPr lang="en-US" sz="2400" dirty="0">
              <a:solidFill>
                <a:srgbClr val="000000"/>
              </a:solidFill>
            </a:endParaRPr>
          </a:p>
          <a:p>
            <a:r>
              <a:rPr lang="en-US" sz="2400" dirty="0" smtClean="0">
                <a:solidFill>
                  <a:srgbClr val="000000"/>
                </a:solidFill>
              </a:rPr>
              <a:t>ARRL Article about Cabrillo: </a:t>
            </a:r>
            <a:r>
              <a:rPr lang="en-US" sz="2400" dirty="0">
                <a:solidFill>
                  <a:srgbClr val="000000"/>
                </a:solidFill>
                <a:hlinkClick r:id="rId5"/>
              </a:rPr>
              <a:t>http://</a:t>
            </a:r>
            <a:r>
              <a:rPr lang="en-US" sz="2400" dirty="0" smtClean="0">
                <a:solidFill>
                  <a:srgbClr val="000000"/>
                </a:solidFill>
                <a:hlinkClick r:id="rId5"/>
              </a:rPr>
              <a:t>bit.ly/1FzgkM9</a:t>
            </a:r>
            <a:r>
              <a:rPr lang="en-US" sz="2400" dirty="0" smtClean="0">
                <a:solidFill>
                  <a:srgbClr val="000000"/>
                </a:solidFill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616940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Contest Log - 1986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84094" y="1349014"/>
            <a:ext cx="4010624" cy="4733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572374" y="-12287250"/>
            <a:ext cx="3532909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63342" y="1528309"/>
            <a:ext cx="4495800" cy="5818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7286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CQWW Paper Log Processing</a:t>
            </a:r>
            <a:endParaRPr lang="en-US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Receive logs (4-8 weeks in mail)</a:t>
            </a:r>
          </a:p>
          <a:p>
            <a:r>
              <a:rPr lang="en-US" dirty="0" smtClean="0"/>
              <a:t>Divide logs by category</a:t>
            </a:r>
          </a:p>
          <a:p>
            <a:r>
              <a:rPr lang="en-US" dirty="0" smtClean="0"/>
              <a:t>Mail logs to log checker for that category</a:t>
            </a:r>
          </a:p>
          <a:p>
            <a:r>
              <a:rPr lang="en-US" dirty="0" smtClean="0"/>
              <a:t>Checker reviews logs and marks scoring changes on summary sheet</a:t>
            </a:r>
          </a:p>
          <a:p>
            <a:r>
              <a:rPr lang="en-US" dirty="0" smtClean="0"/>
              <a:t>Sends summary sheets back to Director</a:t>
            </a:r>
          </a:p>
          <a:p>
            <a:endParaRPr lang="en-US" dirty="0"/>
          </a:p>
        </p:txBody>
      </p:sp>
      <p:graphicFrame>
        <p:nvGraphicFramePr>
          <p:cNvPr id="20" name="Content Placeholder 19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268253084"/>
              </p:ext>
            </p:extLst>
          </p:nvPr>
        </p:nvGraphicFramePr>
        <p:xfrm>
          <a:off x="457200" y="3962400"/>
          <a:ext cx="8229600" cy="2286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52739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Director collects all summary sheets</a:t>
            </a:r>
          </a:p>
          <a:p>
            <a:r>
              <a:rPr lang="en-US" dirty="0" smtClean="0"/>
              <a:t>Write correct line score info “above this line”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Store summary sheets in results order</a:t>
            </a:r>
          </a:p>
          <a:p>
            <a:r>
              <a:rPr lang="en-US" dirty="0" smtClean="0"/>
              <a:t>When final, deliver to typesetting department (in results order)</a:t>
            </a:r>
          </a:p>
          <a:p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Paper Log Results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373"/>
          <a:stretch/>
        </p:blipFill>
        <p:spPr bwMode="auto">
          <a:xfrm>
            <a:off x="1586760" y="3048000"/>
            <a:ext cx="5970477" cy="1098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Curved Connector 4"/>
          <p:cNvCxnSpPr/>
          <p:nvPr/>
        </p:nvCxnSpPr>
        <p:spPr bwMode="auto">
          <a:xfrm rot="10800000" flipV="1">
            <a:off x="5310553" y="2461845"/>
            <a:ext cx="2971801" cy="1066800"/>
          </a:xfrm>
          <a:prstGeom prst="curvedConnector3">
            <a:avLst>
              <a:gd name="adj1" fmla="val -17160"/>
            </a:avLst>
          </a:prstGeom>
          <a:ln>
            <a:headEnd type="none" w="med" len="med"/>
            <a:tailEnd type="arrow"/>
          </a:ln>
          <a:ex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9312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Contest Log – 1989 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6200000">
            <a:off x="3959916" y="1862659"/>
            <a:ext cx="4886251" cy="4191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572374" y="-12287250"/>
            <a:ext cx="3532909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5954"/>
          <a:stretch/>
        </p:blipFill>
        <p:spPr bwMode="auto">
          <a:xfrm>
            <a:off x="421341" y="1600199"/>
            <a:ext cx="3886200" cy="42268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>
              <a:rot lat="0" lon="0" rev="60000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8568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 need a better way!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/>
            <a:r>
              <a:rPr lang="en-US" dirty="0" smtClean="0"/>
              <a:t>Electronic Log Submission</a:t>
            </a:r>
            <a:endParaRPr lang="en-US" dirty="0"/>
          </a:p>
        </p:txBody>
      </p:sp>
      <p:pic>
        <p:nvPicPr>
          <p:cNvPr id="4098" name="Picture 2" descr="https://www.slidescanning.com/images/floppy-dis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4038600"/>
            <a:ext cx="2139151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1553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</a:t>
            </a:r>
            <a:r>
              <a:rPr lang="en-US" dirty="0" smtClean="0"/>
              <a:t>makes up a contest log?</a:t>
            </a:r>
          </a:p>
          <a:p>
            <a:r>
              <a:rPr lang="en-US" dirty="0" smtClean="0"/>
              <a:t>What data do we need for each QSO?</a:t>
            </a:r>
          </a:p>
          <a:p>
            <a:r>
              <a:rPr lang="en-US" dirty="0" smtClean="0"/>
              <a:t>What data is needed from the summary sheet?</a:t>
            </a:r>
          </a:p>
          <a:p>
            <a:r>
              <a:rPr lang="en-US" dirty="0" smtClean="0"/>
              <a:t>Formatting?</a:t>
            </a:r>
          </a:p>
          <a:p>
            <a:r>
              <a:rPr lang="en-US" dirty="0" smtClean="0"/>
              <a:t>Human readable?</a:t>
            </a:r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Requirements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1174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TU template 2013">
  <a:themeElements>
    <a:clrScheme name="Network 4">
      <a:dk1>
        <a:srgbClr val="666699"/>
      </a:dk1>
      <a:lt1>
        <a:srgbClr val="FFFFFF"/>
      </a:lt1>
      <a:dk2>
        <a:srgbClr val="86001A"/>
      </a:dk2>
      <a:lt2>
        <a:srgbClr val="CCCC66"/>
      </a:lt2>
      <a:accent1>
        <a:srgbClr val="FF3300"/>
      </a:accent1>
      <a:accent2>
        <a:srgbClr val="FF6600"/>
      </a:accent2>
      <a:accent3>
        <a:srgbClr val="C3AAAB"/>
      </a:accent3>
      <a:accent4>
        <a:srgbClr val="DADADA"/>
      </a:accent4>
      <a:accent5>
        <a:srgbClr val="FFADAA"/>
      </a:accent5>
      <a:accent6>
        <a:srgbClr val="E75C00"/>
      </a:accent6>
      <a:hlink>
        <a:srgbClr val="CC9900"/>
      </a:hlink>
      <a:folHlink>
        <a:srgbClr val="FF0000"/>
      </a:folHlink>
    </a:clrScheme>
    <a:fontScheme name="Networ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-48" charset="-128"/>
          </a:defRPr>
        </a:defPPr>
      </a:lstStyle>
    </a:spDef>
    <a:lnDef>
      <a:spPr bwMode="auto">
        <a:solidFill>
          <a:schemeClr val="accent1"/>
        </a:solidFill>
        <a:ln w="9525" cap="flat" cmpd="sng" algn="ctr">
          <a:solidFill>
            <a:srgbClr val="FF0000"/>
          </a:solidFill>
          <a:prstDash val="solid"/>
          <a:round/>
          <a:headEnd type="none" w="med" len="med"/>
          <a:tailEnd type="arrow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  <a:txDef>
      <a:spPr>
        <a:noFill/>
      </a:spPr>
      <a:bodyPr wrap="none" rtlCol="0">
        <a:spAutoFit/>
      </a:bodyPr>
      <a:lstStyle>
        <a:defPPr>
          <a:defRPr dirty="0" smtClean="0">
            <a:solidFill>
              <a:srgbClr val="000000"/>
            </a:solidFill>
            <a:cs typeface="Courier New" panose="02070309020205020404" pitchFamily="49" charset="0"/>
          </a:defRPr>
        </a:defPPr>
      </a:lstStyle>
    </a:txDef>
  </a:objectDefaults>
  <a:extraClrSchemeLst>
    <a:extraClrScheme>
      <a:clrScheme name="Network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twork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CTU2014_Contesting The Right Way K5ZD_v1</Template>
  <TotalTime>932</TotalTime>
  <Words>1875</Words>
  <Application>Microsoft Office PowerPoint</Application>
  <PresentationFormat>On-screen Show (4:3)</PresentationFormat>
  <Paragraphs>332</Paragraphs>
  <Slides>35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CTU template 2013</vt:lpstr>
      <vt:lpstr>Why Cabrillo is Important to You</vt:lpstr>
      <vt:lpstr>Purpose of this Session</vt:lpstr>
      <vt:lpstr>“Contest Log” – 1980</vt:lpstr>
      <vt:lpstr>Contest Log - 1986</vt:lpstr>
      <vt:lpstr>CQWW Paper Log Processing</vt:lpstr>
      <vt:lpstr>Paper Log Results</vt:lpstr>
      <vt:lpstr>Contest Log – 1989 </vt:lpstr>
      <vt:lpstr>We need a better way!</vt:lpstr>
      <vt:lpstr>Requirements</vt:lpstr>
      <vt:lpstr>QSO Data </vt:lpstr>
      <vt:lpstr>ARRL Format “V1” – 1993 </vt:lpstr>
      <vt:lpstr>Next Steps</vt:lpstr>
      <vt:lpstr>Other Possible Formats</vt:lpstr>
      <vt:lpstr>ARRL Format V2</vt:lpstr>
      <vt:lpstr>Cabrillo Log Format – 1999 </vt:lpstr>
      <vt:lpstr>Cabrillo Basics</vt:lpstr>
      <vt:lpstr>Cabrillo Basics</vt:lpstr>
      <vt:lpstr>Cabrillo Basics</vt:lpstr>
      <vt:lpstr>Category Information</vt:lpstr>
      <vt:lpstr>Other Header Fields</vt:lpstr>
      <vt:lpstr>Other Fields</vt:lpstr>
      <vt:lpstr>Other Fields</vt:lpstr>
      <vt:lpstr>QSO Data</vt:lpstr>
      <vt:lpstr>Why no Multipliers or  QSO Points?</vt:lpstr>
      <vt:lpstr>What about dupes?</vt:lpstr>
      <vt:lpstr>Cabrillo Notes</vt:lpstr>
      <vt:lpstr>Submitting Your Log</vt:lpstr>
      <vt:lpstr>ARRL and CQ “Robot”</vt:lpstr>
      <vt:lpstr>Email Tips</vt:lpstr>
      <vt:lpstr>Final Confirmation</vt:lpstr>
      <vt:lpstr>Note</vt:lpstr>
      <vt:lpstr>Log Submission Deadlines</vt:lpstr>
      <vt:lpstr>Impact of Electronic Logs</vt:lpstr>
      <vt:lpstr>World Wide Radio Operators Foundation</vt:lpstr>
      <vt:lpstr>Questions?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Contesting 201: Making and Keeping your Score</dc:title>
  <dc:creator>Randy Thompson</dc:creator>
  <cp:lastModifiedBy>Randy Thompson</cp:lastModifiedBy>
  <cp:revision>52</cp:revision>
  <dcterms:created xsi:type="dcterms:W3CDTF">2006-08-16T00:00:00Z</dcterms:created>
  <dcterms:modified xsi:type="dcterms:W3CDTF">2015-04-09T00:58:26Z</dcterms:modified>
</cp:coreProperties>
</file>