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9" r:id="rId6"/>
    <p:sldId id="259" r:id="rId7"/>
    <p:sldId id="271" r:id="rId8"/>
    <p:sldId id="272" r:id="rId9"/>
    <p:sldId id="273" r:id="rId10"/>
    <p:sldId id="270" r:id="rId11"/>
    <p:sldId id="274" r:id="rId12"/>
    <p:sldId id="260" r:id="rId13"/>
    <p:sldId id="262" r:id="rId14"/>
    <p:sldId id="263" r:id="rId15"/>
    <p:sldId id="297" r:id="rId16"/>
    <p:sldId id="299" r:id="rId17"/>
    <p:sldId id="300" r:id="rId18"/>
    <p:sldId id="275" r:id="rId19"/>
    <p:sldId id="264" r:id="rId20"/>
    <p:sldId id="265" r:id="rId21"/>
    <p:sldId id="266" r:id="rId22"/>
    <p:sldId id="267" r:id="rId23"/>
    <p:sldId id="278" r:id="rId24"/>
    <p:sldId id="279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1" r:id="rId36"/>
    <p:sldId id="293" r:id="rId37"/>
    <p:sldId id="296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ropbox\Dayton%202015\CTU\percent%20per%20dB%20workshee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ropbox\Dayton%202015\CTU\percent%20per%20dB%20workshee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ropbox\Dayton%202015\CTU\percent%20per%20dB%20workshee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ropbox\Dayton%202015\CTU\percent%20per%20dB%20worksheet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'N1UR vs HP'!$B$2</c:f>
              <c:strCache>
                <c:ptCount val="1"/>
                <c:pt idx="0">
                  <c:v>N1UR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'N1UR vs HP'!$C$1:$I$1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xVal>
          <c:yVal>
            <c:numRef>
              <c:f>'N1UR vs HP'!$C$2:$I$2</c:f>
              <c:numCache>
                <c:formatCode>General</c:formatCode>
                <c:ptCount val="7"/>
                <c:pt idx="0">
                  <c:v>2274316</c:v>
                </c:pt>
                <c:pt idx="1">
                  <c:v>2605372</c:v>
                </c:pt>
                <c:pt idx="2">
                  <c:v>3826392</c:v>
                </c:pt>
                <c:pt idx="3">
                  <c:v>4309710</c:v>
                </c:pt>
                <c:pt idx="4">
                  <c:v>3986828</c:v>
                </c:pt>
                <c:pt idx="5">
                  <c:v>4752231</c:v>
                </c:pt>
                <c:pt idx="6">
                  <c:v>9292050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'N1UR vs HP'!$B$3</c:f>
              <c:strCache>
                <c:ptCount val="1"/>
                <c:pt idx="0">
                  <c:v>Top HP</c:v>
                </c:pt>
              </c:strCache>
            </c:strRef>
          </c:tx>
          <c:xVal>
            <c:numRef>
              <c:f>'N1UR vs HP'!$C$1:$I$1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xVal>
          <c:yVal>
            <c:numRef>
              <c:f>'N1UR vs HP'!$C$3:$I$3</c:f>
              <c:numCache>
                <c:formatCode>General</c:formatCode>
                <c:ptCount val="7"/>
                <c:pt idx="0">
                  <c:v>6666979</c:v>
                </c:pt>
                <c:pt idx="1">
                  <c:v>6845832</c:v>
                </c:pt>
                <c:pt idx="2">
                  <c:v>8940786</c:v>
                </c:pt>
                <c:pt idx="3">
                  <c:v>10189365</c:v>
                </c:pt>
                <c:pt idx="4">
                  <c:v>9875565</c:v>
                </c:pt>
                <c:pt idx="5">
                  <c:v>10652128</c:v>
                </c:pt>
                <c:pt idx="6">
                  <c:v>11232150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356160"/>
        <c:axId val="67357696"/>
      </c:scatterChart>
      <c:valAx>
        <c:axId val="67356160"/>
        <c:scaling>
          <c:orientation val="minMax"/>
          <c:max val="2014"/>
          <c:min val="2008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accent4">
                <a:lumMod val="1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67357696"/>
        <c:crosses val="autoZero"/>
        <c:crossBetween val="midCat"/>
      </c:valAx>
      <c:valAx>
        <c:axId val="67357696"/>
        <c:scaling>
          <c:orientation val="minMax"/>
        </c:scaling>
        <c:delete val="0"/>
        <c:axPos val="l"/>
        <c:majorGridlines>
          <c:spPr>
            <a:ln>
              <a:solidFill>
                <a:schemeClr val="accent4">
                  <a:lumMod val="1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accent4">
                <a:lumMod val="1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6735616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411330659139306"/>
          <c:y val="0.8932257946923301"/>
          <c:w val="0.53755955033922642"/>
          <c:h val="7.8996427529892096E-2"/>
        </c:manualLayout>
      </c:layout>
      <c:overlay val="0"/>
      <c:spPr>
        <a:noFill/>
      </c:spPr>
      <c:txPr>
        <a:bodyPr/>
        <a:lstStyle/>
        <a:p>
          <a:pPr>
            <a:defRPr sz="1400" baseline="0">
              <a:solidFill>
                <a:srgbClr val="FF000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2"/>
          <c:order val="0"/>
          <c:tx>
            <c:strRef>
              <c:f>'N1UR vs HP'!$B$4</c:f>
              <c:strCache>
                <c:ptCount val="1"/>
                <c:pt idx="0">
                  <c:v>N1UR as % of top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'N1UR vs HP'!$C$1:$I$1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xVal>
          <c:yVal>
            <c:numRef>
              <c:f>'N1UR vs HP'!$C$4:$I$4</c:f>
              <c:numCache>
                <c:formatCode>0%</c:formatCode>
                <c:ptCount val="7"/>
                <c:pt idx="0">
                  <c:v>0.34113141799306701</c:v>
                </c:pt>
                <c:pt idx="1">
                  <c:v>0.38057784649112042</c:v>
                </c:pt>
                <c:pt idx="2">
                  <c:v>0.42797042676113711</c:v>
                </c:pt>
                <c:pt idx="3">
                  <c:v>0.42296158789090388</c:v>
                </c:pt>
                <c:pt idx="4">
                  <c:v>0.40370631958779069</c:v>
                </c:pt>
                <c:pt idx="5">
                  <c:v>0.44612973107345311</c:v>
                </c:pt>
                <c:pt idx="6">
                  <c:v>0.82727260586797724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'N1UR vs HP'!$B$5</c:f>
              <c:strCache>
                <c:ptCount val="1"/>
                <c:pt idx="0">
                  <c:v>Top % ahead of UR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noFill/>
              </a:ln>
            </c:spPr>
          </c:marker>
          <c:xVal>
            <c:numRef>
              <c:f>'N1UR vs HP'!$C$1:$I$1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xVal>
          <c:yVal>
            <c:numRef>
              <c:f>'N1UR vs HP'!$C$5:$I$5</c:f>
              <c:numCache>
                <c:formatCode>0%</c:formatCode>
                <c:ptCount val="7"/>
                <c:pt idx="0">
                  <c:v>1.9314215790593745</c:v>
                </c:pt>
                <c:pt idx="1">
                  <c:v>1.6275833163172093</c:v>
                </c:pt>
                <c:pt idx="2">
                  <c:v>1.3366100493624282</c:v>
                </c:pt>
                <c:pt idx="3">
                  <c:v>1.3642808912896691</c:v>
                </c:pt>
                <c:pt idx="4">
                  <c:v>1.477048169622567</c:v>
                </c:pt>
                <c:pt idx="5">
                  <c:v>1.2415004657812299</c:v>
                </c:pt>
                <c:pt idx="6">
                  <c:v>0.20879138618496462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885312"/>
        <c:axId val="69895296"/>
      </c:scatterChart>
      <c:valAx>
        <c:axId val="69885312"/>
        <c:scaling>
          <c:orientation val="minMax"/>
          <c:max val="2014"/>
          <c:min val="2008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accent4">
                <a:lumMod val="10000"/>
              </a:schemeClr>
            </a:solidFill>
          </a:ln>
        </c:spPr>
        <c:crossAx val="69895296"/>
        <c:crosses val="autoZero"/>
        <c:crossBetween val="midCat"/>
      </c:valAx>
      <c:valAx>
        <c:axId val="69895296"/>
        <c:scaling>
          <c:orientation val="minMax"/>
          <c:max val="2"/>
        </c:scaling>
        <c:delete val="0"/>
        <c:axPos val="l"/>
        <c:majorGridlines>
          <c:spPr>
            <a:ln>
              <a:solidFill>
                <a:schemeClr val="accent1">
                  <a:shade val="5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chemeClr val="accent4">
                <a:lumMod val="10000"/>
              </a:schemeClr>
            </a:solidFill>
          </a:ln>
        </c:spPr>
        <c:crossAx val="69885312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aseline="0">
          <a:solidFill>
            <a:srgbClr val="FF0000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'N1UR vs HP'!$B$8</c:f>
              <c:strCache>
                <c:ptCount val="1"/>
                <c:pt idx="0">
                  <c:v>N1UR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'N1UR vs HP'!$C$7:$I$7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xVal>
          <c:yVal>
            <c:numRef>
              <c:f>'N1UR vs HP'!$C$8:$I$8</c:f>
              <c:numCache>
                <c:formatCode>General</c:formatCode>
                <c:ptCount val="7"/>
                <c:pt idx="0">
                  <c:v>1591320</c:v>
                </c:pt>
                <c:pt idx="1">
                  <c:v>1657082</c:v>
                </c:pt>
                <c:pt idx="2">
                  <c:v>1617337</c:v>
                </c:pt>
                <c:pt idx="3">
                  <c:v>3848424</c:v>
                </c:pt>
                <c:pt idx="4">
                  <c:v>4213924</c:v>
                </c:pt>
                <c:pt idx="5">
                  <c:v>4911440</c:v>
                </c:pt>
                <c:pt idx="6">
                  <c:v>8374002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'N1UR vs HP'!$B$9</c:f>
              <c:strCache>
                <c:ptCount val="1"/>
                <c:pt idx="0">
                  <c:v>Top HP</c:v>
                </c:pt>
              </c:strCache>
            </c:strRef>
          </c:tx>
          <c:xVal>
            <c:numRef>
              <c:f>'N1UR vs HP'!$C$7:$I$7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xVal>
          <c:yVal>
            <c:numRef>
              <c:f>'N1UR vs HP'!$C$9:$I$9</c:f>
              <c:numCache>
                <c:formatCode>General</c:formatCode>
                <c:ptCount val="7"/>
                <c:pt idx="0">
                  <c:v>6121516</c:v>
                </c:pt>
                <c:pt idx="1">
                  <c:v>6265620</c:v>
                </c:pt>
                <c:pt idx="2">
                  <c:v>6298860</c:v>
                </c:pt>
                <c:pt idx="3">
                  <c:v>9459060</c:v>
                </c:pt>
                <c:pt idx="4">
                  <c:v>9202690</c:v>
                </c:pt>
                <c:pt idx="5">
                  <c:v>10000000</c:v>
                </c:pt>
                <c:pt idx="6">
                  <c:v>9835655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935488"/>
        <c:axId val="69937024"/>
      </c:scatterChart>
      <c:valAx>
        <c:axId val="69935488"/>
        <c:scaling>
          <c:orientation val="minMax"/>
          <c:max val="2014"/>
          <c:min val="2008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accent4">
                <a:lumMod val="10000"/>
              </a:schemeClr>
            </a:solidFill>
          </a:ln>
        </c:spPr>
        <c:crossAx val="69937024"/>
        <c:crosses val="autoZero"/>
        <c:crossBetween val="midCat"/>
      </c:valAx>
      <c:valAx>
        <c:axId val="6993702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chemeClr val="accent4">
                <a:lumMod val="10000"/>
              </a:schemeClr>
            </a:solidFill>
          </a:ln>
        </c:spPr>
        <c:crossAx val="69935488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accent4">
              <a:lumMod val="1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2"/>
          <c:order val="0"/>
          <c:tx>
            <c:strRef>
              <c:f>'N1UR vs HP'!$B$10</c:f>
              <c:strCache>
                <c:ptCount val="1"/>
                <c:pt idx="0">
                  <c:v>N1UR as % of top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'N1UR vs HP'!$C$7:$I$7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xVal>
          <c:yVal>
            <c:numRef>
              <c:f>'N1UR vs HP'!$C$10:$I$10</c:f>
              <c:numCache>
                <c:formatCode>0%</c:formatCode>
                <c:ptCount val="7"/>
                <c:pt idx="0">
                  <c:v>0.25995521370849967</c:v>
                </c:pt>
                <c:pt idx="1">
                  <c:v>0.26447215119972167</c:v>
                </c:pt>
                <c:pt idx="2">
                  <c:v>0.25676662126162514</c:v>
                </c:pt>
                <c:pt idx="3">
                  <c:v>0.40685057500428162</c:v>
                </c:pt>
                <c:pt idx="4">
                  <c:v>0.45790133102386366</c:v>
                </c:pt>
                <c:pt idx="5">
                  <c:v>0.49114400000000002</c:v>
                </c:pt>
                <c:pt idx="6">
                  <c:v>0.8513924085381197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'N1UR vs HP'!$B$11</c:f>
              <c:strCache>
                <c:ptCount val="1"/>
                <c:pt idx="0">
                  <c:v>Top % ahead of UR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noFill/>
              </a:ln>
            </c:spPr>
          </c:marker>
          <c:xVal>
            <c:numRef>
              <c:f>'N1UR vs HP'!$C$7:$I$7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xVal>
          <c:yVal>
            <c:numRef>
              <c:f>'N1UR vs HP'!$C$11:$I$11</c:f>
              <c:numCache>
                <c:formatCode>0%</c:formatCode>
                <c:ptCount val="7"/>
                <c:pt idx="0">
                  <c:v>2.8468164794007489</c:v>
                </c:pt>
                <c:pt idx="1">
                  <c:v>2.781116444448736</c:v>
                </c:pt>
                <c:pt idx="2">
                  <c:v>2.8945872134255262</c:v>
                </c:pt>
                <c:pt idx="3">
                  <c:v>1.4579048462435531</c:v>
                </c:pt>
                <c:pt idx="4">
                  <c:v>1.1838765957810344</c:v>
                </c:pt>
                <c:pt idx="5">
                  <c:v>1.0360627433094978</c:v>
                </c:pt>
                <c:pt idx="6">
                  <c:v>0.17454653103737017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953792"/>
        <c:axId val="69959680"/>
      </c:scatterChart>
      <c:valAx>
        <c:axId val="69953792"/>
        <c:scaling>
          <c:orientation val="minMax"/>
          <c:max val="2014"/>
          <c:min val="2008"/>
        </c:scaling>
        <c:delete val="0"/>
        <c:axPos val="b"/>
        <c:numFmt formatCode="General" sourceLinked="1"/>
        <c:majorTickMark val="out"/>
        <c:minorTickMark val="none"/>
        <c:tickLblPos val="nextTo"/>
        <c:crossAx val="69959680"/>
        <c:crosses val="autoZero"/>
        <c:crossBetween val="midCat"/>
      </c:valAx>
      <c:valAx>
        <c:axId val="6995968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accent1"/>
                </a:solidFill>
              </a:defRPr>
            </a:pPr>
            <a:endParaRPr lang="en-US"/>
          </a:p>
        </c:txPr>
        <c:crossAx val="69953792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400" baseline="0">
              <a:solidFill>
                <a:schemeClr val="accent4">
                  <a:lumMod val="1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dBi</c:v>
                </c:pt>
              </c:strCache>
            </c:strRef>
          </c:tx>
          <c:xVal>
            <c:numRef>
              <c:f>Sheet1!$A$15:$A$23</c:f>
              <c:numCache>
                <c:formatCode>"$"#,##0_);[Red]\("$"#,##0\)</c:formatCode>
                <c:ptCount val="9"/>
                <c:pt idx="0" formatCode="General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500</c:v>
                </c:pt>
                <c:pt idx="4">
                  <c:v>750</c:v>
                </c:pt>
                <c:pt idx="5">
                  <c:v>900</c:v>
                </c:pt>
                <c:pt idx="6">
                  <c:v>1050</c:v>
                </c:pt>
                <c:pt idx="7">
                  <c:v>1500</c:v>
                </c:pt>
                <c:pt idx="8">
                  <c:v>2300</c:v>
                </c:pt>
              </c:numCache>
            </c:numRef>
          </c:xVal>
          <c:yVal>
            <c:numRef>
              <c:f>Sheet1!$B$15:$B$23</c:f>
              <c:numCache>
                <c:formatCode>General</c:formatCode>
                <c:ptCount val="9"/>
                <c:pt idx="0">
                  <c:v>1.77</c:v>
                </c:pt>
                <c:pt idx="1">
                  <c:v>2.8</c:v>
                </c:pt>
                <c:pt idx="2">
                  <c:v>4.7</c:v>
                </c:pt>
                <c:pt idx="3">
                  <c:v>7.44</c:v>
                </c:pt>
                <c:pt idx="4">
                  <c:v>9.01</c:v>
                </c:pt>
                <c:pt idx="5">
                  <c:v>9.1</c:v>
                </c:pt>
                <c:pt idx="6">
                  <c:v>10.1</c:v>
                </c:pt>
                <c:pt idx="7">
                  <c:v>10.9</c:v>
                </c:pt>
                <c:pt idx="8">
                  <c:v>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74496"/>
        <c:axId val="73276032"/>
      </c:scatterChart>
      <c:valAx>
        <c:axId val="73274496"/>
        <c:scaling>
          <c:orientation val="minMax"/>
        </c:scaling>
        <c:delete val="0"/>
        <c:axPos val="b"/>
        <c:numFmt formatCode="&quot;$&quot;#,##0" sourceLinked="0"/>
        <c:majorTickMark val="out"/>
        <c:minorTickMark val="none"/>
        <c:tickLblPos val="nextTo"/>
        <c:spPr>
          <a:ln>
            <a:solidFill>
              <a:schemeClr val="accent4">
                <a:lumMod val="10000"/>
              </a:schemeClr>
            </a:solidFill>
          </a:ln>
        </c:spPr>
        <c:txPr>
          <a:bodyPr/>
          <a:lstStyle/>
          <a:p>
            <a:pPr>
              <a:defRPr baseline="0">
                <a:solidFill>
                  <a:schemeClr val="accent4">
                    <a:lumMod val="10000"/>
                  </a:schemeClr>
                </a:solidFill>
              </a:defRPr>
            </a:pPr>
            <a:endParaRPr lang="en-US"/>
          </a:p>
        </c:txPr>
        <c:crossAx val="73276032"/>
        <c:crosses val="autoZero"/>
        <c:crossBetween val="midCat"/>
      </c:valAx>
      <c:valAx>
        <c:axId val="73276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accent4">
                <a:lumMod val="10000"/>
              </a:schemeClr>
            </a:solidFill>
          </a:ln>
        </c:spPr>
        <c:txPr>
          <a:bodyPr/>
          <a:lstStyle/>
          <a:p>
            <a:pPr>
              <a:defRPr baseline="0">
                <a:solidFill>
                  <a:schemeClr val="accent4">
                    <a:lumMod val="10000"/>
                  </a:schemeClr>
                </a:solidFill>
              </a:defRPr>
            </a:pPr>
            <a:endParaRPr lang="en-US"/>
          </a:p>
        </c:txPr>
        <c:crossAx val="732744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0.29381</cdr:x>
      <cdr:y>0.48182</cdr:y>
    </cdr:from>
    <cdr:to>
      <cdr:x>0.47938</cdr:x>
      <cdr:y>0.57273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71700" y="2019300"/>
          <a:ext cx="1371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3 el beam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0.30975</cdr:x>
      <cdr:y>0.14545</cdr:y>
    </cdr:from>
    <cdr:to>
      <cdr:x>0.49531</cdr:x>
      <cdr:y>0.23636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9464" y="609600"/>
          <a:ext cx="1371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6 el beam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0.47938</cdr:x>
      <cdr:y>0.21818</cdr:y>
    </cdr:from>
    <cdr:to>
      <cdr:x>0.56186</cdr:x>
      <cdr:y>0.27273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3543289" y="914392"/>
          <a:ext cx="609611" cy="22860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43" descr="9267_CTULogo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38800"/>
            <a:ext cx="11239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ICOM wht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76900"/>
            <a:ext cx="1023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838199"/>
            <a:ext cx="6781800" cy="1762125"/>
          </a:xfrm>
        </p:spPr>
        <p:txBody>
          <a:bodyPr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031206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7823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0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8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3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7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2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3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7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8001000" y="152400"/>
            <a:ext cx="0" cy="1371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467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grpSp>
        <p:nvGrpSpPr>
          <p:cNvPr id="1029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0" name="Picture 40" descr="9267_CTU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9715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1" descr="ICOM blk r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965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rgbClr val="000000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300">
          <a:solidFill>
            <a:srgbClr val="000000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Ten Ways to Improve </a:t>
            </a:r>
            <a:r>
              <a:rPr lang="en-US" dirty="0" smtClean="0"/>
              <a:t>Your </a:t>
            </a:r>
            <a:r>
              <a:rPr lang="en-US" dirty="0" smtClean="0"/>
              <a:t>Contest </a:t>
            </a:r>
            <a:r>
              <a:rPr lang="en-US" dirty="0" smtClean="0"/>
              <a:t>Score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Doug Grant, K1DG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2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98637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Compared Top </a:t>
            </a:r>
            <a:r>
              <a:rPr lang="en-US" dirty="0"/>
              <a:t>5 QRP, LP vs top 5 </a:t>
            </a:r>
            <a:r>
              <a:rPr lang="en-US" dirty="0" smtClean="0"/>
              <a:t>HP</a:t>
            </a:r>
          </a:p>
          <a:p>
            <a:endParaRPr lang="en-US" dirty="0"/>
          </a:p>
          <a:p>
            <a:r>
              <a:rPr lang="en-US" dirty="0"/>
              <a:t>Calculate % score increase vs. </a:t>
            </a:r>
            <a:r>
              <a:rPr lang="en-US" dirty="0" smtClean="0"/>
              <a:t>dB</a:t>
            </a:r>
          </a:p>
          <a:p>
            <a:pPr lvl="1"/>
            <a:r>
              <a:rPr lang="en-US" dirty="0" smtClean="0"/>
              <a:t>For CW, ~12% per dB (range: 10.3-15.1)</a:t>
            </a:r>
          </a:p>
          <a:p>
            <a:pPr lvl="1"/>
            <a:r>
              <a:rPr lang="en-US" dirty="0" smtClean="0"/>
              <a:t>For SSB, ~15% per dB (range: 11.3-17.7)</a:t>
            </a:r>
          </a:p>
          <a:p>
            <a:pPr lvl="1"/>
            <a:endParaRPr lang="en-US" dirty="0"/>
          </a:p>
          <a:p>
            <a:r>
              <a:rPr lang="en-US" dirty="0" smtClean="0"/>
              <a:t>May be closer to the 6%/dB figure, since  many LP stations have lesser antennas than HP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it hold for other LP-HP comparisons?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RBN data (QRP guys don’t call CQ!)</a:t>
            </a:r>
          </a:p>
          <a:p>
            <a:pPr lvl="1"/>
            <a:r>
              <a:rPr lang="en-US" dirty="0" smtClean="0"/>
              <a:t>5 spots total in DL for top 5 QRPs, all bands)</a:t>
            </a:r>
          </a:p>
          <a:p>
            <a:r>
              <a:rPr lang="en-US" dirty="0" smtClean="0"/>
              <a:t>HP scores typically 1000% (CW) to 1500% (SSB) higher than QRP</a:t>
            </a:r>
          </a:p>
          <a:p>
            <a:r>
              <a:rPr lang="en-US" dirty="0" smtClean="0"/>
              <a:t>1500W is ~25dB above 5W</a:t>
            </a:r>
          </a:p>
          <a:p>
            <a:r>
              <a:rPr lang="en-US" dirty="0" smtClean="0"/>
              <a:t>Most QRP guys do not have big antennas…another 10dB of </a:t>
            </a:r>
            <a:r>
              <a:rPr lang="en-US" dirty="0" err="1" smtClean="0"/>
              <a:t>QRPness</a:t>
            </a:r>
            <a:r>
              <a:rPr lang="en-US" dirty="0" smtClean="0"/>
              <a:t> maybe?</a:t>
            </a:r>
          </a:p>
          <a:p>
            <a:r>
              <a:rPr lang="en-US" dirty="0" smtClean="0"/>
              <a:t>If linear, 30%</a:t>
            </a:r>
            <a:r>
              <a:rPr lang="en-US" dirty="0"/>
              <a:t>(</a:t>
            </a:r>
            <a:r>
              <a:rPr lang="en-US" dirty="0" smtClean="0"/>
              <a:t>CW) to 40%(SSB) per dB increase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QRP to LP to HP…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Cost: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sed SB220 $500 </a:t>
            </a:r>
          </a:p>
          <a:p>
            <a:pPr lvl="1"/>
            <a:r>
              <a:rPr lang="en-US" dirty="0" smtClean="0"/>
              <a:t>$10k for auto-everything</a:t>
            </a:r>
          </a:p>
          <a:p>
            <a:pPr lvl="1"/>
            <a:r>
              <a:rPr lang="en-US" dirty="0" smtClean="0"/>
              <a:t>Use $2500</a:t>
            </a:r>
          </a:p>
          <a:p>
            <a:endParaRPr lang="en-US" dirty="0"/>
          </a:p>
          <a:p>
            <a:r>
              <a:rPr lang="en-US" dirty="0" smtClean="0"/>
              <a:t>100W to 1500W is 11.6 dB</a:t>
            </a:r>
          </a:p>
          <a:p>
            <a:pPr lvl="1"/>
            <a:r>
              <a:rPr lang="en-US" sz="3000" dirty="0" smtClean="0"/>
              <a:t>Cost </a:t>
            </a:r>
            <a:r>
              <a:rPr lang="en-US" sz="3000" dirty="0"/>
              <a:t>per </a:t>
            </a:r>
            <a:r>
              <a:rPr lang="en-US" sz="3000" dirty="0" smtClean="0"/>
              <a:t>dB: $200   (only $43 with SB220)</a:t>
            </a:r>
            <a:endParaRPr lang="en-US" sz="3000" dirty="0"/>
          </a:p>
          <a:p>
            <a:endParaRPr lang="en-US" dirty="0"/>
          </a:p>
          <a:p>
            <a:r>
              <a:rPr lang="en-US" dirty="0" smtClean="0"/>
              <a:t>Score improvement should be ~80%; $31 /%</a:t>
            </a:r>
          </a:p>
          <a:p>
            <a:endParaRPr lang="en-US" dirty="0"/>
          </a:p>
          <a:p>
            <a:r>
              <a:rPr lang="en-US" dirty="0" smtClean="0"/>
              <a:t>KPA500 vs. 1500W: 4.77 dB;  ~30% score increase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838200"/>
          </a:xfrm>
        </p:spPr>
        <p:txBody>
          <a:bodyPr/>
          <a:lstStyle/>
          <a:p>
            <a:r>
              <a:rPr lang="en-US" dirty="0" smtClean="0"/>
              <a:t>9. Add </a:t>
            </a:r>
            <a:r>
              <a:rPr lang="en-US" dirty="0" smtClean="0"/>
              <a:t>an amplifier </a:t>
            </a:r>
            <a:r>
              <a:rPr lang="en-US" sz="2800" dirty="0" smtClean="0"/>
              <a:t>(LP guys only)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22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1500 W is </a:t>
            </a:r>
            <a:r>
              <a:rPr lang="en-US" b="1" i="1" dirty="0" smtClean="0">
                <a:solidFill>
                  <a:srgbClr val="FF0000"/>
                </a:solidFill>
              </a:rPr>
              <a:t>against the rules</a:t>
            </a:r>
          </a:p>
          <a:p>
            <a:r>
              <a:rPr lang="en-US" dirty="0" smtClean="0"/>
              <a:t>Adding 10 dB is very expensive…</a:t>
            </a:r>
          </a:p>
          <a:p>
            <a:pPr lvl="1"/>
            <a:r>
              <a:rPr lang="en-US" dirty="0" smtClean="0"/>
              <a:t>Tubes &gt;$1000</a:t>
            </a:r>
          </a:p>
          <a:p>
            <a:pPr lvl="1"/>
            <a:r>
              <a:rPr lang="en-US" dirty="0" smtClean="0"/>
              <a:t>Electrical service to the shack is expensive</a:t>
            </a:r>
          </a:p>
          <a:p>
            <a:pPr lvl="1"/>
            <a:r>
              <a:rPr lang="en-US" dirty="0" smtClean="0"/>
              <a:t>Coax, connectors, filters… all get complicated</a:t>
            </a:r>
          </a:p>
          <a:p>
            <a:pPr lvl="1"/>
            <a:r>
              <a:rPr lang="en-US" b="1" u="sng" dirty="0" smtClean="0"/>
              <a:t>Damage to reputation</a:t>
            </a:r>
            <a:endParaRPr lang="en-US" b="1" u="sng" dirty="0"/>
          </a:p>
          <a:p>
            <a:r>
              <a:rPr lang="en-US" b="1" i="1" dirty="0" smtClean="0">
                <a:solidFill>
                  <a:srgbClr val="FF0000"/>
                </a:solidFill>
              </a:rPr>
              <a:t>Don’t do it!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HP entrants…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very mixed bag of bang-for-buck</a:t>
            </a:r>
          </a:p>
          <a:p>
            <a:pPr lvl="1"/>
            <a:r>
              <a:rPr lang="en-US" dirty="0" smtClean="0"/>
              <a:t>Gain is expensive after a while</a:t>
            </a:r>
          </a:p>
          <a:p>
            <a:pPr lvl="2"/>
            <a:r>
              <a:rPr lang="en-US" dirty="0" smtClean="0"/>
              <a:t>¼-wave vertical: 1.77 </a:t>
            </a:r>
            <a:r>
              <a:rPr lang="en-US" dirty="0" err="1" smtClean="0"/>
              <a:t>dBi</a:t>
            </a:r>
            <a:r>
              <a:rPr lang="en-US" dirty="0" smtClean="0"/>
              <a:t> FS, 5.15 </a:t>
            </a:r>
            <a:r>
              <a:rPr lang="en-US" dirty="0" err="1" smtClean="0"/>
              <a:t>dBi</a:t>
            </a:r>
            <a:r>
              <a:rPr lang="en-US" dirty="0" smtClean="0"/>
              <a:t> over perfect ground, </a:t>
            </a:r>
            <a:r>
              <a:rPr lang="en-US" u="sng" dirty="0" smtClean="0"/>
              <a:t>0 </a:t>
            </a:r>
            <a:r>
              <a:rPr lang="en-US" u="sng" dirty="0" err="1" smtClean="0"/>
              <a:t>dBi</a:t>
            </a:r>
            <a:r>
              <a:rPr lang="en-US" u="sng" dirty="0" smtClean="0"/>
              <a:t> over average ground</a:t>
            </a:r>
          </a:p>
          <a:p>
            <a:pPr lvl="2"/>
            <a:r>
              <a:rPr lang="en-US" dirty="0" smtClean="0"/>
              <a:t>40M dipole used on 15M: 2.8 </a:t>
            </a:r>
            <a:r>
              <a:rPr lang="en-US" dirty="0" err="1" smtClean="0"/>
              <a:t>dBi</a:t>
            </a:r>
            <a:endParaRPr lang="en-US" dirty="0" smtClean="0"/>
          </a:p>
          <a:p>
            <a:pPr lvl="2"/>
            <a:r>
              <a:rPr lang="en-US" dirty="0" smtClean="0"/>
              <a:t>80M dipole used on 15M: 4.7 </a:t>
            </a:r>
            <a:r>
              <a:rPr lang="en-US" dirty="0" err="1" smtClean="0"/>
              <a:t>dBi</a:t>
            </a:r>
            <a:endParaRPr lang="en-US" dirty="0" smtClean="0"/>
          </a:p>
          <a:p>
            <a:pPr lvl="2"/>
            <a:r>
              <a:rPr lang="en-US" dirty="0" smtClean="0"/>
              <a:t>3 element 15M beam: 7.44 </a:t>
            </a:r>
            <a:r>
              <a:rPr lang="en-US" dirty="0" err="1" smtClean="0"/>
              <a:t>dBi</a:t>
            </a:r>
            <a:r>
              <a:rPr lang="en-US" dirty="0" smtClean="0"/>
              <a:t>, $500, 2.7m boom, 12 </a:t>
            </a:r>
            <a:r>
              <a:rPr lang="en-US" dirty="0" err="1" smtClean="0"/>
              <a:t>lb</a:t>
            </a:r>
            <a:endParaRPr lang="en-US" dirty="0" smtClean="0"/>
          </a:p>
          <a:p>
            <a:pPr lvl="2"/>
            <a:r>
              <a:rPr lang="en-US" dirty="0" smtClean="0"/>
              <a:t>4 el: 9.01 </a:t>
            </a:r>
            <a:r>
              <a:rPr lang="en-US" dirty="0" err="1" smtClean="0"/>
              <a:t>dBi</a:t>
            </a:r>
            <a:r>
              <a:rPr lang="en-US" dirty="0" smtClean="0"/>
              <a:t>  $750, 5.4 m, 20 </a:t>
            </a:r>
            <a:r>
              <a:rPr lang="en-US" dirty="0" err="1" smtClean="0"/>
              <a:t>lb</a:t>
            </a:r>
            <a:endParaRPr lang="en-US" dirty="0" smtClean="0"/>
          </a:p>
          <a:p>
            <a:pPr lvl="2"/>
            <a:r>
              <a:rPr lang="en-US" dirty="0" smtClean="0"/>
              <a:t>5 el: 9.1 </a:t>
            </a:r>
            <a:r>
              <a:rPr lang="en-US" dirty="0" err="1" smtClean="0"/>
              <a:t>dBi</a:t>
            </a:r>
            <a:r>
              <a:rPr lang="en-US" dirty="0" smtClean="0"/>
              <a:t> $900, 6.2m, 25 </a:t>
            </a:r>
            <a:r>
              <a:rPr lang="en-US" dirty="0" err="1" smtClean="0"/>
              <a:t>lb</a:t>
            </a:r>
            <a:endParaRPr lang="en-US" dirty="0" smtClean="0"/>
          </a:p>
          <a:p>
            <a:pPr lvl="2"/>
            <a:r>
              <a:rPr lang="en-US" dirty="0" smtClean="0"/>
              <a:t>5 el: long boom 10.1 </a:t>
            </a:r>
            <a:r>
              <a:rPr lang="en-US" dirty="0" err="1" smtClean="0"/>
              <a:t>dBi</a:t>
            </a:r>
            <a:r>
              <a:rPr lang="en-US" dirty="0" smtClean="0"/>
              <a:t> $1050, 8.5m, 28 </a:t>
            </a:r>
            <a:r>
              <a:rPr lang="en-US" dirty="0" err="1" smtClean="0"/>
              <a:t>lb</a:t>
            </a:r>
            <a:endParaRPr lang="en-US" dirty="0" smtClean="0"/>
          </a:p>
          <a:p>
            <a:pPr lvl="2"/>
            <a:r>
              <a:rPr lang="en-US" dirty="0" smtClean="0"/>
              <a:t>6 el: 10.9 dB $1500, 11.3m, 51 </a:t>
            </a:r>
            <a:r>
              <a:rPr lang="en-US" dirty="0" err="1" smtClean="0"/>
              <a:t>lb</a:t>
            </a:r>
            <a:endParaRPr lang="en-US" dirty="0" smtClean="0"/>
          </a:p>
          <a:p>
            <a:pPr lvl="2"/>
            <a:r>
              <a:rPr lang="en-US" dirty="0" smtClean="0"/>
              <a:t>7 el: 12 </a:t>
            </a:r>
            <a:r>
              <a:rPr lang="en-US" dirty="0" err="1" smtClean="0"/>
              <a:t>dBi</a:t>
            </a:r>
            <a:r>
              <a:rPr lang="en-US" dirty="0" smtClean="0"/>
              <a:t> $2300, 17.6m, 78 </a:t>
            </a:r>
            <a:r>
              <a:rPr lang="en-US" dirty="0" err="1" smtClean="0"/>
              <a:t>lb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Antennas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Excellent scores with “just a dipole”</a:t>
            </a:r>
          </a:p>
          <a:p>
            <a:endParaRPr lang="en-US" dirty="0"/>
          </a:p>
          <a:p>
            <a:r>
              <a:rPr lang="en-US" dirty="0" smtClean="0"/>
              <a:t>AR is one of the best operators ever</a:t>
            </a:r>
          </a:p>
          <a:p>
            <a:endParaRPr lang="en-US" dirty="0"/>
          </a:p>
          <a:p>
            <a:r>
              <a:rPr lang="en-US" dirty="0" smtClean="0"/>
              <a:t>NH QTH</a:t>
            </a:r>
          </a:p>
          <a:p>
            <a:endParaRPr lang="en-US" dirty="0"/>
          </a:p>
          <a:p>
            <a:r>
              <a:rPr lang="en-US" dirty="0" smtClean="0"/>
              <a:t>1500W output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K1AR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8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5681662" cy="494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80M Dipole vs. </a:t>
            </a:r>
            <a:r>
              <a:rPr lang="en-US" dirty="0" err="1" smtClean="0"/>
              <a:t>Tribander</a:t>
            </a:r>
            <a:r>
              <a:rPr lang="en-US" dirty="0" smtClean="0"/>
              <a:t> (15M)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44" y="1828800"/>
            <a:ext cx="525549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80M Dipole vs. </a:t>
            </a:r>
            <a:r>
              <a:rPr lang="en-US" dirty="0" err="1" smtClean="0"/>
              <a:t>Tribander</a:t>
            </a:r>
            <a:r>
              <a:rPr lang="en-US" dirty="0" smtClean="0"/>
              <a:t> (10M)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dB/$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553641"/>
              </p:ext>
            </p:extLst>
          </p:nvPr>
        </p:nvGraphicFramePr>
        <p:xfrm>
          <a:off x="876300" y="1295400"/>
          <a:ext cx="7391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2667000" y="3429000"/>
            <a:ext cx="3810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2600" y="5943600"/>
            <a:ext cx="426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4dB = 40% score increase, $1000  </a:t>
            </a:r>
            <a:r>
              <a:rPr lang="en-US" dirty="0" smtClean="0">
                <a:sym typeface="Wingdings" panose="05000000000000000000" pitchFamily="2" charset="2"/>
              </a:rPr>
              <a:t> $25/%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starting point of 40-foot tower with 3-element </a:t>
            </a:r>
            <a:r>
              <a:rPr lang="en-US" dirty="0" err="1" smtClean="0"/>
              <a:t>tribander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Move to 80-foot tower, stack </a:t>
            </a:r>
            <a:r>
              <a:rPr lang="en-US" dirty="0" smtClean="0"/>
              <a:t>two </a:t>
            </a:r>
            <a:r>
              <a:rPr lang="en-US" dirty="0" smtClean="0"/>
              <a:t>4-element beams</a:t>
            </a:r>
          </a:p>
          <a:p>
            <a:endParaRPr lang="en-US" dirty="0"/>
          </a:p>
          <a:p>
            <a:r>
              <a:rPr lang="en-US" dirty="0" smtClean="0"/>
              <a:t>Cost, comparison of patterns, gain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already have a beam…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10. </a:t>
            </a:r>
            <a:r>
              <a:rPr lang="en-US" dirty="0" smtClean="0"/>
              <a:t>New radio </a:t>
            </a:r>
          </a:p>
          <a:p>
            <a:pPr marL="0" indent="0">
              <a:buNone/>
            </a:pPr>
            <a:r>
              <a:rPr lang="en-US" dirty="0" smtClean="0"/>
              <a:t>9</a:t>
            </a:r>
            <a:r>
              <a:rPr lang="en-US" dirty="0"/>
              <a:t>. </a:t>
            </a:r>
            <a:r>
              <a:rPr lang="en-US" dirty="0" smtClean="0"/>
              <a:t>Amplifier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8. </a:t>
            </a:r>
            <a:r>
              <a:rPr lang="en-US" dirty="0" smtClean="0"/>
              <a:t>New antennas</a:t>
            </a:r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</a:t>
            </a:r>
            <a:r>
              <a:rPr lang="en-US" dirty="0" smtClean="0"/>
              <a:t>Move</a:t>
            </a:r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</a:t>
            </a:r>
            <a:r>
              <a:rPr lang="en-US" dirty="0" smtClean="0"/>
              <a:t>Second radio</a:t>
            </a:r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dirty="0" smtClean="0"/>
              <a:t>Join a club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Go to a </a:t>
            </a:r>
            <a:r>
              <a:rPr lang="en-US" dirty="0" err="1"/>
              <a:t>multiop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Use the Cluster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Go to Dayton/CTU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smtClean="0"/>
              <a:t>THE BIG SECRET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295400"/>
          </a:xfrm>
        </p:spPr>
        <p:txBody>
          <a:bodyPr/>
          <a:lstStyle/>
          <a:p>
            <a:r>
              <a:rPr lang="en-US" dirty="0"/>
              <a:t>Ten ways to </a:t>
            </a:r>
            <a:r>
              <a:rPr lang="en-US" dirty="0" smtClean="0"/>
              <a:t>improve your contest </a:t>
            </a:r>
            <a:r>
              <a:rPr lang="en-US" dirty="0"/>
              <a:t>score</a:t>
            </a:r>
          </a:p>
        </p:txBody>
      </p:sp>
    </p:spTree>
    <p:extLst>
      <p:ext uri="{BB962C8B-B14F-4D97-AF65-F5344CB8AC3E}">
        <p14:creationId xmlns:p14="http://schemas.microsoft.com/office/powerpoint/2010/main" val="1005630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40M</a:t>
            </a:r>
          </a:p>
          <a:p>
            <a:pPr lvl="1"/>
            <a:r>
              <a:rPr lang="en-US" dirty="0" smtClean="0"/>
              <a:t>Start with inverted </a:t>
            </a:r>
            <a:r>
              <a:rPr lang="en-US" dirty="0" err="1" smtClean="0"/>
              <a:t>Vee</a:t>
            </a:r>
            <a:r>
              <a:rPr lang="en-US" dirty="0" smtClean="0"/>
              <a:t> at 60 feet </a:t>
            </a:r>
          </a:p>
          <a:p>
            <a:pPr lvl="2"/>
            <a:r>
              <a:rPr lang="en-US" dirty="0" smtClean="0"/>
              <a:t>(1.6 </a:t>
            </a:r>
            <a:r>
              <a:rPr lang="en-US" dirty="0" err="1" smtClean="0"/>
              <a:t>dBi</a:t>
            </a:r>
            <a:r>
              <a:rPr lang="en-US" dirty="0" smtClean="0"/>
              <a:t> FS, 6 dB over real ground but very high angle)</a:t>
            </a:r>
          </a:p>
          <a:p>
            <a:pPr lvl="1"/>
            <a:r>
              <a:rPr lang="en-US" dirty="0" smtClean="0"/>
              <a:t>Move to 2-el shorty beam at 60 feet </a:t>
            </a:r>
          </a:p>
          <a:p>
            <a:pPr lvl="2"/>
            <a:r>
              <a:rPr lang="en-US" dirty="0" smtClean="0"/>
              <a:t>($</a:t>
            </a:r>
            <a:r>
              <a:rPr lang="en-US" dirty="0" smtClean="0"/>
              <a:t>1000 + rotator, </a:t>
            </a:r>
            <a:r>
              <a:rPr lang="en-US" dirty="0" smtClean="0"/>
              <a:t>gives 5-6 </a:t>
            </a:r>
            <a:r>
              <a:rPr lang="en-US" dirty="0" err="1" smtClean="0"/>
              <a:t>dBi</a:t>
            </a:r>
            <a:r>
              <a:rPr lang="en-US" dirty="0" smtClean="0"/>
              <a:t> gain in FS, 9-10 over real ground)</a:t>
            </a:r>
          </a:p>
          <a:p>
            <a:pPr lvl="1"/>
            <a:r>
              <a:rPr lang="en-US" dirty="0" smtClean="0"/>
              <a:t>4 </a:t>
            </a:r>
            <a:r>
              <a:rPr lang="en-US" dirty="0" smtClean="0"/>
              <a:t>dB for $1000 = </a:t>
            </a:r>
            <a:r>
              <a:rPr lang="en-US" dirty="0" smtClean="0"/>
              <a:t>$250/dB</a:t>
            </a:r>
            <a:r>
              <a:rPr lang="en-US" dirty="0" smtClean="0"/>
              <a:t>; </a:t>
            </a:r>
            <a:r>
              <a:rPr lang="en-US" dirty="0" smtClean="0"/>
              <a:t>25% </a:t>
            </a:r>
            <a:r>
              <a:rPr lang="en-US" dirty="0" smtClean="0"/>
              <a:t>increase in </a:t>
            </a:r>
            <a:r>
              <a:rPr lang="en-US" dirty="0" smtClean="0"/>
              <a:t>score</a:t>
            </a:r>
          </a:p>
          <a:p>
            <a:pPr lvl="2"/>
            <a:r>
              <a:rPr lang="en-US" dirty="0" smtClean="0"/>
              <a:t>Probably much better due to lower angles</a:t>
            </a:r>
            <a:endParaRPr lang="en-US" dirty="0" smtClean="0"/>
          </a:p>
          <a:p>
            <a:pPr lvl="1"/>
            <a:r>
              <a:rPr lang="en-US" dirty="0" smtClean="0"/>
              <a:t>Vertical or </a:t>
            </a:r>
            <a:r>
              <a:rPr lang="en-US" dirty="0" err="1" smtClean="0"/>
              <a:t>sloper</a:t>
            </a:r>
            <a:r>
              <a:rPr lang="en-US" dirty="0" smtClean="0"/>
              <a:t> array</a:t>
            </a:r>
          </a:p>
          <a:p>
            <a:pPr lvl="1"/>
            <a:endParaRPr lang="en-US" dirty="0"/>
          </a:p>
          <a:p>
            <a:r>
              <a:rPr lang="en-US" dirty="0" smtClean="0"/>
              <a:t>80M/160M</a:t>
            </a:r>
          </a:p>
          <a:p>
            <a:pPr lvl="1"/>
            <a:r>
              <a:rPr lang="en-US" dirty="0" smtClean="0"/>
              <a:t>Start with inverted </a:t>
            </a:r>
            <a:r>
              <a:rPr lang="en-US" dirty="0" err="1" smtClean="0"/>
              <a:t>Vee</a:t>
            </a:r>
            <a:r>
              <a:rPr lang="en-US" dirty="0" smtClean="0"/>
              <a:t> at 60 feet</a:t>
            </a:r>
          </a:p>
          <a:p>
            <a:pPr lvl="1"/>
            <a:r>
              <a:rPr lang="en-US" dirty="0" smtClean="0"/>
              <a:t>Consider half-</a:t>
            </a:r>
            <a:r>
              <a:rPr lang="en-US" dirty="0" err="1" smtClean="0"/>
              <a:t>sloper</a:t>
            </a:r>
            <a:r>
              <a:rPr lang="en-US" dirty="0" smtClean="0"/>
              <a:t> or vertical array </a:t>
            </a:r>
          </a:p>
          <a:p>
            <a:pPr lvl="2"/>
            <a:r>
              <a:rPr lang="en-US" dirty="0" smtClean="0"/>
              <a:t>Verticals need lots of radials</a:t>
            </a:r>
          </a:p>
          <a:p>
            <a:pPr lvl="2"/>
            <a:r>
              <a:rPr lang="en-US" dirty="0" smtClean="0"/>
              <a:t>Arrays need phasing boxes, build or buy</a:t>
            </a:r>
          </a:p>
          <a:p>
            <a:pPr lvl="1"/>
            <a:r>
              <a:rPr lang="en-US" dirty="0" smtClean="0"/>
              <a:t>Adding a Beverage to receive better is &lt;$50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543800" cy="792163"/>
          </a:xfrm>
        </p:spPr>
        <p:txBody>
          <a:bodyPr/>
          <a:lstStyle/>
          <a:p>
            <a:r>
              <a:rPr lang="en-US" sz="3600" dirty="0" smtClean="0"/>
              <a:t>Low band improvements are hard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8215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Assume a </a:t>
            </a:r>
            <a:r>
              <a:rPr lang="en-US" dirty="0" err="1" smtClean="0"/>
              <a:t>tribander</a:t>
            </a:r>
            <a:r>
              <a:rPr lang="en-US" dirty="0" smtClean="0"/>
              <a:t> at 60 feet, 140 feet from the shack, fed with RG8X</a:t>
            </a:r>
          </a:p>
          <a:p>
            <a:pPr lvl="1"/>
            <a:r>
              <a:rPr lang="en-US" dirty="0" smtClean="0"/>
              <a:t>Loss of 200’ of RG8X on 10M: 4 dB</a:t>
            </a:r>
          </a:p>
          <a:p>
            <a:pPr lvl="1"/>
            <a:r>
              <a:rPr lang="en-US" dirty="0" smtClean="0"/>
              <a:t>Replace with 200’ LMR400, loss: 1.6 dB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ain 2.4 dB for $180 = $75/dB</a:t>
            </a:r>
          </a:p>
          <a:p>
            <a:pPr lvl="2"/>
            <a:r>
              <a:rPr lang="en-US" dirty="0" smtClean="0"/>
              <a:t>Equivalent to raising power by 1.7x AND helps on receive</a:t>
            </a:r>
          </a:p>
          <a:p>
            <a:pPr lvl="2"/>
            <a:r>
              <a:rPr lang="en-US" dirty="0" smtClean="0"/>
              <a:t>24% score increase</a:t>
            </a:r>
          </a:p>
          <a:p>
            <a:pPr lvl="1"/>
            <a:r>
              <a:rPr lang="en-US" dirty="0" smtClean="0"/>
              <a:t>Replace with surplus ¾” CATV line, loss of 0.4 dB</a:t>
            </a:r>
          </a:p>
          <a:p>
            <a:pPr lvl="1"/>
            <a:r>
              <a:rPr lang="en-US" dirty="0" smtClean="0"/>
              <a:t>Gain 3.6 dB for $?</a:t>
            </a:r>
          </a:p>
          <a:p>
            <a:pPr lvl="1"/>
            <a:r>
              <a:rPr lang="en-US" dirty="0" smtClean="0"/>
              <a:t>Equal to raising power by 2.2x OR…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Feedline</a:t>
            </a:r>
            <a:r>
              <a:rPr lang="en-US" dirty="0" smtClean="0"/>
              <a:t>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44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525963"/>
          </a:xfrm>
        </p:spPr>
        <p:txBody>
          <a:bodyPr/>
          <a:lstStyle/>
          <a:p>
            <a:r>
              <a:rPr lang="en-US" dirty="0" smtClean="0"/>
              <a:t>3-el 10M </a:t>
            </a:r>
            <a:r>
              <a:rPr lang="en-US" dirty="0" err="1" smtClean="0"/>
              <a:t>yagi</a:t>
            </a:r>
            <a:r>
              <a:rPr lang="en-US" dirty="0" smtClean="0"/>
              <a:t>: 7 </a:t>
            </a:r>
            <a:r>
              <a:rPr lang="en-US" dirty="0" err="1" smtClean="0"/>
              <a:t>ft</a:t>
            </a:r>
            <a:r>
              <a:rPr lang="en-US" dirty="0" smtClean="0"/>
              <a:t> boom, $300, 7.5 </a:t>
            </a:r>
            <a:r>
              <a:rPr lang="en-US" dirty="0" err="1" smtClean="0"/>
              <a:t>dBi</a:t>
            </a:r>
            <a:endParaRPr lang="en-US" dirty="0" smtClean="0"/>
          </a:p>
          <a:p>
            <a:r>
              <a:rPr lang="en-US" dirty="0" smtClean="0"/>
              <a:t>6-el 10M </a:t>
            </a:r>
            <a:r>
              <a:rPr lang="en-US" dirty="0" err="1" smtClean="0"/>
              <a:t>yagi</a:t>
            </a:r>
            <a:r>
              <a:rPr lang="en-US" dirty="0" smtClean="0"/>
              <a:t>: 28 </a:t>
            </a:r>
            <a:r>
              <a:rPr lang="en-US" dirty="0" err="1" smtClean="0"/>
              <a:t>ft</a:t>
            </a:r>
            <a:r>
              <a:rPr lang="en-US" dirty="0" smtClean="0"/>
              <a:t> boom, $1000, 11.1 </a:t>
            </a:r>
            <a:r>
              <a:rPr lang="en-US" dirty="0" err="1" smtClean="0"/>
              <a:t>dBi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Spend $180 (or scrounge) better coax or spend $700 on a bigger beam</a:t>
            </a:r>
          </a:p>
          <a:p>
            <a:endParaRPr lang="en-US" dirty="0" smtClean="0"/>
          </a:p>
          <a:p>
            <a:r>
              <a:rPr lang="en-US" dirty="0" smtClean="0"/>
              <a:t>If you already have a 6-element </a:t>
            </a:r>
            <a:r>
              <a:rPr lang="en-US" dirty="0" err="1" smtClean="0"/>
              <a:t>yagi</a:t>
            </a:r>
            <a:r>
              <a:rPr lang="en-US" dirty="0" smtClean="0"/>
              <a:t>, the next 3 dB will cost a lot more!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Getting 3.6 dB additional gain on </a:t>
            </a:r>
            <a:r>
              <a:rPr lang="en-US" sz="3200" dirty="0" smtClean="0"/>
              <a:t>10M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1318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Complicated and expensive </a:t>
            </a:r>
          </a:p>
          <a:p>
            <a:endParaRPr lang="en-US" dirty="0" smtClean="0"/>
          </a:p>
          <a:p>
            <a:r>
              <a:rPr lang="en-US" dirty="0" smtClean="0"/>
              <a:t>Can be effective</a:t>
            </a:r>
          </a:p>
          <a:p>
            <a:endParaRPr lang="en-US" dirty="0" smtClean="0"/>
          </a:p>
          <a:p>
            <a:r>
              <a:rPr lang="en-US" dirty="0" smtClean="0"/>
              <a:t>Hilltop or oceanfront vs valley</a:t>
            </a:r>
          </a:p>
          <a:p>
            <a:endParaRPr lang="en-US" dirty="0"/>
          </a:p>
          <a:p>
            <a:r>
              <a:rPr lang="en-US" dirty="0" smtClean="0"/>
              <a:t>W1 vs. Black Hole </a:t>
            </a:r>
          </a:p>
          <a:p>
            <a:pPr lvl="1"/>
            <a:r>
              <a:rPr lang="en-US" dirty="0" smtClean="0"/>
              <a:t>(NM/WTX/KP4 vs W1 for SS)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05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station</a:t>
            </a:r>
          </a:p>
          <a:p>
            <a:endParaRPr lang="en-US" dirty="0"/>
          </a:p>
          <a:p>
            <a:r>
              <a:rPr lang="en-US" dirty="0" smtClean="0"/>
              <a:t>This is now practical</a:t>
            </a:r>
          </a:p>
          <a:p>
            <a:endParaRPr lang="en-US" dirty="0"/>
          </a:p>
          <a:p>
            <a:r>
              <a:rPr lang="en-US" dirty="0" smtClean="0"/>
              <a:t>RHR, others…</a:t>
            </a:r>
          </a:p>
          <a:p>
            <a:endParaRPr lang="en-US" dirty="0"/>
          </a:p>
          <a:p>
            <a:r>
              <a:rPr lang="en-US" dirty="0" smtClean="0"/>
              <a:t>Roll your own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7a. “Virtual Move”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“Don’t try SO2R until you are really good at SO1R…please!”  -  K5ZD</a:t>
            </a:r>
          </a:p>
          <a:p>
            <a:endParaRPr lang="en-US" dirty="0"/>
          </a:p>
          <a:p>
            <a:r>
              <a:rPr lang="en-US" dirty="0" smtClean="0"/>
              <a:t>“SO2R station construction is harder than Multi-Multi”  - KL7RA</a:t>
            </a:r>
          </a:p>
          <a:p>
            <a:endParaRPr lang="en-US" dirty="0"/>
          </a:p>
          <a:p>
            <a:r>
              <a:rPr lang="en-US" dirty="0" smtClean="0"/>
              <a:t>Adding a second radio only adds ~10% to a DX contest QSO total, maybe 20-30% to score</a:t>
            </a:r>
          </a:p>
          <a:p>
            <a:endParaRPr lang="en-US" dirty="0"/>
          </a:p>
          <a:p>
            <a:r>
              <a:rPr lang="en-US" dirty="0" smtClean="0"/>
              <a:t>It allows you to know what is happening on the other bands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Add a Second Radio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00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Chose the right club…or start one!</a:t>
            </a:r>
          </a:p>
          <a:p>
            <a:endParaRPr lang="en-US" dirty="0"/>
          </a:p>
          <a:p>
            <a:r>
              <a:rPr lang="en-US" dirty="0" smtClean="0"/>
              <a:t>Learn from the </a:t>
            </a:r>
            <a:r>
              <a:rPr lang="en-US" dirty="0" smtClean="0"/>
              <a:t>other guys</a:t>
            </a:r>
          </a:p>
          <a:p>
            <a:endParaRPr lang="en-US" dirty="0"/>
          </a:p>
          <a:p>
            <a:r>
              <a:rPr lang="en-US" dirty="0" smtClean="0"/>
              <a:t>Exchange rate sheets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“Do for others and let </a:t>
            </a:r>
            <a:r>
              <a:rPr lang="en-US" dirty="0"/>
              <a:t>o</a:t>
            </a:r>
            <a:r>
              <a:rPr lang="en-US" dirty="0" smtClean="0"/>
              <a:t>thers do for you” </a:t>
            </a:r>
            <a:endParaRPr lang="en-US" dirty="0" smtClean="0"/>
          </a:p>
          <a:p>
            <a:pPr marL="34925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– </a:t>
            </a:r>
            <a:r>
              <a:rPr lang="en-US" dirty="0" smtClean="0"/>
              <a:t>B. Dylan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Join a Club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76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</a:t>
            </a:r>
            <a:r>
              <a:rPr lang="en-US" dirty="0" err="1" smtClean="0"/>
              <a:t>multiops</a:t>
            </a:r>
            <a:r>
              <a:rPr lang="en-US" dirty="0" smtClean="0"/>
              <a:t> are well-equipped</a:t>
            </a:r>
          </a:p>
          <a:p>
            <a:endParaRPr lang="en-US" dirty="0"/>
          </a:p>
          <a:p>
            <a:r>
              <a:rPr lang="en-US" dirty="0" smtClean="0"/>
              <a:t>See what it is like to use the “Big Iron”</a:t>
            </a:r>
          </a:p>
          <a:p>
            <a:endParaRPr lang="en-US" dirty="0"/>
          </a:p>
          <a:p>
            <a:r>
              <a:rPr lang="en-US" dirty="0" smtClean="0"/>
              <a:t>See how other ops play the game</a:t>
            </a:r>
          </a:p>
          <a:p>
            <a:endParaRPr lang="en-US" dirty="0" smtClean="0"/>
          </a:p>
          <a:p>
            <a:r>
              <a:rPr lang="en-US" dirty="0" smtClean="0"/>
              <a:t>Learn some best practices in station design and construction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Go to a </a:t>
            </a:r>
            <a:r>
              <a:rPr lang="en-US" dirty="0" err="1" smtClean="0"/>
              <a:t>Multiop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5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will add 20-30% to your score…BUT…</a:t>
            </a:r>
          </a:p>
          <a:p>
            <a:endParaRPr lang="en-US" dirty="0"/>
          </a:p>
          <a:p>
            <a:r>
              <a:rPr lang="en-US" dirty="0" smtClean="0"/>
              <a:t>You will not learn anything if the Cluster does the work for you</a:t>
            </a:r>
          </a:p>
          <a:p>
            <a:endParaRPr lang="en-US" dirty="0"/>
          </a:p>
          <a:p>
            <a:r>
              <a:rPr lang="en-US" dirty="0" smtClean="0"/>
              <a:t>Don’t let the Cluster distract you</a:t>
            </a:r>
          </a:p>
          <a:p>
            <a:endParaRPr lang="en-US" dirty="0"/>
          </a:p>
          <a:p>
            <a:r>
              <a:rPr lang="en-US" dirty="0" smtClean="0"/>
              <a:t>Don’t believe all the spots…it can make your score go DOWN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Use the Cluster (sigh)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93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Cluster Makes Mistakes!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113" y="1780514"/>
            <a:ext cx="4484336" cy="336170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5892800"/>
            <a:ext cx="8610600" cy="937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i="1" dirty="0" smtClean="0">
                <a:solidFill>
                  <a:schemeClr val="accent1"/>
                </a:solidFill>
              </a:rPr>
              <a:t>If you worked all the calls on these screens </a:t>
            </a:r>
            <a:endParaRPr lang="en-US" sz="2400" b="1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400" b="1" i="1" dirty="0" smtClean="0">
                <a:solidFill>
                  <a:schemeClr val="accent1"/>
                </a:solidFill>
              </a:rPr>
              <a:t>you </a:t>
            </a:r>
            <a:r>
              <a:rPr lang="en-US" sz="2400" b="1" i="1" dirty="0" smtClean="0">
                <a:solidFill>
                  <a:schemeClr val="accent1"/>
                </a:solidFill>
              </a:rPr>
              <a:t>would have a negative score!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owner\Downloads\photo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07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Tangible improvements</a:t>
            </a:r>
          </a:p>
          <a:p>
            <a:pPr marL="344487" lvl="1" indent="0">
              <a:buNone/>
            </a:pPr>
            <a:r>
              <a:rPr lang="en-US" dirty="0" smtClean="0"/>
              <a:t>10. New radio</a:t>
            </a:r>
          </a:p>
          <a:p>
            <a:pPr marL="344487" lvl="1" indent="0">
              <a:buNone/>
            </a:pPr>
            <a:r>
              <a:rPr lang="en-US" dirty="0" smtClean="0"/>
              <a:t>9. Amplifier</a:t>
            </a:r>
          </a:p>
          <a:p>
            <a:pPr marL="344487" lvl="1" indent="0">
              <a:buNone/>
            </a:pPr>
            <a:r>
              <a:rPr lang="en-US" dirty="0" smtClean="0"/>
              <a:t>8. New/better/more antennas</a:t>
            </a:r>
          </a:p>
          <a:p>
            <a:pPr marL="344487" lvl="1" indent="0">
              <a:buNone/>
            </a:pPr>
            <a:r>
              <a:rPr lang="en-US" dirty="0" smtClean="0"/>
              <a:t>7. New QTH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All of these are ways to increase your score, but maybe not the way you think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cluster of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65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 people</a:t>
            </a:r>
          </a:p>
          <a:p>
            <a:endParaRPr lang="en-US" dirty="0" smtClean="0"/>
          </a:p>
          <a:p>
            <a:r>
              <a:rPr lang="en-US" dirty="0" smtClean="0"/>
              <a:t>Learn from the pros</a:t>
            </a:r>
          </a:p>
          <a:p>
            <a:endParaRPr lang="en-US" dirty="0"/>
          </a:p>
          <a:p>
            <a:r>
              <a:rPr lang="en-US" dirty="0" smtClean="0"/>
              <a:t>Ask questions</a:t>
            </a:r>
          </a:p>
          <a:p>
            <a:endParaRPr lang="en-US" dirty="0"/>
          </a:p>
          <a:p>
            <a:r>
              <a:rPr lang="en-US" dirty="0" smtClean="0"/>
              <a:t>Pay attention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Go to Dayton (and CTU)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04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4676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AND THE NUMBER ONE WAY TO IMPROVE YOUR CONTEST </a:t>
            </a:r>
            <a:r>
              <a:rPr lang="en-US" dirty="0" smtClean="0"/>
              <a:t>SCORE…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&gt;&gt;&gt;&gt; </a:t>
            </a:r>
            <a:r>
              <a:rPr lang="en-US" sz="4400" dirty="0" smtClean="0"/>
              <a:t>THE BIG SECRET  &lt;&lt;&lt;&lt;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55495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Get </a:t>
            </a:r>
            <a:r>
              <a:rPr lang="en-US" dirty="0" smtClean="0"/>
              <a:t>on the air a lot</a:t>
            </a:r>
          </a:p>
          <a:p>
            <a:endParaRPr lang="en-US" dirty="0"/>
          </a:p>
          <a:p>
            <a:r>
              <a:rPr lang="en-US" dirty="0" smtClean="0"/>
              <a:t>Learn the bands and your station capability</a:t>
            </a:r>
          </a:p>
          <a:p>
            <a:endParaRPr lang="en-US" dirty="0"/>
          </a:p>
          <a:p>
            <a:r>
              <a:rPr lang="en-US" dirty="0" smtClean="0"/>
              <a:t>Practice calling in pileups to hone your </a:t>
            </a:r>
            <a:r>
              <a:rPr lang="en-US" dirty="0" smtClean="0"/>
              <a:t>timing</a:t>
            </a:r>
          </a:p>
          <a:p>
            <a:endParaRPr lang="en-US" dirty="0"/>
          </a:p>
          <a:p>
            <a:r>
              <a:rPr lang="en-US" dirty="0" smtClean="0"/>
              <a:t>LISTEN!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Run any time you can…get familiar with </a:t>
            </a:r>
            <a:r>
              <a:rPr lang="en-US" dirty="0" err="1" smtClean="0"/>
              <a:t>callsigns</a:t>
            </a:r>
            <a:r>
              <a:rPr lang="en-US" dirty="0" smtClean="0"/>
              <a:t> (improve your “vocabulary”)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There is no secret!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85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30725"/>
          </a:xfrm>
        </p:spPr>
        <p:txBody>
          <a:bodyPr/>
          <a:lstStyle/>
          <a:p>
            <a:r>
              <a:rPr lang="en-US" dirty="0" smtClean="0"/>
              <a:t>“I yam what I yam, and that’s all what I yam</a:t>
            </a:r>
            <a:r>
              <a:rPr lang="en-US" dirty="0" smtClean="0"/>
              <a:t>”</a:t>
            </a:r>
          </a:p>
          <a:p>
            <a:pPr marL="349250" lvl="1" indent="0">
              <a:buNone/>
            </a:pPr>
            <a:r>
              <a:rPr lang="en-US" dirty="0"/>
              <a:t>	</a:t>
            </a:r>
            <a:r>
              <a:rPr lang="en-US" dirty="0" smtClean="0"/>
              <a:t>– </a:t>
            </a:r>
            <a:r>
              <a:rPr lang="en-US" dirty="0" smtClean="0"/>
              <a:t>Popeye the Sailor</a:t>
            </a:r>
          </a:p>
          <a:p>
            <a:endParaRPr lang="en-US" dirty="0"/>
          </a:p>
          <a:p>
            <a:r>
              <a:rPr lang="en-US" dirty="0" smtClean="0"/>
              <a:t>“Can’t run, can’t </a:t>
            </a:r>
            <a:r>
              <a:rPr lang="en-US" dirty="0" smtClean="0"/>
              <a:t>jump.” </a:t>
            </a:r>
          </a:p>
          <a:p>
            <a:pPr marL="349250" lvl="1" indent="0">
              <a:buNone/>
            </a:pPr>
            <a:r>
              <a:rPr lang="en-US" dirty="0"/>
              <a:t>	</a:t>
            </a:r>
            <a:r>
              <a:rPr lang="en-US" dirty="0" smtClean="0"/>
              <a:t>– </a:t>
            </a:r>
            <a:r>
              <a:rPr lang="en-US" dirty="0" smtClean="0"/>
              <a:t>scouting report on Larry Bird</a:t>
            </a:r>
          </a:p>
          <a:p>
            <a:endParaRPr lang="en-US" dirty="0" smtClean="0"/>
          </a:p>
          <a:p>
            <a:r>
              <a:rPr lang="en-US" dirty="0"/>
              <a:t>"Can't sing. Can't act. Balding. Can dance a little</a:t>
            </a:r>
            <a:r>
              <a:rPr lang="en-US" dirty="0" smtClean="0"/>
              <a:t>.” </a:t>
            </a:r>
          </a:p>
          <a:p>
            <a:pPr marL="349250" lvl="1" indent="0">
              <a:buNone/>
            </a:pP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smtClean="0"/>
              <a:t>– </a:t>
            </a:r>
            <a:r>
              <a:rPr lang="en-US" dirty="0" smtClean="0"/>
              <a:t>RKO screen test of Fred Astaire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</a:t>
            </a:r>
            <a:r>
              <a:rPr lang="en-US" dirty="0" smtClean="0"/>
              <a:t>ig Myth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21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Cites </a:t>
            </a:r>
            <a:r>
              <a:rPr lang="en-US" dirty="0" err="1" smtClean="0"/>
              <a:t>Ericssons</a:t>
            </a:r>
            <a:r>
              <a:rPr lang="en-US" dirty="0" smtClean="0"/>
              <a:t>’ “10,000 hour rule”</a:t>
            </a:r>
          </a:p>
          <a:p>
            <a:pPr lvl="1"/>
            <a:r>
              <a:rPr lang="en-US" dirty="0" smtClean="0"/>
              <a:t>Beatles (1200 live performances in Hamburg 1960-64),</a:t>
            </a:r>
          </a:p>
          <a:p>
            <a:pPr lvl="1"/>
            <a:r>
              <a:rPr lang="en-US" dirty="0" smtClean="0"/>
              <a:t>Bill Gates (had access to a computer at age 13)</a:t>
            </a:r>
          </a:p>
          <a:p>
            <a:pPr lvl="1"/>
            <a:endParaRPr lang="en-US" dirty="0"/>
          </a:p>
          <a:p>
            <a:r>
              <a:rPr lang="en-US" dirty="0" smtClean="0"/>
              <a:t>10,000 hours of “deliberate practice” required for mastery</a:t>
            </a:r>
          </a:p>
          <a:p>
            <a:pPr lvl="1"/>
            <a:r>
              <a:rPr lang="en-US" dirty="0" smtClean="0"/>
              <a:t>“Deliberate practice is not always enjoyable”</a:t>
            </a:r>
          </a:p>
          <a:p>
            <a:endParaRPr lang="en-US" dirty="0"/>
          </a:p>
          <a:p>
            <a:r>
              <a:rPr lang="en-US" dirty="0" smtClean="0"/>
              <a:t>The top contest operators don’t have bigger or more sensitive ears, springier fingers, 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96200" cy="7921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“Outliers” (Malcolm Gladwell book)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43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“Giftedness </a:t>
            </a:r>
            <a:r>
              <a:rPr lang="en-US" dirty="0"/>
              <a:t>researchers have long debated whether there is empirical evidence to support </a:t>
            </a:r>
            <a:r>
              <a:rPr lang="en-US" dirty="0" smtClean="0"/>
              <a:t>a distinction </a:t>
            </a:r>
            <a:r>
              <a:rPr lang="en-US" dirty="0"/>
              <a:t>between giftedness and attained level of achievement. </a:t>
            </a:r>
            <a:r>
              <a:rPr lang="en-US" dirty="0" smtClean="0"/>
              <a:t>With the </a:t>
            </a:r>
            <a:r>
              <a:rPr lang="en-US" dirty="0"/>
              <a:t>exception of fixed genetic factors determining body size and height, we were unable to </a:t>
            </a:r>
            <a:r>
              <a:rPr lang="en-US" dirty="0" smtClean="0"/>
              <a:t>find evidence </a:t>
            </a:r>
            <a:r>
              <a:rPr lang="en-US" dirty="0"/>
              <a:t>for innate constraints to the attainment of elite achievement for healthy individuals</a:t>
            </a:r>
            <a:r>
              <a:rPr lang="en-US" dirty="0" smtClean="0"/>
              <a:t>. “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sz="2400" dirty="0"/>
              <a:t>K. A. </a:t>
            </a:r>
            <a:r>
              <a:rPr lang="en-US" sz="2400" dirty="0" smtClean="0"/>
              <a:t>Ericsson </a:t>
            </a:r>
            <a:r>
              <a:rPr lang="en-US" sz="2400" dirty="0"/>
              <a:t>et </a:t>
            </a:r>
            <a:r>
              <a:rPr lang="en-US" sz="2400" dirty="0" smtClean="0"/>
              <a:t>al,  “Giftedness </a:t>
            </a:r>
            <a:r>
              <a:rPr lang="en-US" sz="2400" dirty="0"/>
              <a:t>and evidence </a:t>
            </a:r>
            <a:r>
              <a:rPr lang="en-US" sz="2400" dirty="0" smtClean="0"/>
              <a:t>for reproducibly </a:t>
            </a:r>
            <a:r>
              <a:rPr lang="en-US" sz="2400" dirty="0"/>
              <a:t>superior performance: </a:t>
            </a:r>
            <a:r>
              <a:rPr lang="en-US" sz="2400" dirty="0" smtClean="0"/>
              <a:t>an account </a:t>
            </a:r>
            <a:r>
              <a:rPr lang="en-US" sz="2400" dirty="0"/>
              <a:t>based on the </a:t>
            </a:r>
            <a:r>
              <a:rPr lang="en-US" sz="2400" dirty="0" smtClean="0"/>
              <a:t>expert performance framework”, </a:t>
            </a:r>
            <a:r>
              <a:rPr lang="en-US" sz="2400" i="1" dirty="0"/>
              <a:t>High Ability </a:t>
            </a:r>
            <a:r>
              <a:rPr lang="en-US" sz="2400" i="1" dirty="0" smtClean="0"/>
              <a:t>Studies Vol</a:t>
            </a:r>
            <a:r>
              <a:rPr lang="en-US" sz="2400" i="1" dirty="0"/>
              <a:t>. 18, No. 1, June 2007, pp. </a:t>
            </a:r>
            <a:r>
              <a:rPr lang="en-US" sz="2400" i="1" dirty="0" smtClean="0"/>
              <a:t>3–56, 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the top operators get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79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Starting young</a:t>
            </a:r>
          </a:p>
          <a:p>
            <a:pPr lvl="1"/>
            <a:r>
              <a:rPr lang="en-US" dirty="0" smtClean="0"/>
              <a:t>All other factors being equal, those who started younger were higher achievers </a:t>
            </a:r>
            <a:r>
              <a:rPr lang="en-US" i="1" u="sng" dirty="0" smtClean="0"/>
              <a:t>at the elite level</a:t>
            </a:r>
          </a:p>
          <a:p>
            <a:pPr lvl="1"/>
            <a:r>
              <a:rPr lang="en-US" dirty="0" smtClean="0"/>
              <a:t>Probably related </a:t>
            </a:r>
            <a:r>
              <a:rPr lang="en-US" dirty="0"/>
              <a:t>to development of working memory capacity, the ability to remember a set of objects while engaged in another </a:t>
            </a:r>
            <a:r>
              <a:rPr lang="en-US" dirty="0" smtClean="0"/>
              <a:t>task</a:t>
            </a:r>
          </a:p>
          <a:p>
            <a:pPr lvl="1"/>
            <a:endParaRPr lang="en-US" dirty="0"/>
          </a:p>
          <a:p>
            <a:r>
              <a:rPr lang="en-US" dirty="0" smtClean="0"/>
              <a:t>“Grit”</a:t>
            </a:r>
          </a:p>
          <a:p>
            <a:pPr lvl="1"/>
            <a:r>
              <a:rPr lang="en-US" dirty="0" smtClean="0"/>
              <a:t>The unique blend of IQ and EI that results in persistence</a:t>
            </a:r>
          </a:p>
          <a:p>
            <a:pPr lvl="1"/>
            <a:r>
              <a:rPr lang="en-US" dirty="0"/>
              <a:t>“The desire and passion to get better drives the willingness to spend so many hours practicing a skill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more factors, from recent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87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10,000 hour rule applies to the </a:t>
            </a:r>
            <a:r>
              <a:rPr lang="en-US" b="1" dirty="0" smtClean="0"/>
              <a:t>World-class top performers</a:t>
            </a:r>
          </a:p>
          <a:p>
            <a:r>
              <a:rPr lang="en-US" dirty="0" smtClean="0"/>
              <a:t>You can get “pretty good” in 20 hours</a:t>
            </a:r>
          </a:p>
          <a:p>
            <a:r>
              <a:rPr lang="en-US" dirty="0" smtClean="0"/>
              <a:t>Josh Kaufman’s rules for learning:</a:t>
            </a:r>
          </a:p>
          <a:p>
            <a:pPr marL="457200" lvl="1" indent="0">
              <a:buNone/>
            </a:pPr>
            <a:r>
              <a:rPr lang="en-US" dirty="0" smtClean="0"/>
              <a:t>1. Deconstruct the skill into smaller parts</a:t>
            </a:r>
          </a:p>
          <a:p>
            <a:pPr marL="457200" lvl="1" indent="0">
              <a:buNone/>
            </a:pPr>
            <a:r>
              <a:rPr lang="en-US" dirty="0" smtClean="0"/>
              <a:t>2. Learn enough to self-correct</a:t>
            </a:r>
          </a:p>
          <a:p>
            <a:pPr marL="457200" lvl="1" indent="0">
              <a:buNone/>
            </a:pPr>
            <a:r>
              <a:rPr lang="en-US" dirty="0" smtClean="0"/>
              <a:t>3. Remove barriers to practice</a:t>
            </a:r>
          </a:p>
          <a:p>
            <a:pPr marL="457200" lvl="1" indent="0">
              <a:buNone/>
            </a:pPr>
            <a:r>
              <a:rPr lang="en-US" dirty="0" smtClean="0"/>
              <a:t>4. Put in the full </a:t>
            </a:r>
            <a:r>
              <a:rPr lang="en-US" dirty="0" smtClean="0"/>
              <a:t>20 </a:t>
            </a:r>
            <a:r>
              <a:rPr lang="en-US" dirty="0" smtClean="0"/>
              <a:t>hours…overcome the initial frustration barrier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87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do it to compete</a:t>
            </a:r>
          </a:p>
          <a:p>
            <a:pPr lvl="1"/>
            <a:r>
              <a:rPr lang="en-US" dirty="0" smtClean="0"/>
              <a:t>Build station</a:t>
            </a:r>
          </a:p>
          <a:p>
            <a:pPr lvl="1"/>
            <a:r>
              <a:rPr lang="en-US" dirty="0" smtClean="0"/>
              <a:t>Improve station</a:t>
            </a:r>
          </a:p>
          <a:p>
            <a:pPr lvl="1"/>
            <a:r>
              <a:rPr lang="en-US" dirty="0" smtClean="0"/>
              <a:t>Operate a lot</a:t>
            </a:r>
          </a:p>
          <a:p>
            <a:endParaRPr lang="en-US" dirty="0"/>
          </a:p>
          <a:p>
            <a:r>
              <a:rPr lang="en-US" dirty="0" smtClean="0"/>
              <a:t>Some do it just for fun</a:t>
            </a:r>
          </a:p>
          <a:p>
            <a:pPr lvl="1"/>
            <a:r>
              <a:rPr lang="en-US" dirty="0" smtClean="0"/>
              <a:t>Part-time operation</a:t>
            </a:r>
          </a:p>
          <a:p>
            <a:pPr lvl="1"/>
            <a:r>
              <a:rPr lang="en-US" dirty="0" smtClean="0"/>
              <a:t>Pick up new countries, etc.</a:t>
            </a:r>
          </a:p>
          <a:p>
            <a:pPr lvl="1"/>
            <a:r>
              <a:rPr lang="en-US" dirty="0" smtClean="0"/>
              <a:t>Take what they can get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Contesting is a personal endeavor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2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games are more fun when you develop a high level of skill</a:t>
            </a:r>
          </a:p>
          <a:p>
            <a:endParaRPr lang="en-US" dirty="0"/>
          </a:p>
          <a:p>
            <a:r>
              <a:rPr lang="en-US" dirty="0" smtClean="0"/>
              <a:t>Whatever your goal, have fun!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do it for both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307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IMHO, this is the least useful improvement</a:t>
            </a:r>
          </a:p>
          <a:p>
            <a:endParaRPr lang="en-US" dirty="0" smtClean="0"/>
          </a:p>
          <a:p>
            <a:r>
              <a:rPr lang="en-US" dirty="0" smtClean="0"/>
              <a:t>Most $1000+ radios from the past 10 years provide adequate performance and </a:t>
            </a:r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IMD DR &gt;70 dB SSB, &gt;80dB CW sufficient (NCØB)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Benefits of a new radio</a:t>
            </a:r>
          </a:p>
          <a:p>
            <a:pPr lvl="1"/>
            <a:r>
              <a:rPr lang="en-US" dirty="0" smtClean="0"/>
              <a:t>It gets </a:t>
            </a:r>
            <a:r>
              <a:rPr lang="en-US" dirty="0"/>
              <a:t>you more </a:t>
            </a:r>
            <a:r>
              <a:rPr lang="en-US" dirty="0" smtClean="0"/>
              <a:t>interested </a:t>
            </a:r>
            <a:r>
              <a:rPr lang="en-US" dirty="0"/>
              <a:t>&amp; on the air more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enjoy it </a:t>
            </a:r>
            <a:r>
              <a:rPr lang="en-US" dirty="0" smtClean="0"/>
              <a:t>more</a:t>
            </a:r>
            <a:r>
              <a:rPr lang="en-US" dirty="0"/>
              <a:t> &amp; </a:t>
            </a:r>
            <a:r>
              <a:rPr lang="en-US" dirty="0" smtClean="0"/>
              <a:t>get on </a:t>
            </a:r>
            <a:r>
              <a:rPr lang="en-US" dirty="0"/>
              <a:t>the air </a:t>
            </a:r>
            <a:r>
              <a:rPr lang="en-US" dirty="0" smtClean="0"/>
              <a:t>more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New </a:t>
            </a:r>
            <a:r>
              <a:rPr lang="en-US" dirty="0" smtClean="0"/>
              <a:t>Radio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1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are ways to “add dB”</a:t>
            </a:r>
          </a:p>
          <a:p>
            <a:endParaRPr lang="en-US" dirty="0"/>
          </a:p>
          <a:p>
            <a:r>
              <a:rPr lang="en-US" dirty="0" smtClean="0"/>
              <a:t>How much is 1 dB worth in score?</a:t>
            </a:r>
          </a:p>
          <a:p>
            <a:endParaRPr lang="en-US" dirty="0"/>
          </a:p>
          <a:p>
            <a:r>
              <a:rPr lang="en-US" dirty="0" smtClean="0"/>
              <a:t>How much does a dB cost?</a:t>
            </a:r>
          </a:p>
          <a:p>
            <a:pPr lvl="1"/>
            <a:r>
              <a:rPr lang="en-US" dirty="0" smtClean="0"/>
              <a:t>Amplifier dB</a:t>
            </a:r>
          </a:p>
          <a:p>
            <a:pPr lvl="1"/>
            <a:r>
              <a:rPr lang="en-US" dirty="0" smtClean="0"/>
              <a:t>Antenna dB</a:t>
            </a:r>
          </a:p>
          <a:p>
            <a:pPr lvl="1"/>
            <a:r>
              <a:rPr lang="en-US" dirty="0" smtClean="0"/>
              <a:t>QTH dB</a:t>
            </a:r>
          </a:p>
          <a:p>
            <a:endParaRPr lang="en-US" dirty="0" smtClean="0"/>
          </a:p>
          <a:p>
            <a:r>
              <a:rPr lang="en-US" dirty="0" smtClean="0"/>
              <a:t>If the goal is increasing score, where do you spend the money?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620000" cy="792163"/>
          </a:xfrm>
        </p:spPr>
        <p:txBody>
          <a:bodyPr/>
          <a:lstStyle/>
          <a:p>
            <a:r>
              <a:rPr lang="en-US" dirty="0" smtClean="0"/>
              <a:t>9. Amplifier 8. Antennas 7. QTH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6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199"/>
          </a:xfrm>
        </p:spPr>
        <p:txBody>
          <a:bodyPr>
            <a:normAutofit/>
          </a:bodyPr>
          <a:lstStyle/>
          <a:p>
            <a:r>
              <a:rPr lang="en-US" dirty="0" smtClean="0"/>
              <a:t>Prior to 2014, N1UR always operated LP</a:t>
            </a:r>
          </a:p>
          <a:p>
            <a:endParaRPr lang="en-US" dirty="0"/>
          </a:p>
          <a:p>
            <a:r>
              <a:rPr lang="en-US" dirty="0" smtClean="0"/>
              <a:t>Good antennas, hillside W1 QTH</a:t>
            </a:r>
          </a:p>
          <a:p>
            <a:endParaRPr lang="en-US" dirty="0"/>
          </a:p>
          <a:p>
            <a:r>
              <a:rPr lang="en-US" dirty="0" smtClean="0"/>
              <a:t>Switched to HP in 2014</a:t>
            </a:r>
          </a:p>
          <a:p>
            <a:endParaRPr lang="en-US" dirty="0"/>
          </a:p>
          <a:p>
            <a:r>
              <a:rPr lang="en-US" dirty="0" smtClean="0"/>
              <a:t>Did it help his score?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Score increase vs. 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Is N1UR Really LP?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2" y="914400"/>
            <a:ext cx="6834095" cy="54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3200" y="1099250"/>
            <a:ext cx="3572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2013 CQWW CW RBN data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N1UR SOLP vs the Top SOHP, CW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447638"/>
              </p:ext>
            </p:extLst>
          </p:nvPr>
        </p:nvGraphicFramePr>
        <p:xfrm>
          <a:off x="533400" y="1752600"/>
          <a:ext cx="403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956111"/>
              </p:ext>
            </p:extLst>
          </p:nvPr>
        </p:nvGraphicFramePr>
        <p:xfrm>
          <a:off x="4572000" y="1752600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00200" y="5146312"/>
            <a:ext cx="5682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When N1UR added an amplifier (12 dB), 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he </a:t>
            </a:r>
            <a:r>
              <a:rPr lang="en-US" sz="2000" b="1" i="1" dirty="0" smtClean="0">
                <a:solidFill>
                  <a:srgbClr val="FF0000"/>
                </a:solidFill>
              </a:rPr>
              <a:t>picked up 120 of those percentage points!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N1UR SOLP vs Top SOHP, SSB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925063"/>
              </p:ext>
            </p:extLst>
          </p:nvPr>
        </p:nvGraphicFramePr>
        <p:xfrm>
          <a:off x="76200" y="2059781"/>
          <a:ext cx="434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627840"/>
              </p:ext>
            </p:extLst>
          </p:nvPr>
        </p:nvGraphicFramePr>
        <p:xfrm>
          <a:off x="4624388" y="2055019"/>
          <a:ext cx="41386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4416" y="5273841"/>
            <a:ext cx="7635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On SSB, adding the amplifier closed about 100 points of the 120 % gap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46409" y="5273841"/>
            <a:ext cx="6651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1"/>
                </a:solidFill>
              </a:rPr>
              <a:t>Normalized score increase was 73%   </a:t>
            </a:r>
            <a:r>
              <a:rPr lang="en-US" sz="2400" b="1" i="1" u="sng" dirty="0" smtClean="0">
                <a:solidFill>
                  <a:schemeClr val="accent1"/>
                </a:solidFill>
              </a:rPr>
              <a:t>6%/dB</a:t>
            </a:r>
            <a:endParaRPr lang="en-US" sz="2400" b="1" i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U template 2013">
  <a:themeElements>
    <a:clrScheme name="Network 4">
      <a:dk1>
        <a:srgbClr val="666699"/>
      </a:dk1>
      <a:lt1>
        <a:srgbClr val="FFFFFF"/>
      </a:lt1>
      <a:dk2>
        <a:srgbClr val="86001A"/>
      </a:dk2>
      <a:lt2>
        <a:srgbClr val="CCCC66"/>
      </a:lt2>
      <a:accent1>
        <a:srgbClr val="FF3300"/>
      </a:accent1>
      <a:accent2>
        <a:srgbClr val="FF6600"/>
      </a:accent2>
      <a:accent3>
        <a:srgbClr val="C3AAAB"/>
      </a:accent3>
      <a:accent4>
        <a:srgbClr val="DADADA"/>
      </a:accent4>
      <a:accent5>
        <a:srgbClr val="FFADAA"/>
      </a:accent5>
      <a:accent6>
        <a:srgbClr val="E75C00"/>
      </a:accent6>
      <a:hlink>
        <a:srgbClr val="CC9900"/>
      </a:hlink>
      <a:folHlink>
        <a:srgbClr val="FF0000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48" charset="-128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CTU Slides_K1DG</Template>
  <TotalTime>968</TotalTime>
  <Words>1787</Words>
  <Application>Microsoft Office PowerPoint</Application>
  <PresentationFormat>On-screen Show (4:3)</PresentationFormat>
  <Paragraphs>283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CTU template 2013</vt:lpstr>
      <vt:lpstr>Ten Ways to Improve Your Contest Score</vt:lpstr>
      <vt:lpstr>Ten ways to improve your contest score</vt:lpstr>
      <vt:lpstr>First cluster of improvements</vt:lpstr>
      <vt:lpstr>10. New Radio</vt:lpstr>
      <vt:lpstr>9. Amplifier 8. Antennas 7. QTH </vt:lpstr>
      <vt:lpstr>Score increase vs. dB</vt:lpstr>
      <vt:lpstr>Is N1UR Really LP?</vt:lpstr>
      <vt:lpstr>N1UR SOLP vs the Top SOHP, CW</vt:lpstr>
      <vt:lpstr>N1UR SOLP vs Top SOHP, SSB</vt:lpstr>
      <vt:lpstr>Does it hold for other LP-HP comparisons?</vt:lpstr>
      <vt:lpstr>From QRP to LP to HP…</vt:lpstr>
      <vt:lpstr>9. Add an amplifier (LP guys only)</vt:lpstr>
      <vt:lpstr>For HP entrants…</vt:lpstr>
      <vt:lpstr>8. Antennas</vt:lpstr>
      <vt:lpstr>The K1AR Story</vt:lpstr>
      <vt:lpstr>80M Dipole vs. Tribander (15M)</vt:lpstr>
      <vt:lpstr>80M Dipole vs. Tribander (10M)</vt:lpstr>
      <vt:lpstr>Antenna dB/$</vt:lpstr>
      <vt:lpstr>If you already have a beam…</vt:lpstr>
      <vt:lpstr>Low band improvements are hard</vt:lpstr>
      <vt:lpstr>Feedline improvement</vt:lpstr>
      <vt:lpstr>Getting 3.6 dB additional gain on 10M</vt:lpstr>
      <vt:lpstr>7. Move</vt:lpstr>
      <vt:lpstr>7a. “Virtual Move”</vt:lpstr>
      <vt:lpstr>6. Add a Second Radio</vt:lpstr>
      <vt:lpstr>5. Join a Club</vt:lpstr>
      <vt:lpstr>4. Go to a Multiop</vt:lpstr>
      <vt:lpstr>3. Use the Cluster (sigh)</vt:lpstr>
      <vt:lpstr>The Cluster Makes Mistakes!</vt:lpstr>
      <vt:lpstr>2. Go to Dayton (and CTU)</vt:lpstr>
      <vt:lpstr>AND THE NUMBER ONE WAY TO IMPROVE YOUR CONTEST SCORE…  &gt;&gt;&gt;&gt; THE BIG SECRET  &lt;&lt;&lt;&lt;</vt:lpstr>
      <vt:lpstr>1. There is no secret!</vt:lpstr>
      <vt:lpstr>The Big Myth</vt:lpstr>
      <vt:lpstr>“Outliers” (Malcolm Gladwell book)</vt:lpstr>
      <vt:lpstr>How did the top operators get there?</vt:lpstr>
      <vt:lpstr>Two more factors, from recent research</vt:lpstr>
      <vt:lpstr>However…</vt:lpstr>
      <vt:lpstr>Contesting is a personal endeavor</vt:lpstr>
      <vt:lpstr>Some do it for both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Ways to Improve your Contest Score</dc:title>
  <dc:creator>DG</dc:creator>
  <cp:lastModifiedBy>DG</cp:lastModifiedBy>
  <cp:revision>42</cp:revision>
  <dcterms:created xsi:type="dcterms:W3CDTF">2015-01-07T17:51:19Z</dcterms:created>
  <dcterms:modified xsi:type="dcterms:W3CDTF">2015-03-26T20:03:43Z</dcterms:modified>
</cp:coreProperties>
</file>