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5" r:id="rId1"/>
  </p:sldMasterIdLst>
  <p:notesMasterIdLst>
    <p:notesMasterId r:id="rId43"/>
  </p:notesMasterIdLst>
  <p:handoutMasterIdLst>
    <p:handoutMasterId r:id="rId44"/>
  </p:handoutMasterIdLst>
  <p:sldIdLst>
    <p:sldId id="279" r:id="rId2"/>
    <p:sldId id="342" r:id="rId3"/>
    <p:sldId id="343" r:id="rId4"/>
    <p:sldId id="344" r:id="rId5"/>
    <p:sldId id="345" r:id="rId6"/>
    <p:sldId id="352" r:id="rId7"/>
    <p:sldId id="346" r:id="rId8"/>
    <p:sldId id="347" r:id="rId9"/>
    <p:sldId id="349" r:id="rId10"/>
    <p:sldId id="348" r:id="rId11"/>
    <p:sldId id="351" r:id="rId12"/>
    <p:sldId id="350" r:id="rId13"/>
    <p:sldId id="354" r:id="rId14"/>
    <p:sldId id="355" r:id="rId15"/>
    <p:sldId id="353" r:id="rId16"/>
    <p:sldId id="356" r:id="rId17"/>
    <p:sldId id="368" r:id="rId18"/>
    <p:sldId id="359" r:id="rId19"/>
    <p:sldId id="334" r:id="rId20"/>
    <p:sldId id="335" r:id="rId21"/>
    <p:sldId id="336" r:id="rId22"/>
    <p:sldId id="367" r:id="rId23"/>
    <p:sldId id="357" r:id="rId24"/>
    <p:sldId id="364" r:id="rId25"/>
    <p:sldId id="365" r:id="rId26"/>
    <p:sldId id="326" r:id="rId27"/>
    <p:sldId id="363" r:id="rId28"/>
    <p:sldId id="361" r:id="rId29"/>
    <p:sldId id="337" r:id="rId30"/>
    <p:sldId id="338" r:id="rId31"/>
    <p:sldId id="339" r:id="rId32"/>
    <p:sldId id="340" r:id="rId33"/>
    <p:sldId id="307" r:id="rId34"/>
    <p:sldId id="309" r:id="rId35"/>
    <p:sldId id="312" r:id="rId36"/>
    <p:sldId id="314" r:id="rId37"/>
    <p:sldId id="319" r:id="rId38"/>
    <p:sldId id="320" r:id="rId39"/>
    <p:sldId id="321" r:id="rId40"/>
    <p:sldId id="322" r:id="rId41"/>
    <p:sldId id="32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  <a:srgbClr val="0000FF"/>
    <a:srgbClr val="00FF0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89855" autoAdjust="0"/>
  </p:normalViewPr>
  <p:slideViewPr>
    <p:cSldViewPr>
      <p:cViewPr varScale="1">
        <p:scale>
          <a:sx n="102" d="100"/>
          <a:sy n="102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880EF0-73BF-43DD-A268-9EDFB4A7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88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06D70A9-74C8-4C5E-97FD-DA92AEDC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97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43" descr="9267_CTULogo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1239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ICOM wht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76900"/>
            <a:ext cx="1023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8199"/>
            <a:ext cx="6781800" cy="1762125"/>
          </a:xfrm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031206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78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2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8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4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4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27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15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40" descr="9267_CTU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ICOM blk r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6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300">
          <a:solidFill>
            <a:srgbClr val="00000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" y="828675"/>
            <a:ext cx="7239000" cy="176212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3400" dirty="0" smtClean="0"/>
              <a:t>Tower, Antenna and </a:t>
            </a:r>
            <a:r>
              <a:rPr lang="en-US" sz="3400" dirty="0" err="1" smtClean="0"/>
              <a:t>Feedline</a:t>
            </a:r>
            <a:r>
              <a:rPr lang="en-US" sz="3400" dirty="0" smtClean="0"/>
              <a:t> Maintenance and Improvements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7315199" cy="22098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Improving the competitive performance           and long term reliability of your                  tower, antennas and coaxial cables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Frank Donovan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  W3LPL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Dayton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6"/>
          <p:cNvGraphicFramePr>
            <a:graphicFrameLocks noChangeAspect="1"/>
          </p:cNvGraphicFramePr>
          <p:nvPr/>
        </p:nvGraphicFramePr>
        <p:xfrm>
          <a:off x="833438" y="1447800"/>
          <a:ext cx="7624762" cy="4724400"/>
        </p:xfrm>
        <a:graphic>
          <a:graphicData uri="http://schemas.openxmlformats.org/presentationml/2006/ole">
            <p:oleObj spid="_x0000_s3074" name="Chart" r:id="rId3" imgW="7124635" imgH="4667136" progId="MSGraph.Chart.8">
              <p:embed followColorScheme="full"/>
            </p:oleObj>
          </a:graphicData>
        </a:graphic>
      </p:graphicFrame>
      <p:sp>
        <p:nvSpPr>
          <p:cNvPr id="2051" name="Rectangle 1029"/>
          <p:cNvSpPr>
            <a:spLocks noChangeArrowheads="1"/>
          </p:cNvSpPr>
          <p:nvPr/>
        </p:nvSpPr>
        <p:spPr bwMode="auto">
          <a:xfrm>
            <a:off x="1366838" y="304800"/>
            <a:ext cx="5791200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Stacked 5 Element 20 Meter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Yagis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48 Foot Booms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50 and 100 Feet High</a:t>
            </a:r>
          </a:p>
        </p:txBody>
      </p:sp>
      <p:sp>
        <p:nvSpPr>
          <p:cNvPr id="2052" name="Text Box 1030"/>
          <p:cNvSpPr txBox="1">
            <a:spLocks noChangeArrowheads="1"/>
          </p:cNvSpPr>
          <p:nvPr/>
        </p:nvSpPr>
        <p:spPr bwMode="auto">
          <a:xfrm>
            <a:off x="35814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decibels</a:t>
            </a:r>
          </a:p>
        </p:txBody>
      </p:sp>
      <p:sp>
        <p:nvSpPr>
          <p:cNvPr id="2054" name="Rectangle 1033"/>
          <p:cNvSpPr>
            <a:spLocks noChangeArrowheads="1"/>
          </p:cNvSpPr>
          <p:nvPr/>
        </p:nvSpPr>
        <p:spPr bwMode="auto">
          <a:xfrm>
            <a:off x="4219575" y="2619375"/>
            <a:ext cx="990600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100 ft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055" name="Rectangle 1034"/>
          <p:cNvSpPr>
            <a:spLocks noChangeArrowheads="1"/>
          </p:cNvSpPr>
          <p:nvPr/>
        </p:nvSpPr>
        <p:spPr bwMode="auto">
          <a:xfrm>
            <a:off x="4087813" y="4279900"/>
            <a:ext cx="865187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50 ft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056" name="AutoShape 1037"/>
          <p:cNvSpPr>
            <a:spLocks noChangeArrowheads="1"/>
          </p:cNvSpPr>
          <p:nvPr/>
        </p:nvSpPr>
        <p:spPr bwMode="auto">
          <a:xfrm>
            <a:off x="6829425" y="2286000"/>
            <a:ext cx="485775" cy="2362200"/>
          </a:xfrm>
          <a:prstGeom prst="upDownArrow">
            <a:avLst>
              <a:gd name="adj1" fmla="val 50000"/>
              <a:gd name="adj2" fmla="val 9410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1038"/>
          <p:cNvSpPr>
            <a:spLocks noChangeArrowheads="1"/>
          </p:cNvSpPr>
          <p:nvPr/>
        </p:nvSpPr>
        <p:spPr bwMode="auto">
          <a:xfrm>
            <a:off x="7162800" y="27432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Europe</a:t>
            </a:r>
          </a:p>
        </p:txBody>
      </p:sp>
      <p:sp>
        <p:nvSpPr>
          <p:cNvPr id="2058" name="AutoShape 1039"/>
          <p:cNvSpPr>
            <a:spLocks noChangeArrowheads="1"/>
          </p:cNvSpPr>
          <p:nvPr/>
        </p:nvSpPr>
        <p:spPr bwMode="auto">
          <a:xfrm>
            <a:off x="6934200" y="2209800"/>
            <a:ext cx="762000" cy="381000"/>
          </a:xfrm>
          <a:prstGeom prst="wedgeRectCallout">
            <a:avLst>
              <a:gd name="adj1" fmla="val -40162"/>
              <a:gd name="adj2" fmla="val 812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Unicode MS" pitchFamily="34" charset="-128"/>
              </a:rPr>
              <a:t>18</a:t>
            </a:r>
            <a:r>
              <a:rPr lang="en-US" sz="1800" dirty="0">
                <a:solidFill>
                  <a:srgbClr val="000000"/>
                </a:solidFill>
              </a:rPr>
              <a:t>º</a:t>
            </a:r>
            <a:endParaRPr lang="en-US" sz="1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59" name="AutoShape 1040"/>
          <p:cNvSpPr>
            <a:spLocks noChangeArrowheads="1"/>
          </p:cNvSpPr>
          <p:nvPr/>
        </p:nvSpPr>
        <p:spPr bwMode="auto">
          <a:xfrm flipV="1">
            <a:off x="6934200" y="4391025"/>
            <a:ext cx="685800" cy="381000"/>
          </a:xfrm>
          <a:prstGeom prst="wedgeRectCallout">
            <a:avLst>
              <a:gd name="adj1" fmla="val -48037"/>
              <a:gd name="adj2" fmla="val 11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Unicode MS" pitchFamily="34" charset="-128"/>
              </a:rPr>
              <a:t>5</a:t>
            </a:r>
            <a:r>
              <a:rPr lang="en-US" sz="1800" dirty="0">
                <a:solidFill>
                  <a:srgbClr val="000000"/>
                </a:solidFill>
              </a:rPr>
              <a:t>º</a:t>
            </a:r>
            <a:endParaRPr lang="en-US" sz="1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6015038" y="3095625"/>
            <a:ext cx="762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BOTH</a:t>
            </a:r>
          </a:p>
        </p:txBody>
      </p:sp>
      <p:sp>
        <p:nvSpPr>
          <p:cNvPr id="2062" name="Rectangle 1038"/>
          <p:cNvSpPr>
            <a:spLocks noChangeArrowheads="1"/>
          </p:cNvSpPr>
          <p:nvPr/>
        </p:nvSpPr>
        <p:spPr bwMode="auto">
          <a:xfrm>
            <a:off x="8001000" y="3857625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Asia/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VK/ZL</a:t>
            </a:r>
          </a:p>
        </p:txBody>
      </p:sp>
      <p:sp>
        <p:nvSpPr>
          <p:cNvPr id="2063" name="AutoShape 1040"/>
          <p:cNvSpPr>
            <a:spLocks noChangeArrowheads="1"/>
          </p:cNvSpPr>
          <p:nvPr/>
        </p:nvSpPr>
        <p:spPr bwMode="auto">
          <a:xfrm flipV="1">
            <a:off x="7756490" y="4542455"/>
            <a:ext cx="685800" cy="381000"/>
          </a:xfrm>
          <a:prstGeom prst="wedgeRectCallout">
            <a:avLst>
              <a:gd name="adj1" fmla="val -48037"/>
              <a:gd name="adj2" fmla="val 11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Unicode MS" pitchFamily="34" charset="-128"/>
              </a:rPr>
              <a:t>4</a:t>
            </a:r>
            <a:r>
              <a:rPr lang="en-US" sz="1800" dirty="0">
                <a:solidFill>
                  <a:srgbClr val="000000"/>
                </a:solidFill>
              </a:rPr>
              <a:t>º</a:t>
            </a:r>
            <a:endParaRPr lang="en-US" sz="1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64" name="AutoShape 1039"/>
          <p:cNvSpPr>
            <a:spLocks noChangeArrowheads="1"/>
          </p:cNvSpPr>
          <p:nvPr/>
        </p:nvSpPr>
        <p:spPr bwMode="auto">
          <a:xfrm>
            <a:off x="7756490" y="3228393"/>
            <a:ext cx="762000" cy="381000"/>
          </a:xfrm>
          <a:prstGeom prst="wedgeRectCallout">
            <a:avLst>
              <a:gd name="adj1" fmla="val -40162"/>
              <a:gd name="adj2" fmla="val 812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Unicode MS" pitchFamily="34" charset="-128"/>
              </a:rPr>
              <a:t>12</a:t>
            </a:r>
            <a:r>
              <a:rPr lang="en-US" sz="1800" dirty="0">
                <a:solidFill>
                  <a:srgbClr val="000000"/>
                </a:solidFill>
              </a:rPr>
              <a:t>º</a:t>
            </a:r>
            <a:endParaRPr lang="en-US" sz="1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7591425" y="3352800"/>
            <a:ext cx="485775" cy="1446831"/>
          </a:xfrm>
          <a:prstGeom prst="upDownArrow">
            <a:avLst>
              <a:gd name="adj1" fmla="val 50000"/>
              <a:gd name="adj2" fmla="val 50207"/>
            </a:avLst>
          </a:prstGeom>
          <a:solidFill>
            <a:srgbClr val="2BF5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rot="-5400000">
            <a:off x="-1239237" y="3440063"/>
            <a:ext cx="378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elevation angle in degrees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437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</a:t>
            </a:r>
            <a:br>
              <a:rPr lang="en-US" sz="3200" dirty="0" smtClean="0"/>
            </a:br>
            <a:r>
              <a:rPr lang="en-US" sz="3200" dirty="0" smtClean="0"/>
              <a:t>of 40 Meter Antennas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5600"/>
            <a:ext cx="86868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High horizontal dipole at least 70 feet high for DX contests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otherwise use a four-square vertical array with extensive radials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 dipole at 35-50 feet high for Sweepstakes and Field Day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Higher gain: 2 element </a:t>
            </a:r>
            <a:r>
              <a:rPr lang="en-US" sz="2400" dirty="0" err="1" smtClean="0"/>
              <a:t>Yagi</a:t>
            </a:r>
            <a:r>
              <a:rPr lang="en-US" sz="2400" dirty="0" smtClean="0"/>
              <a:t> at 70-100 feet high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significant improvement over a simple horizontal dipole for DX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 err="1" smtClean="0"/>
              <a:t>Cushcraft</a:t>
            </a:r>
            <a:r>
              <a:rPr lang="en-US" sz="2000" dirty="0" smtClean="0"/>
              <a:t> XM-240 at 70-100 feet high is very cost effective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www.cushcraftamateur.com/Product.php?productid=XM-240</a:t>
            </a:r>
          </a:p>
          <a:p>
            <a:pPr lvl="1">
              <a:lnSpc>
                <a:spcPct val="90000"/>
              </a:lnSpc>
              <a:buNone/>
            </a:pPr>
            <a:endParaRPr lang="en-US" sz="8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Highest gain: full size 3 element </a:t>
            </a:r>
            <a:r>
              <a:rPr lang="en-US" sz="2400" dirty="0" err="1" smtClean="0"/>
              <a:t>Yagi</a:t>
            </a:r>
            <a:r>
              <a:rPr lang="en-US" sz="2400" dirty="0" smtClean="0"/>
              <a:t> at 100-140 feet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don’t underestimate the high cost and complexity of the effort !</a:t>
            </a:r>
          </a:p>
          <a:p>
            <a:pPr lvl="1"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/>
            <a:r>
              <a:rPr lang="en-US" sz="2400" dirty="0" smtClean="0"/>
              <a:t>High performance receiving antennas</a:t>
            </a:r>
          </a:p>
          <a:p>
            <a:pPr lvl="1" eaLnBrk="1" hangingPunct="1"/>
            <a:r>
              <a:rPr lang="en-US" sz="2000" dirty="0" smtClean="0"/>
              <a:t>Beverages and arrays of short verticals</a:t>
            </a:r>
          </a:p>
          <a:p>
            <a:pPr lvl="1" eaLnBrk="1" hangingPunct="1">
              <a:lnSpc>
                <a:spcPct val="85000"/>
              </a:lnSpc>
            </a:pPr>
            <a:endParaRPr lang="en-US" sz="2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990600" y="1371600"/>
          <a:ext cx="7751763" cy="4724400"/>
        </p:xfrm>
        <a:graphic>
          <a:graphicData uri="http://schemas.openxmlformats.org/presentationml/2006/ole">
            <p:oleObj spid="_x0000_s4098" name="Chart" r:id="rId3" imgW="7124635" imgH="4667136" progId="MSGraph.Chart.8">
              <p:embed followColorScheme="full"/>
            </p:oleObj>
          </a:graphicData>
        </a:graphic>
      </p:graphicFrame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76200" y="381000"/>
            <a:ext cx="7848600" cy="106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Stacked 3 Element 40 Meter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Yagis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48 Foot Booms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100 Feet and 200 Feet High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762375" y="61722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decibels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6229350" y="2700338"/>
            <a:ext cx="762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BOTH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5029200" y="2362200"/>
            <a:ext cx="914400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200 ft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4159250" y="4160838"/>
            <a:ext cx="89535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100 ft 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7372738" y="1889442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Europe</a:t>
            </a:r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7154863" y="1233488"/>
            <a:ext cx="762000" cy="381000"/>
          </a:xfrm>
          <a:prstGeom prst="wedgeRectCallout">
            <a:avLst>
              <a:gd name="adj1" fmla="val -57292"/>
              <a:gd name="adj2" fmla="val 97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Unicode MS" pitchFamily="34" charset="-128"/>
              </a:rPr>
              <a:t>23</a:t>
            </a:r>
            <a:r>
              <a:rPr lang="en-US" sz="1800">
                <a:solidFill>
                  <a:srgbClr val="000000"/>
                </a:solidFill>
              </a:rPr>
              <a:t>º</a:t>
            </a:r>
            <a:endParaRPr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 flipV="1">
            <a:off x="7112000" y="3914775"/>
            <a:ext cx="685800" cy="381000"/>
          </a:xfrm>
          <a:prstGeom prst="wedgeRectCallout">
            <a:avLst>
              <a:gd name="adj1" fmla="val -51741"/>
              <a:gd name="adj2" fmla="val 11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Unicode MS" pitchFamily="34" charset="-128"/>
              </a:rPr>
              <a:t>7</a:t>
            </a:r>
            <a:r>
              <a:rPr lang="en-US" sz="1800">
                <a:solidFill>
                  <a:srgbClr val="000000"/>
                </a:solidFill>
              </a:rPr>
              <a:t>º</a:t>
            </a:r>
            <a:endParaRPr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79248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Asia/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VK/ZL</a:t>
            </a:r>
          </a:p>
        </p:txBody>
      </p:sp>
      <p:sp>
        <p:nvSpPr>
          <p:cNvPr id="1039" name="AutoShape 12"/>
          <p:cNvSpPr>
            <a:spLocks noChangeArrowheads="1"/>
          </p:cNvSpPr>
          <p:nvPr/>
        </p:nvSpPr>
        <p:spPr bwMode="auto">
          <a:xfrm>
            <a:off x="7713663" y="2652713"/>
            <a:ext cx="762000" cy="381000"/>
          </a:xfrm>
          <a:prstGeom prst="wedgeRectCallout">
            <a:avLst>
              <a:gd name="adj1" fmla="val -57292"/>
              <a:gd name="adj2" fmla="val 97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Unicode MS" pitchFamily="34" charset="-128"/>
              </a:rPr>
              <a:t>15</a:t>
            </a:r>
            <a:r>
              <a:rPr lang="en-US" sz="1800">
                <a:solidFill>
                  <a:srgbClr val="000000"/>
                </a:solidFill>
              </a:rPr>
              <a:t>º</a:t>
            </a:r>
            <a:endParaRPr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40" name="AutoShape 13"/>
          <p:cNvSpPr>
            <a:spLocks noChangeArrowheads="1"/>
          </p:cNvSpPr>
          <p:nvPr/>
        </p:nvSpPr>
        <p:spPr bwMode="auto">
          <a:xfrm flipV="1">
            <a:off x="7696200" y="4267200"/>
            <a:ext cx="685800" cy="381000"/>
          </a:xfrm>
          <a:prstGeom prst="wedgeRectCallout">
            <a:avLst>
              <a:gd name="adj1" fmla="val -51741"/>
              <a:gd name="adj2" fmla="val 11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Unicode MS" pitchFamily="34" charset="-128"/>
              </a:rPr>
              <a:t>5</a:t>
            </a:r>
            <a:r>
              <a:rPr lang="en-US" sz="1800">
                <a:solidFill>
                  <a:srgbClr val="000000"/>
                </a:solidFill>
              </a:rPr>
              <a:t>º</a:t>
            </a:r>
            <a:endParaRPr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7515225" y="2743201"/>
            <a:ext cx="485775" cy="1791476"/>
          </a:xfrm>
          <a:prstGeom prst="upDownArrow">
            <a:avLst>
              <a:gd name="adj1" fmla="val 50000"/>
              <a:gd name="adj2" fmla="val 50207"/>
            </a:avLst>
          </a:prstGeom>
          <a:solidFill>
            <a:srgbClr val="2BF5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037"/>
          <p:cNvSpPr>
            <a:spLocks noChangeArrowheads="1"/>
          </p:cNvSpPr>
          <p:nvPr/>
        </p:nvSpPr>
        <p:spPr bwMode="auto">
          <a:xfrm>
            <a:off x="7009818" y="1371600"/>
            <a:ext cx="485775" cy="2791407"/>
          </a:xfrm>
          <a:prstGeom prst="upDownArrow">
            <a:avLst>
              <a:gd name="adj1" fmla="val 50000"/>
              <a:gd name="adj2" fmla="val 9410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rot="-5400000">
            <a:off x="-1239237" y="3440063"/>
            <a:ext cx="378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elevation angle in degrees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295400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</a:t>
            </a:r>
            <a:br>
              <a:rPr lang="en-US" sz="3200" dirty="0" smtClean="0"/>
            </a:br>
            <a:r>
              <a:rPr lang="en-US" sz="3200" dirty="0" smtClean="0"/>
              <a:t>of 80 Meter Antennas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411662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High horizontal dipole, at least 70 feet high for DX contests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50-70 feet high for Sweepstakes and Field Day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400" dirty="0" smtClean="0"/>
              <a:t>A single full size vertical or a vertically polarized delta loop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z="2000" dirty="0" smtClean="0"/>
              <a:t>well separated from all nearby tall towers</a:t>
            </a:r>
          </a:p>
          <a:p>
            <a:pPr lvl="2">
              <a:defRPr/>
            </a:pPr>
            <a:r>
              <a:rPr lang="en-US" sz="1800" dirty="0" smtClean="0"/>
              <a:t>at least 70 feet from nearby towers over 40 feet tall</a:t>
            </a:r>
          </a:p>
          <a:p>
            <a:pPr lvl="2">
              <a:defRPr/>
            </a:pPr>
            <a:r>
              <a:rPr lang="en-US" sz="1800" dirty="0" smtClean="0"/>
              <a:t>much more than 70 feet of spacing optimizes performance</a:t>
            </a:r>
            <a:endParaRPr lang="en-US" sz="1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400" dirty="0" smtClean="0"/>
              <a:t>A short inverted-L or T-vertical is a very good alternative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000" dirty="0" smtClean="0"/>
              <a:t>as little as 25 feet tall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000" dirty="0" smtClean="0"/>
              <a:t>supported from a tower or trees</a:t>
            </a:r>
            <a:endParaRPr lang="en-US" sz="1000" dirty="0" smtClean="0"/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l"/>
              <a:defRPr/>
            </a:pPr>
            <a:r>
              <a:rPr lang="en-US" sz="2400" dirty="0" smtClean="0"/>
              <a:t>Use at least 32-64 shallow buried radials</a:t>
            </a:r>
          </a:p>
          <a:p>
            <a:pPr marL="638175" lvl="2" indent="-342900">
              <a:lnSpc>
                <a:spcPct val="90000"/>
              </a:lnSpc>
              <a:buClr>
                <a:schemeClr val="accent2"/>
              </a:buClr>
              <a:buSzPct val="70000"/>
              <a:defRPr/>
            </a:pPr>
            <a:r>
              <a:rPr lang="en-US" sz="2000" dirty="0" smtClean="0"/>
              <a:t>at least 70 feet long, or</a:t>
            </a:r>
          </a:p>
          <a:p>
            <a:pPr marL="638175" lvl="2" indent="-342900" eaLnBrk="1" hangingPunct="1"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000" dirty="0" smtClean="0"/>
              <a:t>at least two (but preferably four or more) elevated 65 foot radials</a:t>
            </a:r>
            <a:endParaRPr lang="en-US" sz="1800" dirty="0" smtClean="0"/>
          </a:p>
          <a:p>
            <a:pPr marL="931863" lvl="3" indent="-342900">
              <a:lnSpc>
                <a:spcPct val="90000"/>
              </a:lnSpc>
              <a:buClr>
                <a:schemeClr val="accent1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1800" dirty="0" smtClean="0"/>
              <a:t>but only if buried radials are impossible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295400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</a:t>
            </a:r>
            <a:br>
              <a:rPr lang="en-US" sz="3200" dirty="0" smtClean="0"/>
            </a:br>
            <a:r>
              <a:rPr lang="en-US" sz="3200" dirty="0" smtClean="0"/>
              <a:t>of 160 Meter Antennas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38"/>
            <a:ext cx="8534400" cy="4411662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400" dirty="0" smtClean="0"/>
              <a:t>A single full size vertical or a vertically polarized delta loop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z="2000" dirty="0" smtClean="0"/>
              <a:t>well spaced from all nearby tall towers</a:t>
            </a:r>
          </a:p>
          <a:p>
            <a:pPr lvl="2">
              <a:defRPr/>
            </a:pPr>
            <a:r>
              <a:rPr lang="en-US" sz="1800" dirty="0" smtClean="0"/>
              <a:t>at least 140 feet from nearby towers over 80 feet tall</a:t>
            </a:r>
          </a:p>
          <a:p>
            <a:pPr lvl="2">
              <a:defRPr/>
            </a:pPr>
            <a:r>
              <a:rPr lang="en-US" sz="1800" dirty="0" smtClean="0"/>
              <a:t>spacing  much more than 140 feet optimizes performance</a:t>
            </a:r>
          </a:p>
          <a:p>
            <a:pPr lvl="2" eaLnBrk="1" hangingPunct="1">
              <a:buFont typeface="Wingdings" pitchFamily="2" charset="2"/>
              <a:buChar char="l"/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400" dirty="0" smtClean="0"/>
              <a:t>A short inverted-L or T-vertical is a very good alternative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000" dirty="0" smtClean="0"/>
              <a:t>as little as 50 feet tall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000" dirty="0" smtClean="0"/>
              <a:t>supported from a tower or trees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sz="1000" dirty="0" smtClean="0"/>
          </a:p>
          <a:p>
            <a:pPr marL="342900" lvl="1" indent="-34290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l"/>
              <a:defRPr/>
            </a:pPr>
            <a:r>
              <a:rPr lang="en-US" sz="2400" dirty="0" smtClean="0"/>
              <a:t>Use at least 32-64 shallow buried radials</a:t>
            </a:r>
          </a:p>
          <a:p>
            <a:pPr marL="638175" lvl="2" indent="-342900">
              <a:lnSpc>
                <a:spcPct val="90000"/>
              </a:lnSpc>
              <a:buClr>
                <a:schemeClr val="accent2"/>
              </a:buClr>
              <a:buSzPct val="70000"/>
              <a:defRPr/>
            </a:pPr>
            <a:r>
              <a:rPr lang="en-US" sz="2000" dirty="0" smtClean="0"/>
              <a:t>At least 130 feet long</a:t>
            </a:r>
          </a:p>
          <a:p>
            <a:pPr marL="638175" lvl="2" indent="-342900" eaLnBrk="1" hangingPunct="1">
              <a:lnSpc>
                <a:spcPct val="90000"/>
              </a:lnSpc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000" dirty="0" smtClean="0"/>
              <a:t>or at least two (but preferably four or more) elevated 125 foot radials</a:t>
            </a:r>
          </a:p>
          <a:p>
            <a:pPr marL="931863" lvl="3" indent="-342900">
              <a:lnSpc>
                <a:spcPct val="90000"/>
              </a:lnSpc>
              <a:buClr>
                <a:schemeClr val="accent1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1800" dirty="0" smtClean="0"/>
              <a:t>but only if buried radials are impossible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001000" cy="1219200"/>
          </a:xfrm>
        </p:spPr>
        <p:txBody>
          <a:bodyPr/>
          <a:lstStyle/>
          <a:p>
            <a:pPr algn="ctr" eaLnBrk="1" hangingPunct="1"/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600" dirty="0" smtClean="0"/>
              <a:t> 4-Square Vertical Array </a:t>
            </a:r>
            <a:br>
              <a:rPr lang="en-US" sz="3600" dirty="0" smtClean="0"/>
            </a:br>
            <a:r>
              <a:rPr lang="en-US" sz="3600" dirty="0" smtClean="0"/>
              <a:t>for 80 and 40 Meters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77200" cy="3124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 four square vertical array is very competitive with very high horizontal </a:t>
            </a:r>
            <a:r>
              <a:rPr lang="en-US" sz="2600" dirty="0" err="1" smtClean="0"/>
              <a:t>Yagis</a:t>
            </a:r>
            <a:r>
              <a:rPr lang="en-US" sz="2600" dirty="0" smtClean="0"/>
              <a:t> and quads on 80 meters and is also an excellent receiving antenna</a:t>
            </a:r>
          </a:p>
          <a:p>
            <a:pPr lvl="1" eaLnBrk="1" hangingPunct="1"/>
            <a:r>
              <a:rPr lang="en-US" sz="2200" dirty="0" smtClean="0"/>
              <a:t>install at least 70 feet from all other towers</a:t>
            </a:r>
          </a:p>
          <a:p>
            <a:pPr lvl="2" eaLnBrk="1" hangingPunct="1"/>
            <a:r>
              <a:rPr lang="en-US" sz="2000" dirty="0" smtClean="0"/>
              <a:t>more spacing will significantly improve its performance</a:t>
            </a:r>
          </a:p>
          <a:p>
            <a:pPr lvl="1" eaLnBrk="1" hangingPunct="1"/>
            <a:r>
              <a:rPr lang="en-US" sz="2200" dirty="0" smtClean="0"/>
              <a:t>at least 30-60 slightly buried radials under each vertical</a:t>
            </a:r>
          </a:p>
          <a:p>
            <a:pPr lvl="2" eaLnBrk="1" hangingPunct="1"/>
            <a:r>
              <a:rPr lang="en-US" sz="2000" dirty="0" smtClean="0"/>
              <a:t>at least 70 feet long on 80 meters</a:t>
            </a:r>
          </a:p>
          <a:p>
            <a:pPr lvl="2" eaLnBrk="1" hangingPunct="1"/>
            <a:r>
              <a:rPr lang="en-US" sz="2000" dirty="0" smtClean="0"/>
              <a:t>at least 35 feet long on 40 meters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579437"/>
            <a:ext cx="8001000" cy="792163"/>
          </a:xfrm>
        </p:spPr>
        <p:txBody>
          <a:bodyPr/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Comtek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4-Square Controller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7086600" cy="43846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0" y="6179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www.dxengineering.com/search/brand/comtek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001000" cy="1219200"/>
          </a:xfrm>
        </p:spPr>
        <p:txBody>
          <a:bodyPr/>
          <a:lstStyle/>
          <a:p>
            <a:pPr algn="ctr" eaLnBrk="1" hangingPunct="1"/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600" dirty="0" smtClean="0"/>
              <a:t> Receiving Antennas</a:t>
            </a:r>
            <a:br>
              <a:rPr lang="en-US" sz="3600" dirty="0" smtClean="0"/>
            </a:br>
            <a:r>
              <a:rPr lang="en-US" sz="3600" dirty="0" smtClean="0"/>
              <a:t>for 160 and 80 Meters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3124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What happened to the Beverages at K3LR and W3LPL</a:t>
            </a:r>
            <a:r>
              <a:rPr lang="en-US" sz="25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Large arrays of short verticals with performance similar to a five element </a:t>
            </a:r>
            <a:r>
              <a:rPr lang="en-US" sz="2100" dirty="0" err="1" smtClean="0"/>
              <a:t>Yagi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High performance 4-square receiving antennas in a    small space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Significantly better performance than Beverages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See the separate </a:t>
            </a:r>
            <a:r>
              <a:rPr lang="en-US" sz="2500" dirty="0" smtClean="0"/>
              <a:t>receiving </a:t>
            </a:r>
            <a:r>
              <a:rPr lang="en-US" sz="2500" dirty="0" smtClean="0"/>
              <a:t>antenna presentation by W3LPL at this years Contest </a:t>
            </a:r>
            <a:r>
              <a:rPr lang="en-US" sz="2500" dirty="0" smtClean="0"/>
              <a:t>University</a:t>
            </a:r>
            <a:endParaRPr lang="en-US" sz="25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3538"/>
            <a:ext cx="8001000" cy="1066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Coaxial Cables Can Make or Break Competitive Performance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2963863"/>
          </a:xfrm>
        </p:spPr>
        <p:txBody>
          <a:bodyPr/>
          <a:lstStyle/>
          <a:p>
            <a:pPr lvl="1" eaLnBrk="1" hangingPunct="1">
              <a:lnSpc>
                <a:spcPct val="85000"/>
              </a:lnSpc>
              <a:buFont typeface="Wingdings" pitchFamily="-48" charset="2"/>
              <a:buNone/>
            </a:pPr>
            <a:endParaRPr lang="en-US" sz="1000" dirty="0" smtClean="0"/>
          </a:p>
          <a:p>
            <a:pPr eaLnBrk="1" hangingPunct="1">
              <a:lnSpc>
                <a:spcPct val="85000"/>
              </a:lnSpc>
            </a:pPr>
            <a:r>
              <a:rPr lang="en-US" sz="2400" dirty="0" smtClean="0"/>
              <a:t>How well you select, install, waterproof and maintain your coaxial cables and connectors can make or break the competitive performance of your contest  station</a:t>
            </a:r>
          </a:p>
          <a:p>
            <a:pPr eaLnBrk="1" hangingPunct="1">
              <a:lnSpc>
                <a:spcPct val="85000"/>
              </a:lnSpc>
            </a:pPr>
            <a:endParaRPr lang="en-US" sz="2400" dirty="0" smtClean="0"/>
          </a:p>
          <a:p>
            <a:pPr eaLnBrk="1" hangingPunct="1">
              <a:lnSpc>
                <a:spcPct val="85000"/>
              </a:lnSpc>
            </a:pPr>
            <a:r>
              <a:rPr lang="en-US" sz="2400" dirty="0" smtClean="0"/>
              <a:t>Cross-station interference in multi-operator and SO2R stations is often caused by 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inappropriate coaxial cable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inappropriate or incorrectly installed </a:t>
            </a:r>
            <a:r>
              <a:rPr lang="en-US" sz="2000" dirty="0" smtClean="0"/>
              <a:t>connectors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loose connectors</a:t>
            </a:r>
            <a:endParaRPr lang="en-US" sz="20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improper installation practices such as bundling cables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000" dirty="0" smtClean="0"/>
              <a:t>failure to perform annual inspections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/>
            <a:r>
              <a:rPr lang="en-US" sz="3600" dirty="0" smtClean="0"/>
              <a:t>Improving the Competitive Performance of Coaxial </a:t>
            </a:r>
            <a:r>
              <a:rPr lang="en-US" sz="3600" dirty="0" err="1" smtClean="0"/>
              <a:t>Feedlines</a:t>
            </a:r>
            <a:endParaRPr lang="en-US" sz="36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Coaxial cable loss, proper connector and cable installation       and annual inspections are the most important concerns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Andrew LDF4-50A 50 ohm </a:t>
            </a:r>
            <a:r>
              <a:rPr lang="en-US" sz="2200" dirty="0" err="1" smtClean="0"/>
              <a:t>Heliax</a:t>
            </a:r>
            <a:r>
              <a:rPr lang="en-US" sz="2200" dirty="0" smtClean="0"/>
              <a:t> and connectors are commonly available at </a:t>
            </a:r>
            <a:r>
              <a:rPr lang="en-US" sz="2200" dirty="0" err="1" smtClean="0"/>
              <a:t>hamfests</a:t>
            </a:r>
            <a:r>
              <a:rPr lang="en-US" sz="2200" dirty="0" smtClean="0"/>
              <a:t> and eBay for  ~  $1.00/foot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Less than 1 dB of loss on 10 meters for lengths up to 300 feet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If flexible coaxial cable must be used on your tower,          Davis RF Bury-Flex is an acceptable alternative for single operator stations only, at about the same price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Never</a:t>
            </a:r>
            <a:r>
              <a:rPr lang="en-US" sz="2000" dirty="0" smtClean="0"/>
              <a:t> use any other type of foam dielectric flexible coaxial cable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Non-flooded coax such as RG-213 and LMR-400 has a    short service life in the harsh environment of a tower 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Never </a:t>
            </a:r>
            <a:r>
              <a:rPr lang="en-US" sz="2000" dirty="0" smtClean="0"/>
              <a:t>use for direct burial or laid on wet ground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34345"/>
            <a:ext cx="8001000" cy="792163"/>
          </a:xfrm>
        </p:spPr>
        <p:txBody>
          <a:bodyPr/>
          <a:lstStyle/>
          <a:p>
            <a:pPr algn="ctr"/>
            <a:r>
              <a:rPr lang="en-US" sz="3400" dirty="0" smtClean="0"/>
              <a:t>This is a Great Time to Improve               and Maintain Your Antennas!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47800" y="6340475"/>
            <a:ext cx="6248400" cy="365125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</a:rPr>
              <a:t>http://solarscience.msfc.nasa.gov/images/ssn_predict_l.gif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6963" y="6492875"/>
            <a:ext cx="411162" cy="365125"/>
          </a:xfrm>
          <a:prstGeom prst="rect">
            <a:avLst/>
          </a:prstGeom>
        </p:spPr>
        <p:txBody>
          <a:bodyPr/>
          <a:lstStyle/>
          <a:p>
            <a:fld id="{D1856EB3-9DB2-4646-A83F-B980E8D71D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3702" y="3477277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Sunspot Number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 bwMode="auto">
          <a:xfrm>
            <a:off x="6400800" y="3630031"/>
            <a:ext cx="1143000" cy="1219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pic>
        <p:nvPicPr>
          <p:cNvPr id="11266" name="Picture 2" descr="http://solarscience.msfc.nasa.gov/images/ssn_predict_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91631"/>
            <a:ext cx="7391400" cy="5008562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 bwMode="auto">
          <a:xfrm>
            <a:off x="5334000" y="1905000"/>
            <a:ext cx="944792" cy="1622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4584473" y="1384139"/>
            <a:ext cx="1338828" cy="707886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Feb 2014 </a:t>
            </a:r>
          </a:p>
          <a:p>
            <a:pPr algn="ctr"/>
            <a:r>
              <a:rPr lang="en-US" sz="2000" dirty="0" smtClean="0"/>
              <a:t>peak</a:t>
            </a:r>
            <a:endParaRPr lang="en-US" sz="20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6475448" y="3944162"/>
            <a:ext cx="0" cy="8382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6475448" y="4315831"/>
            <a:ext cx="0" cy="762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70" idx="2"/>
          </p:cNvCxnSpPr>
          <p:nvPr/>
        </p:nvCxnSpPr>
        <p:spPr bwMode="auto">
          <a:xfrm flipH="1">
            <a:off x="6503442" y="2090793"/>
            <a:ext cx="515687" cy="18549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6247196" y="1382907"/>
            <a:ext cx="1543866" cy="707886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2015 prediction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001000" cy="1295400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          of Coaxial Cables                                      for SO2R and Multi-Op Stations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36738"/>
            <a:ext cx="86868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Andrew LDF4-50A </a:t>
            </a:r>
            <a:r>
              <a:rPr lang="en-US" sz="2200" dirty="0" err="1" smtClean="0"/>
              <a:t>Heliax</a:t>
            </a:r>
            <a:r>
              <a:rPr lang="en-US" sz="2200" dirty="0" smtClean="0"/>
              <a:t> is an ideal choice for lengths up to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300 ft on 10 meters, 400 ft on 20 meters, 600 ft on 40 meters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200" dirty="0" smtClean="0"/>
              <a:t>Eliminating common cross-station RFI sources: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Use </a:t>
            </a:r>
            <a:r>
              <a:rPr lang="en-US" sz="2000" dirty="0" err="1" smtClean="0"/>
              <a:t>Heliax</a:t>
            </a:r>
            <a:r>
              <a:rPr lang="en-US" sz="2000" dirty="0" smtClean="0"/>
              <a:t> to avoid RFI caused by the dissimilar metals in the aluminum foil and tinned braid shields of Davis RF Bury-Flex cable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Signal coupling between RG-213 single braid shielded coaxial  cables when they are bundled or run together in conduits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Never use nickel plated connectors and adapters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Install connectors properly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Minimize the use of connectors and adapters as much as possible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use only brand name silver plated connectors and adapters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001000" cy="1295400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of Coaxial Cables                                   for Multi-tower Stations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3421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Coaxial cables longer than 300 feet are often used in            multi-tower stations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Andrew LDF5-50A </a:t>
            </a:r>
            <a:r>
              <a:rPr lang="en-US" sz="2200" dirty="0" err="1" smtClean="0"/>
              <a:t>Heliax</a:t>
            </a:r>
            <a:r>
              <a:rPr lang="en-US" sz="2200" dirty="0" smtClean="0"/>
              <a:t> is an ideal choice for lengths up to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  600 feet on 10 meters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  700 feet on 15 meters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  900 feet on 20 meters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1200 feet on 40 meters 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/>
              <a:t>Be cautious of the </a:t>
            </a:r>
            <a:r>
              <a:rPr lang="en-US" sz="2400" dirty="0" err="1" smtClean="0"/>
              <a:t>windload</a:t>
            </a:r>
            <a:r>
              <a:rPr lang="en-US" sz="2400" dirty="0" smtClean="0"/>
              <a:t> and weight (including ice load) of large </a:t>
            </a:r>
            <a:r>
              <a:rPr lang="en-US" sz="2400" dirty="0" err="1" smtClean="0"/>
              <a:t>Heliax</a:t>
            </a:r>
            <a:r>
              <a:rPr lang="en-US" sz="2400" dirty="0" smtClean="0"/>
              <a:t> cables mounted on towers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001000" cy="609600"/>
          </a:xfrm>
        </p:spPr>
        <p:txBody>
          <a:bodyPr/>
          <a:lstStyle/>
          <a:p>
            <a:pPr algn="ctr"/>
            <a:r>
              <a:rPr lang="en-US" sz="3600" dirty="0" smtClean="0"/>
              <a:t>Coaxial Cable Inspections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r>
              <a:rPr lang="en-US" sz="2400" dirty="0" smtClean="0"/>
              <a:t>Inspect all indoor and outdoor coaxial cables, connectors  and waterproofing for evidence of damage, cuts, cracks, moisture intrusion or improper installation</a:t>
            </a:r>
          </a:p>
          <a:p>
            <a:pPr lvl="2"/>
            <a:r>
              <a:rPr lang="en-US" sz="2000" dirty="0" smtClean="0"/>
              <a:t>antenna </a:t>
            </a:r>
            <a:r>
              <a:rPr lang="en-US" sz="2000" dirty="0" err="1" smtClean="0"/>
              <a:t>feedpoint</a:t>
            </a:r>
            <a:r>
              <a:rPr lang="en-US" sz="2000" dirty="0" smtClean="0"/>
              <a:t> connection (wear and water intrusion)</a:t>
            </a:r>
          </a:p>
          <a:p>
            <a:pPr lvl="2"/>
            <a:r>
              <a:rPr lang="en-US" sz="2000" dirty="0" smtClean="0"/>
              <a:t>antenna rotation coaxial cable (chaffing and wear)</a:t>
            </a:r>
          </a:p>
          <a:p>
            <a:pPr lvl="2"/>
            <a:r>
              <a:rPr lang="en-US" sz="2000" dirty="0" smtClean="0"/>
              <a:t>tower top connectors and bonding to tower</a:t>
            </a:r>
          </a:p>
          <a:p>
            <a:pPr lvl="2"/>
            <a:r>
              <a:rPr lang="en-US" sz="2000" dirty="0" smtClean="0"/>
              <a:t>tower base connectors and bonding to tower</a:t>
            </a:r>
          </a:p>
          <a:p>
            <a:pPr lvl="2"/>
            <a:r>
              <a:rPr lang="en-US" sz="2000" dirty="0" smtClean="0"/>
              <a:t>all coaxial cable connectors in your station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all SO-239 chassis connectors on equipment in your station</a:t>
            </a:r>
          </a:p>
          <a:p>
            <a:pPr lvl="1"/>
            <a:r>
              <a:rPr lang="en-US" sz="2400" dirty="0" smtClean="0"/>
              <a:t>if in doubt, remove the connector for detailed inspection</a:t>
            </a:r>
          </a:p>
          <a:p>
            <a:pPr lvl="1"/>
            <a:r>
              <a:rPr lang="en-US" sz="2200" dirty="0" smtClean="0"/>
              <a:t>verify that all indoor and outdoor connectors are wrench tight</a:t>
            </a:r>
          </a:p>
          <a:p>
            <a:pPr lvl="2"/>
            <a:r>
              <a:rPr lang="en-US" sz="1900" dirty="0" smtClean="0"/>
              <a:t>¼ turn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655637"/>
            <a:ext cx="8001000" cy="792163"/>
          </a:xfrm>
        </p:spPr>
        <p:txBody>
          <a:bodyPr/>
          <a:lstStyle/>
          <a:p>
            <a:pPr algn="ctr"/>
            <a:r>
              <a:rPr lang="en-US" sz="3600" dirty="0" smtClean="0"/>
              <a:t>Selecting and Maintaining </a:t>
            </a:r>
            <a:br>
              <a:rPr lang="en-US" sz="3600" dirty="0" smtClean="0"/>
            </a:br>
            <a:r>
              <a:rPr lang="en-US" sz="3600" dirty="0" smtClean="0"/>
              <a:t> Low Loss Coaxial Cables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565275"/>
            <a:ext cx="8686800" cy="4530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Select appropriate low loss coaxial cables for each antenna</a:t>
            </a:r>
          </a:p>
          <a:p>
            <a:pPr lvl="1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400" dirty="0" smtClean="0"/>
              <a:t>Preserve your investment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water and moisture entry is a persistent threat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400" dirty="0" smtClean="0"/>
              <a:t>Hard-line (e.g., </a:t>
            </a:r>
            <a:r>
              <a:rPr lang="en-US" sz="2400" dirty="0" err="1" smtClean="0"/>
              <a:t>Heliax</a:t>
            </a:r>
            <a:r>
              <a:rPr lang="en-US" sz="2400" dirty="0" smtClean="0"/>
              <a:t> or 75 ohm CATV) coaxial cables    are the best choice for cable runs longer than 100 feet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RG-213 and other flexible jacket coaxial cables are very susceptible to physical damage and water entry</a:t>
            </a:r>
          </a:p>
          <a:p>
            <a:pPr lvl="2">
              <a:lnSpc>
                <a:spcPct val="85000"/>
              </a:lnSpc>
            </a:pPr>
            <a:r>
              <a:rPr lang="en-US" sz="1800" dirty="0" smtClean="0"/>
              <a:t>a pin hole can quickly cause a high loss cable</a:t>
            </a:r>
          </a:p>
          <a:p>
            <a:pPr lvl="2">
              <a:lnSpc>
                <a:spcPct val="85000"/>
              </a:lnSpc>
            </a:pPr>
            <a:r>
              <a:rPr lang="en-US" sz="1800" dirty="0" smtClean="0"/>
              <a:t>carefully protect your coax cables from physical damage and water entry</a:t>
            </a:r>
          </a:p>
          <a:p>
            <a:pPr lvl="2"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2400" dirty="0" smtClean="0"/>
              <a:t>Preserving long term performance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test and inspect your cables and connectors </a:t>
            </a:r>
            <a:r>
              <a:rPr lang="en-US" sz="2000" dirty="0" smtClean="0"/>
              <a:t>annually</a:t>
            </a:r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001000" cy="609600"/>
          </a:xfrm>
        </p:spPr>
        <p:txBody>
          <a:bodyPr/>
          <a:lstStyle/>
          <a:p>
            <a:pPr algn="ctr"/>
            <a:r>
              <a:rPr lang="en-US" sz="3400" dirty="0" smtClean="0"/>
              <a:t>Maintaining the Competitive Performance of your Antennas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3124200"/>
          </a:xfrm>
        </p:spPr>
        <p:txBody>
          <a:bodyPr/>
          <a:lstStyle/>
          <a:p>
            <a:r>
              <a:rPr lang="en-US" sz="2400" dirty="0" smtClean="0"/>
              <a:t>Annual inspections are the most effective step you can take to maintain the competitive performance of your tower, antennas and </a:t>
            </a:r>
            <a:r>
              <a:rPr lang="en-US" sz="2400" dirty="0" err="1" smtClean="0"/>
              <a:t>feedlines</a:t>
            </a:r>
            <a:endParaRPr lang="en-US" sz="2400" dirty="0" smtClean="0"/>
          </a:p>
          <a:p>
            <a:pPr lvl="1"/>
            <a:r>
              <a:rPr lang="en-US" sz="2000" dirty="0" smtClean="0"/>
              <a:t>the environment continually attacks and degrades tower, antennas and coaxial cables</a:t>
            </a:r>
          </a:p>
          <a:p>
            <a:pPr lvl="1"/>
            <a:r>
              <a:rPr lang="en-US" sz="2000" dirty="0" smtClean="0"/>
              <a:t>degradations are often gradual and not noticed for years</a:t>
            </a:r>
          </a:p>
          <a:p>
            <a:pPr lvl="1"/>
            <a:r>
              <a:rPr lang="en-US" sz="2000" dirty="0" smtClean="0"/>
              <a:t>inspections can help avoid unplanned mid-contest and mid-winter emergency repairs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001000" cy="1189037"/>
          </a:xfrm>
        </p:spPr>
        <p:txBody>
          <a:bodyPr/>
          <a:lstStyle/>
          <a:p>
            <a:pPr algn="ctr"/>
            <a:r>
              <a:rPr lang="en-US" sz="3600" dirty="0" smtClean="0"/>
              <a:t>Antenna Performance  Measurements Inside Your Shack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724400"/>
          </a:xfrm>
        </p:spPr>
        <p:txBody>
          <a:bodyPr/>
          <a:lstStyle/>
          <a:p>
            <a:r>
              <a:rPr lang="en-US" sz="2200" dirty="0" smtClean="0"/>
              <a:t>Immediately after installation, make a record of the following measurements at the </a:t>
            </a:r>
            <a:r>
              <a:rPr lang="en-US" sz="2200" dirty="0" err="1" smtClean="0"/>
              <a:t>hamshack</a:t>
            </a:r>
            <a:r>
              <a:rPr lang="en-US" sz="2200" dirty="0" smtClean="0"/>
              <a:t> end of every coaxial cable: </a:t>
            </a:r>
          </a:p>
          <a:p>
            <a:pPr lvl="1"/>
            <a:r>
              <a:rPr lang="en-US" sz="2000" dirty="0" smtClean="0"/>
              <a:t>VSWR across the entire band(s)</a:t>
            </a:r>
          </a:p>
          <a:p>
            <a:pPr lvl="1"/>
            <a:r>
              <a:rPr lang="en-US" sz="2000" dirty="0" smtClean="0"/>
              <a:t>Coaxial cable resistance</a:t>
            </a:r>
          </a:p>
          <a:p>
            <a:pPr lvl="2"/>
            <a:r>
              <a:rPr lang="en-US" sz="1800" dirty="0" smtClean="0"/>
              <a:t>typically either a fraction of one ohm or many </a:t>
            </a:r>
            <a:r>
              <a:rPr lang="en-US" sz="1800" dirty="0" err="1" smtClean="0"/>
              <a:t>megohms</a:t>
            </a:r>
            <a:endParaRPr lang="en-US" sz="1800" dirty="0" smtClean="0"/>
          </a:p>
          <a:p>
            <a:pPr lvl="1"/>
            <a:r>
              <a:rPr lang="en-US" sz="2000" dirty="0" smtClean="0"/>
              <a:t>TDR and/or VNA plots</a:t>
            </a:r>
          </a:p>
          <a:p>
            <a:pPr lvl="2"/>
            <a:r>
              <a:rPr lang="en-US" sz="1800" dirty="0" smtClean="0"/>
              <a:t>you should own at least one of these excellent tools! 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Well before your next competitive contest, repeat your measurements on every coax and verify that your measurements: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have not changed relative to your records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are not erratic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any change (better or worse) requires detailed investigation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295400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r>
              <a:rPr lang="en-US" sz="3200" dirty="0" smtClean="0"/>
              <a:t>Antenna </a:t>
            </a:r>
            <a:r>
              <a:rPr lang="en-US" sz="3200" dirty="0" err="1" smtClean="0"/>
              <a:t>Feedpoint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000000"/>
                </a:solidFill>
              </a:rPr>
              <a:t>Waterproof and </a:t>
            </a:r>
            <a:r>
              <a:rPr lang="en-US" sz="2800" dirty="0" err="1" smtClean="0">
                <a:solidFill>
                  <a:srgbClr val="000000"/>
                </a:solidFill>
              </a:rPr>
              <a:t>Shakeproof</a:t>
            </a:r>
            <a:r>
              <a:rPr lang="en-US" sz="2800" dirty="0" smtClean="0">
                <a:solidFill>
                  <a:srgbClr val="000000"/>
                </a:solidFill>
              </a:rPr>
              <a:t>  Connections</a:t>
            </a:r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00200"/>
            <a:ext cx="6061075" cy="4029075"/>
          </a:xfrm>
          <a:noFill/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5562600" y="4391025"/>
            <a:ext cx="2514600" cy="123348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External tooth</a:t>
            </a:r>
          </a:p>
          <a:p>
            <a:pPr algn="ctr"/>
            <a:r>
              <a:rPr lang="en-US"/>
              <a:t>stainless steel</a:t>
            </a:r>
          </a:p>
          <a:p>
            <a:pPr algn="ctr"/>
            <a:r>
              <a:rPr lang="en-US"/>
              <a:t>lockwashers</a:t>
            </a:r>
          </a:p>
        </p:txBody>
      </p:sp>
      <p:cxnSp>
        <p:nvCxnSpPr>
          <p:cNvPr id="21509" name="Straight Arrow Connector 9"/>
          <p:cNvCxnSpPr>
            <a:cxnSpLocks noChangeShapeType="1"/>
          </p:cNvCxnSpPr>
          <p:nvPr/>
        </p:nvCxnSpPr>
        <p:spPr bwMode="auto">
          <a:xfrm flipH="1" flipV="1">
            <a:off x="4648200" y="4114800"/>
            <a:ext cx="914400" cy="304800"/>
          </a:xfrm>
          <a:prstGeom prst="straightConnector1">
            <a:avLst/>
          </a:prstGeom>
          <a:noFill/>
          <a:ln w="4445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1510" name="Rectangle 15"/>
          <p:cNvSpPr>
            <a:spLocks noChangeArrowheads="1"/>
          </p:cNvSpPr>
          <p:nvPr/>
        </p:nvSpPr>
        <p:spPr bwMode="auto">
          <a:xfrm>
            <a:off x="1219200" y="4343400"/>
            <a:ext cx="2286000" cy="12954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Scotch 130C and Scotch 33 waterproofing</a:t>
            </a:r>
          </a:p>
        </p:txBody>
      </p:sp>
      <p:cxnSp>
        <p:nvCxnSpPr>
          <p:cNvPr id="21511" name="Straight Arrow Connector 16"/>
          <p:cNvCxnSpPr>
            <a:cxnSpLocks noChangeShapeType="1"/>
            <a:stCxn id="21510" idx="0"/>
          </p:cNvCxnSpPr>
          <p:nvPr/>
        </p:nvCxnSpPr>
        <p:spPr bwMode="auto">
          <a:xfrm flipV="1">
            <a:off x="2362200" y="3276600"/>
            <a:ext cx="685800" cy="1066800"/>
          </a:xfrm>
          <a:prstGeom prst="straightConnector1">
            <a:avLst/>
          </a:prstGeom>
          <a:noFill/>
          <a:ln w="4445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1512" name="Rectangle 21"/>
          <p:cNvSpPr>
            <a:spLocks noChangeArrowheads="1"/>
          </p:cNvSpPr>
          <p:nvPr/>
        </p:nvSpPr>
        <p:spPr bwMode="auto">
          <a:xfrm>
            <a:off x="5014913" y="1614488"/>
            <a:ext cx="2819400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Heavy solder lugs</a:t>
            </a:r>
          </a:p>
        </p:txBody>
      </p:sp>
      <p:cxnSp>
        <p:nvCxnSpPr>
          <p:cNvPr id="21513" name="Straight Arrow Connector 22"/>
          <p:cNvCxnSpPr>
            <a:cxnSpLocks noChangeShapeType="1"/>
          </p:cNvCxnSpPr>
          <p:nvPr/>
        </p:nvCxnSpPr>
        <p:spPr bwMode="auto">
          <a:xfrm flipH="1">
            <a:off x="4208463" y="2057400"/>
            <a:ext cx="820737" cy="1781175"/>
          </a:xfrm>
          <a:prstGeom prst="straightConnector1">
            <a:avLst/>
          </a:prstGeom>
          <a:noFill/>
          <a:ln w="4445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1514" name="Rectangle 38"/>
          <p:cNvSpPr>
            <a:spLocks noChangeArrowheads="1"/>
          </p:cNvSpPr>
          <p:nvPr/>
        </p:nvSpPr>
        <p:spPr bwMode="auto">
          <a:xfrm>
            <a:off x="6172200" y="2943225"/>
            <a:ext cx="2286000" cy="12192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Nylon insert</a:t>
            </a:r>
          </a:p>
          <a:p>
            <a:pPr algn="ctr"/>
            <a:r>
              <a:rPr lang="en-US"/>
              <a:t>stainless steel</a:t>
            </a:r>
          </a:p>
          <a:p>
            <a:pPr algn="ctr"/>
            <a:r>
              <a:rPr lang="en-US"/>
              <a:t> locknuts</a:t>
            </a:r>
          </a:p>
        </p:txBody>
      </p:sp>
      <p:cxnSp>
        <p:nvCxnSpPr>
          <p:cNvPr id="21515" name="Straight Arrow Connector 39"/>
          <p:cNvCxnSpPr>
            <a:cxnSpLocks noChangeShapeType="1"/>
            <a:stCxn id="21514" idx="1"/>
          </p:cNvCxnSpPr>
          <p:nvPr/>
        </p:nvCxnSpPr>
        <p:spPr bwMode="auto">
          <a:xfrm flipH="1">
            <a:off x="4630738" y="3552825"/>
            <a:ext cx="1541462" cy="361950"/>
          </a:xfrm>
          <a:prstGeom prst="straightConnector1">
            <a:avLst/>
          </a:prstGeom>
          <a:noFill/>
          <a:ln w="4445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49"/>
          <p:cNvCxnSpPr>
            <a:cxnSpLocks noChangeShapeType="1"/>
          </p:cNvCxnSpPr>
          <p:nvPr/>
        </p:nvCxnSpPr>
        <p:spPr bwMode="auto">
          <a:xfrm flipH="1">
            <a:off x="4495800" y="2667000"/>
            <a:ext cx="685800" cy="1143000"/>
          </a:xfrm>
          <a:prstGeom prst="straightConnector1">
            <a:avLst/>
          </a:prstGeom>
          <a:noFill/>
          <a:ln w="4445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1517" name="Rectangle 50"/>
          <p:cNvSpPr>
            <a:spLocks noChangeArrowheads="1"/>
          </p:cNvSpPr>
          <p:nvPr/>
        </p:nvSpPr>
        <p:spPr bwMode="auto">
          <a:xfrm>
            <a:off x="5181600" y="2224088"/>
            <a:ext cx="3505200" cy="4572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Stainless steel screws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1219200" y="1600200"/>
            <a:ext cx="2286000" cy="12954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Very firmly fasten the coax to the boom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8001000" cy="792162"/>
          </a:xfrm>
        </p:spPr>
        <p:txBody>
          <a:bodyPr/>
          <a:lstStyle/>
          <a:p>
            <a:pPr algn="ctr"/>
            <a:r>
              <a:rPr lang="en-US" sz="3600" dirty="0" smtClean="0"/>
              <a:t>Antenna Rotation Coax Cable</a:t>
            </a:r>
            <a:br>
              <a:rPr lang="en-US" sz="3600" dirty="0" smtClean="0"/>
            </a:br>
            <a:r>
              <a:rPr lang="en-US" sz="3600" dirty="0" smtClean="0"/>
              <a:t>Installation and Inspection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8288" y="1510172"/>
            <a:ext cx="8494712" cy="4411662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Your antenna rotation coaxial cable is exposed to the most extreme environmental conditions in your station</a:t>
            </a:r>
          </a:p>
          <a:p>
            <a:pPr>
              <a:defRPr/>
            </a:pPr>
            <a:r>
              <a:rPr lang="en-US" sz="2200" dirty="0" smtClean="0"/>
              <a:t>Carefully prevent the coax from rubbing or pulling against the tower or any other objects that could damage the coax jacket</a:t>
            </a:r>
          </a:p>
          <a:p>
            <a:pPr lvl="1">
              <a:defRPr/>
            </a:pPr>
            <a:r>
              <a:rPr lang="en-US" sz="2000" dirty="0" smtClean="0"/>
              <a:t>rotators with more than 360 degrees of rotation make this   extremely difficult to achieve</a:t>
            </a:r>
          </a:p>
          <a:p>
            <a:pPr>
              <a:defRPr/>
            </a:pPr>
            <a:r>
              <a:rPr lang="en-US" sz="2200" dirty="0" smtClean="0"/>
              <a:t>Name brand, high quality RG-213 is a good choice</a:t>
            </a:r>
          </a:p>
          <a:p>
            <a:pPr lvl="1">
              <a:defRPr/>
            </a:pPr>
            <a:r>
              <a:rPr lang="en-US" sz="2000" dirty="0" smtClean="0"/>
              <a:t>95% shield, stranded center conductor, solid dielectric</a:t>
            </a:r>
          </a:p>
          <a:p>
            <a:pPr lvl="1">
              <a:defRPr/>
            </a:pPr>
            <a:r>
              <a:rPr lang="en-US" sz="2000" dirty="0" smtClean="0"/>
              <a:t>black UV-resistant jacket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2200" dirty="0" smtClean="0"/>
              <a:t>Replace the coax whenever you discover abrasion or damage during annual inspections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2200" dirty="0" smtClean="0"/>
              <a:t>Replace the antenna rotation coax at least once every ten years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Coaxial Cable Installation              on your Tower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3802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Wind, ice, water, condensation, heat, cold, ultra-violet   radiation and lightning strikes are important concerns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 any of these concerns are unusually severe in your environment,  implement additional protective measures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err="1" smtClean="0"/>
              <a:t>Heliax</a:t>
            </a:r>
            <a:r>
              <a:rPr lang="en-US" sz="2400" dirty="0" smtClean="0"/>
              <a:t> and CATV </a:t>
            </a:r>
            <a:r>
              <a:rPr lang="en-US" sz="2400" dirty="0" err="1" smtClean="0"/>
              <a:t>hardline</a:t>
            </a:r>
            <a:r>
              <a:rPr lang="en-US" sz="2400" dirty="0" smtClean="0"/>
              <a:t> must be firmly fastened to       the tower at least every to five feet to protect them       from wind and ice damage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Flexible coaxial cables (e.g. RG-213) should be firmly attached to the tower at least every two or three feet        to protect them from wind and ice damage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Use electrical tape to cover plastic tie-wraps to protect them from ultra-violet radiation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Improving the Reliability                      of Coaxial Cable Connectors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8"/>
            <a:ext cx="8610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 and UHF connectors are the most common choices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Insignificant loss in both N and UHF connectors at HF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Insignificant difference in the VSWR of N and UHF connectors at HF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High quality silver plated UHF connectors provide much           more center pin mating force than N connectors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eliminates cross-station interference and connector failures from frequently unreliable N connector center pin mating force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avoid saving a few dollars on cheap unbranded </a:t>
            </a:r>
            <a:r>
              <a:rPr lang="en-US" sz="2000" dirty="0" err="1" smtClean="0">
                <a:solidFill>
                  <a:srgbClr val="FF0000"/>
                </a:solidFill>
              </a:rPr>
              <a:t>hamfest</a:t>
            </a:r>
            <a:r>
              <a:rPr lang="en-US" sz="2000" dirty="0" smtClean="0">
                <a:solidFill>
                  <a:srgbClr val="FF0000"/>
                </a:solidFill>
              </a:rPr>
              <a:t>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Avoid use of adapters, but if necessary be sure they are name-brand silver plated adapters, not nickel plated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Always use a wrench to tighten UHF connectors 1/4 turn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98437"/>
            <a:ext cx="8001000" cy="1096963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of a Single Tower Station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41475"/>
            <a:ext cx="8686800" cy="4530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50-60 foot tower and a small rotator (e.g., </a:t>
            </a:r>
            <a:r>
              <a:rPr lang="en-US" sz="2400" dirty="0" err="1" smtClean="0"/>
              <a:t>HyGain</a:t>
            </a:r>
            <a:r>
              <a:rPr lang="en-US" sz="2400" dirty="0" smtClean="0"/>
              <a:t> Ham-IV) 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small </a:t>
            </a:r>
            <a:r>
              <a:rPr lang="en-US" sz="2000" dirty="0" err="1" smtClean="0"/>
              <a:t>tribander</a:t>
            </a:r>
            <a:r>
              <a:rPr lang="en-US" sz="2000" dirty="0" smtClean="0"/>
              <a:t>, Hex-beam or quad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40 and 80 meter dipoles and a 160 meter inverted-L</a:t>
            </a:r>
          </a:p>
          <a:p>
            <a:pPr lvl="1">
              <a:lnSpc>
                <a:spcPct val="85000"/>
              </a:lnSpc>
            </a:pPr>
            <a:endParaRPr lang="en-US" sz="2000" dirty="0" smtClean="0"/>
          </a:p>
          <a:p>
            <a:pPr>
              <a:lnSpc>
                <a:spcPct val="85000"/>
              </a:lnSpc>
            </a:pPr>
            <a:r>
              <a:rPr lang="en-US" sz="2400" dirty="0" smtClean="0"/>
              <a:t>70-80 foot tower and a medium rotator (e.g. </a:t>
            </a:r>
            <a:r>
              <a:rPr lang="en-US" sz="2400" dirty="0" err="1" smtClean="0"/>
              <a:t>HyGain</a:t>
            </a:r>
            <a:r>
              <a:rPr lang="en-US" sz="2400" dirty="0" smtClean="0"/>
              <a:t> T2X)</a:t>
            </a:r>
          </a:p>
          <a:p>
            <a:pPr lvl="1">
              <a:lnSpc>
                <a:spcPct val="85000"/>
              </a:lnSpc>
            </a:pPr>
            <a:r>
              <a:rPr lang="en-US" sz="2000" dirty="0" err="1" smtClean="0"/>
              <a:t>Cushcraft</a:t>
            </a:r>
            <a:r>
              <a:rPr lang="en-US" sz="2000" dirty="0" smtClean="0"/>
              <a:t> XM-240 two element 40 meter </a:t>
            </a:r>
            <a:r>
              <a:rPr lang="en-US" sz="2000" dirty="0" err="1" smtClean="0"/>
              <a:t>Yagi</a:t>
            </a:r>
            <a:endParaRPr lang="en-US" sz="2000" dirty="0" smtClean="0"/>
          </a:p>
          <a:p>
            <a:pPr lvl="1">
              <a:lnSpc>
                <a:spcPct val="85000"/>
              </a:lnSpc>
            </a:pPr>
            <a:r>
              <a:rPr lang="en-US" sz="2000" dirty="0" smtClean="0"/>
              <a:t>large </a:t>
            </a:r>
            <a:r>
              <a:rPr lang="en-US" sz="2000" dirty="0" err="1" smtClean="0"/>
              <a:t>tribander</a:t>
            </a:r>
            <a:r>
              <a:rPr lang="en-US" sz="2000" dirty="0" smtClean="0"/>
              <a:t> such as the </a:t>
            </a:r>
            <a:r>
              <a:rPr lang="en-US" sz="2000" dirty="0" err="1" smtClean="0"/>
              <a:t>SteppIR</a:t>
            </a:r>
            <a:r>
              <a:rPr lang="en-US" sz="2000" dirty="0" smtClean="0"/>
              <a:t> 4 element </a:t>
            </a:r>
            <a:r>
              <a:rPr lang="en-US" sz="2000" dirty="0" err="1" smtClean="0"/>
              <a:t>Yagi</a:t>
            </a:r>
            <a:endParaRPr lang="en-US" sz="2000" dirty="0" smtClean="0"/>
          </a:p>
          <a:p>
            <a:pPr lvl="1">
              <a:lnSpc>
                <a:spcPct val="85000"/>
              </a:lnSpc>
            </a:pPr>
            <a:r>
              <a:rPr lang="en-US" sz="2000" dirty="0" smtClean="0"/>
              <a:t>80 meter dipole and a 160 meter inverted-L</a:t>
            </a:r>
          </a:p>
          <a:p>
            <a:pPr lvl="1">
              <a:lnSpc>
                <a:spcPct val="85000"/>
              </a:lnSpc>
            </a:pPr>
            <a:endParaRPr lang="en-US" sz="2000" dirty="0" smtClean="0"/>
          </a:p>
          <a:p>
            <a:pPr>
              <a:lnSpc>
                <a:spcPct val="85000"/>
              </a:lnSpc>
            </a:pPr>
            <a:r>
              <a:rPr lang="en-US" sz="2400" dirty="0" smtClean="0"/>
              <a:t>100-140 foot tower and a large rotator (e.g., M2 Orion)</a:t>
            </a:r>
          </a:p>
          <a:p>
            <a:pPr marL="638175" lvl="2" indent="-342900"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en-US" sz="2000" dirty="0" err="1" smtClean="0"/>
              <a:t>Cushcraft</a:t>
            </a:r>
            <a:r>
              <a:rPr lang="en-US" sz="2000" dirty="0" smtClean="0"/>
              <a:t> XM-240 two element 40 meter </a:t>
            </a:r>
            <a:r>
              <a:rPr lang="en-US" sz="2000" dirty="0" err="1" smtClean="0"/>
              <a:t>Yagi</a:t>
            </a:r>
            <a:endParaRPr lang="en-US" sz="2000" dirty="0" smtClean="0"/>
          </a:p>
          <a:p>
            <a:pPr marL="638175" lvl="2" indent="-342900"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en-US" sz="2000" dirty="0" err="1" smtClean="0"/>
              <a:t>monoband</a:t>
            </a:r>
            <a:r>
              <a:rPr lang="en-US" sz="2000" dirty="0" smtClean="0"/>
              <a:t> </a:t>
            </a:r>
            <a:r>
              <a:rPr lang="en-US" sz="2000" dirty="0" err="1" smtClean="0"/>
              <a:t>Yagis</a:t>
            </a:r>
            <a:r>
              <a:rPr lang="en-US" sz="2000" dirty="0" smtClean="0"/>
              <a:t> such as the </a:t>
            </a:r>
            <a:r>
              <a:rPr lang="en-US" sz="2000" dirty="0" err="1" smtClean="0"/>
              <a:t>HyGain</a:t>
            </a:r>
            <a:r>
              <a:rPr lang="en-US" sz="2000" dirty="0" smtClean="0"/>
              <a:t> LJ series on ring rotators</a:t>
            </a:r>
          </a:p>
          <a:p>
            <a:pPr marL="638175" lvl="2" indent="-342900"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en-US" sz="2000" dirty="0" smtClean="0"/>
              <a:t>80 meter dipole and a 160 meter inverted-L</a:t>
            </a:r>
          </a:p>
          <a:p>
            <a:pPr marL="638175" lvl="2" indent="-342900">
              <a:lnSpc>
                <a:spcPct val="85000"/>
              </a:lnSpc>
              <a:buClr>
                <a:schemeClr val="tx2"/>
              </a:buClr>
            </a:pPr>
            <a:endParaRPr lang="en-US" sz="1700" dirty="0" smtClean="0"/>
          </a:p>
          <a:p>
            <a:pPr>
              <a:lnSpc>
                <a:spcPct val="85000"/>
              </a:lnSpc>
            </a:pPr>
            <a:endParaRPr lang="en-US" sz="2400" dirty="0" smtClean="0"/>
          </a:p>
          <a:p>
            <a:pPr lvl="1">
              <a:lnSpc>
                <a:spcPct val="85000"/>
              </a:lnSpc>
            </a:pPr>
            <a:endParaRPr lang="en-US" sz="2000" dirty="0" smtClean="0"/>
          </a:p>
          <a:p>
            <a:pPr lvl="1">
              <a:lnSpc>
                <a:spcPct val="85000"/>
              </a:lnSpc>
            </a:pPr>
            <a:endParaRPr lang="en-US" sz="16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Coaxial Cable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Amphenol 83-1SP PL-259 Connector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19200" y="3810000"/>
            <a:ext cx="22098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Silver Plated Center Pin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62400" y="3657600"/>
            <a:ext cx="2286000" cy="533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Silver Plated Body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562600" y="2209800"/>
            <a:ext cx="3200400" cy="1600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Shell labeled exactly: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Amphenol 83-1SP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642938" y="4883150"/>
            <a:ext cx="79676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Mouser Electronics part number 523-831SP</a:t>
            </a:r>
          </a:p>
          <a:p>
            <a:pPr algn="ctr"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</a:rPr>
              <a:t>http://www.mouser.com/MobileCatalog.aspx?page=1369 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2133600" y="6096000"/>
            <a:ext cx="501015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is not the place to save money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High Reliability Coaxial Cable </a:t>
            </a:r>
            <a:br>
              <a:rPr lang="en-US" sz="3600" dirty="0" smtClean="0"/>
            </a:br>
            <a:r>
              <a:rPr lang="en-US" sz="3600" dirty="0" smtClean="0"/>
              <a:t>83-1SP Connector Installation</a:t>
            </a:r>
            <a:endParaRPr lang="en-US" dirty="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33400" y="54959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</a:t>
            </a:r>
            <a:r>
              <a:rPr lang="en-US" sz="2800">
                <a:solidFill>
                  <a:srgbClr val="000000"/>
                </a:solidFill>
              </a:rPr>
              <a:t>www.k3lr.com/engineering/pl259</a:t>
            </a:r>
            <a:r>
              <a:rPr lang="en-US"/>
              <a:t>/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885950" y="6167735"/>
            <a:ext cx="5581650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An </a:t>
            </a:r>
            <a:r>
              <a:rPr lang="en-US" dirty="0" smtClean="0"/>
              <a:t>unconventional </a:t>
            </a:r>
            <a:r>
              <a:rPr lang="en-US" dirty="0"/>
              <a:t>but </a:t>
            </a:r>
            <a:r>
              <a:rPr lang="en-US" dirty="0" smtClean="0"/>
              <a:t>superior method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1295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Coaxial Cable </a:t>
            </a:r>
            <a:br>
              <a:rPr lang="en-US" sz="3600" dirty="0" smtClean="0"/>
            </a:br>
            <a:r>
              <a:rPr lang="en-US" sz="3600" dirty="0" smtClean="0"/>
              <a:t>Connector Waterproofing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609600" y="4038600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Cover the connectors with two 50% overlapped layers     of Scotch 130C stretched to 50% of its original width, sticky side facing </a:t>
            </a:r>
            <a:r>
              <a:rPr lang="en-US" u="sng" dirty="0">
                <a:solidFill>
                  <a:srgbClr val="FF0000"/>
                </a:solidFill>
              </a:rPr>
              <a:t>out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      Cover the Scotch 130C with two 50% overlapped layers of Scotch 33+ or Scotch 88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1475"/>
            <a:ext cx="8458200" cy="4530725"/>
          </a:xfrm>
        </p:spPr>
        <p:txBody>
          <a:bodyPr/>
          <a:lstStyle/>
          <a:p>
            <a:r>
              <a:rPr lang="en-US" sz="2200" dirty="0" smtClean="0"/>
              <a:t>Inspect all tower sections one year after installation</a:t>
            </a:r>
          </a:p>
          <a:p>
            <a:pPr lvl="1"/>
            <a:r>
              <a:rPr lang="en-US" sz="2000" dirty="0" smtClean="0"/>
              <a:t>then at least once every three years</a:t>
            </a:r>
          </a:p>
          <a:p>
            <a:pPr lvl="1"/>
            <a:r>
              <a:rPr lang="en-US" sz="2000" dirty="0" smtClean="0"/>
              <a:t>after every serious storm</a:t>
            </a:r>
          </a:p>
          <a:p>
            <a:pPr lvl="1"/>
            <a:r>
              <a:rPr lang="en-US" sz="2000" dirty="0" smtClean="0"/>
              <a:t>after any structural damage to the tower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Check plumb and twist of the tower</a:t>
            </a:r>
          </a:p>
          <a:p>
            <a:endParaRPr lang="en-US" sz="2200" dirty="0" smtClean="0"/>
          </a:p>
          <a:p>
            <a:r>
              <a:rPr lang="en-US" sz="2200" dirty="0" smtClean="0"/>
              <a:t>Pay special attention to damaged, loose, missing or corroded:</a:t>
            </a:r>
          </a:p>
          <a:p>
            <a:pPr lvl="1"/>
            <a:r>
              <a:rPr lang="en-US" sz="2000" dirty="0" smtClean="0"/>
              <a:t>diagonal and horizontal trusses, welds and hardware</a:t>
            </a:r>
          </a:p>
          <a:p>
            <a:pPr lvl="1"/>
            <a:r>
              <a:rPr lang="en-US" sz="2000" dirty="0" smtClean="0"/>
              <a:t>especially at and close to the guy attachments</a:t>
            </a:r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/>
              <a:t>Tower </a:t>
            </a:r>
            <a:br>
              <a:rPr lang="en-US" sz="3200" dirty="0" smtClean="0"/>
            </a:br>
            <a:r>
              <a:rPr lang="en-US" sz="3200" dirty="0" smtClean="0"/>
              <a:t>Maintenance and Inspections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3119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None/>
            </a:pPr>
            <a:r>
              <a:rPr lang="en-US" sz="2000" dirty="0" smtClean="0"/>
              <a:t>Beware of used or corroded tubular tower sections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943600"/>
            <a:ext cx="47244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Regular inspections are key to safety          and long term tower survival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sz="2400" dirty="0" smtClean="0"/>
              <a:t>Inspect at least once every three years</a:t>
            </a:r>
          </a:p>
          <a:p>
            <a:endParaRPr lang="en-US" dirty="0" smtClean="0"/>
          </a:p>
          <a:p>
            <a:r>
              <a:rPr lang="en-US" sz="2400" dirty="0" smtClean="0"/>
              <a:t>Pay special attention to:</a:t>
            </a:r>
          </a:p>
          <a:p>
            <a:pPr lvl="1"/>
            <a:r>
              <a:rPr lang="en-US" sz="2200" dirty="0" smtClean="0"/>
              <a:t>corrosion at the tower-to-concrete interface</a:t>
            </a:r>
          </a:p>
          <a:p>
            <a:pPr lvl="1"/>
            <a:r>
              <a:rPr lang="en-US" sz="2200" dirty="0" smtClean="0"/>
              <a:t>standing water on the foundation</a:t>
            </a:r>
          </a:p>
          <a:p>
            <a:pPr lvl="1"/>
            <a:r>
              <a:rPr lang="en-US" sz="2200" dirty="0" smtClean="0"/>
              <a:t>dirt and debris accumulated on the foundation</a:t>
            </a:r>
          </a:p>
          <a:p>
            <a:pPr lvl="1"/>
            <a:r>
              <a:rPr lang="en-US" sz="2200" dirty="0" smtClean="0"/>
              <a:t>settling and cracks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9437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/>
              <a:t>Tower Base</a:t>
            </a:r>
            <a:br>
              <a:rPr lang="en-US" sz="3200" dirty="0" smtClean="0"/>
            </a:br>
            <a:r>
              <a:rPr lang="en-US" sz="3200" dirty="0" smtClean="0"/>
              <a:t> Maintenance and Inspections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6462" y="5970060"/>
            <a:ext cx="6172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Dirt and debris accumulation on your tower foundation  can lead to catastrophic tower failure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4530725"/>
          </a:xfrm>
        </p:spPr>
        <p:txBody>
          <a:bodyPr/>
          <a:lstStyle/>
          <a:p>
            <a:r>
              <a:rPr lang="en-US" sz="2400" dirty="0" smtClean="0"/>
              <a:t>Inspect at least once every three years</a:t>
            </a:r>
          </a:p>
          <a:p>
            <a:pPr lvl="1"/>
            <a:r>
              <a:rPr lang="en-US" sz="2200" dirty="0" smtClean="0"/>
              <a:t>dig down at least six inches to inspect for anchor rod corrosion</a:t>
            </a:r>
          </a:p>
          <a:p>
            <a:pPr lvl="1"/>
            <a:r>
              <a:rPr lang="en-US" sz="2200" dirty="0" smtClean="0"/>
              <a:t>missing hardware</a:t>
            </a:r>
          </a:p>
          <a:p>
            <a:pPr lvl="1"/>
            <a:r>
              <a:rPr lang="en-US" sz="2200" dirty="0" smtClean="0"/>
              <a:t>loose hardware</a:t>
            </a:r>
          </a:p>
          <a:p>
            <a:pPr lvl="1"/>
            <a:r>
              <a:rPr lang="en-US" sz="2200" dirty="0" smtClean="0"/>
              <a:t>corroded hardware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9437"/>
            <a:ext cx="7467600" cy="792163"/>
          </a:xfrm>
        </p:spPr>
        <p:txBody>
          <a:bodyPr/>
          <a:lstStyle/>
          <a:p>
            <a:pPr algn="ctr"/>
            <a:r>
              <a:rPr lang="en-US" sz="3200" dirty="0" smtClean="0"/>
              <a:t>Guy Anchor</a:t>
            </a:r>
            <a:br>
              <a:rPr lang="en-US" sz="3200" dirty="0" smtClean="0"/>
            </a:br>
            <a:r>
              <a:rPr lang="en-US" sz="3200" dirty="0" smtClean="0"/>
              <a:t> Maintenance and Inspections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867400"/>
            <a:ext cx="5943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Anchor rod corrosion </a:t>
            </a:r>
          </a:p>
          <a:p>
            <a:pPr marL="0" lvl="1" algn="ctr"/>
            <a:r>
              <a:rPr lang="en-US" sz="2000" b="1" dirty="0" smtClean="0"/>
              <a:t>is a very serious threat to tower safety survival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7675"/>
            <a:ext cx="8382000" cy="4530725"/>
          </a:xfrm>
        </p:spPr>
        <p:txBody>
          <a:bodyPr/>
          <a:lstStyle/>
          <a:p>
            <a:r>
              <a:rPr lang="en-US" sz="2400" dirty="0" smtClean="0"/>
              <a:t>Inspect at least once every three years</a:t>
            </a:r>
          </a:p>
          <a:p>
            <a:r>
              <a:rPr lang="en-US" sz="2400" dirty="0" smtClean="0"/>
              <a:t>Inspect after all serious storms</a:t>
            </a:r>
          </a:p>
          <a:p>
            <a:r>
              <a:rPr lang="en-US" sz="2400" dirty="0" smtClean="0"/>
              <a:t>Check guy wire tension (7-15% of breaking strength)</a:t>
            </a:r>
          </a:p>
          <a:p>
            <a:r>
              <a:rPr lang="en-US" sz="2400" dirty="0" smtClean="0"/>
              <a:t>Check for:</a:t>
            </a:r>
          </a:p>
          <a:p>
            <a:pPr lvl="1"/>
            <a:r>
              <a:rPr lang="en-US" sz="2200" dirty="0" smtClean="0"/>
              <a:t>damage from rubbing of chaffing of guy wire</a:t>
            </a:r>
          </a:p>
          <a:p>
            <a:pPr lvl="1"/>
            <a:r>
              <a:rPr lang="en-US" sz="2200" dirty="0" smtClean="0"/>
              <a:t>corrosion</a:t>
            </a:r>
          </a:p>
          <a:p>
            <a:pPr lvl="1"/>
            <a:r>
              <a:rPr lang="en-US" sz="2200" dirty="0" smtClean="0"/>
              <a:t>loose hardware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9437"/>
            <a:ext cx="7467600" cy="792163"/>
          </a:xfrm>
        </p:spPr>
        <p:txBody>
          <a:bodyPr/>
          <a:lstStyle/>
          <a:p>
            <a:pPr algn="ctr"/>
            <a:r>
              <a:rPr lang="en-US" sz="3200" dirty="0" smtClean="0"/>
              <a:t>Guy Wire</a:t>
            </a:r>
            <a:br>
              <a:rPr lang="en-US" sz="3200" dirty="0" smtClean="0"/>
            </a:br>
            <a:r>
              <a:rPr lang="en-US" sz="3200" dirty="0" smtClean="0"/>
              <a:t> Maintenance and Inspections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5921514"/>
            <a:ext cx="4038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Corroded guys and hardware</a:t>
            </a:r>
          </a:p>
          <a:p>
            <a:pPr marL="0" lvl="1" algn="ctr"/>
            <a:r>
              <a:rPr lang="en-US" sz="2000" b="1" dirty="0" smtClean="0"/>
              <a:t>risk catastrophic tower failure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9075"/>
            <a:ext cx="8382000" cy="4530725"/>
          </a:xfrm>
        </p:spPr>
        <p:txBody>
          <a:bodyPr/>
          <a:lstStyle/>
          <a:p>
            <a:r>
              <a:rPr lang="en-US" sz="2400" dirty="0" smtClean="0"/>
              <a:t>Inspect guys attachments at least once every three years</a:t>
            </a:r>
          </a:p>
          <a:p>
            <a:r>
              <a:rPr lang="en-US" sz="2400" dirty="0" smtClean="0"/>
              <a:t>Check all guy attachment hardware</a:t>
            </a:r>
          </a:p>
          <a:p>
            <a:pPr lvl="1"/>
            <a:r>
              <a:rPr lang="en-US" sz="2200" dirty="0" smtClean="0"/>
              <a:t>missing or loose turnbuckle safety wires</a:t>
            </a:r>
          </a:p>
          <a:p>
            <a:pPr lvl="1"/>
            <a:r>
              <a:rPr lang="en-US" sz="2200" dirty="0" smtClean="0"/>
              <a:t>loose, missing or corroded hardware</a:t>
            </a:r>
          </a:p>
          <a:p>
            <a:pPr lvl="1"/>
            <a:r>
              <a:rPr lang="en-US" sz="2200" dirty="0" smtClean="0"/>
              <a:t>guy wire chaffing or rubbing</a:t>
            </a:r>
          </a:p>
          <a:p>
            <a:pPr lvl="1"/>
            <a:r>
              <a:rPr lang="en-US" sz="2200" dirty="0" smtClean="0"/>
              <a:t>integrity of the tower structure in the vicinity of each guy attachment</a:t>
            </a:r>
          </a:p>
          <a:p>
            <a:pPr lvl="2"/>
            <a:r>
              <a:rPr lang="en-US" sz="2000" dirty="0" smtClean="0"/>
              <a:t>damaged tower structural components</a:t>
            </a:r>
          </a:p>
          <a:p>
            <a:pPr lvl="2"/>
            <a:r>
              <a:rPr lang="en-US" sz="2000" dirty="0" smtClean="0"/>
              <a:t>broken welds</a:t>
            </a:r>
          </a:p>
          <a:p>
            <a:pPr lvl="2"/>
            <a:r>
              <a:rPr lang="en-US" sz="2000" dirty="0" smtClean="0"/>
              <a:t>loose or missing hardware</a:t>
            </a:r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3237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/>
              <a:t>Guy Attachment (tower and anchor)</a:t>
            </a:r>
            <a:br>
              <a:rPr lang="en-US" sz="3200" dirty="0" smtClean="0"/>
            </a:br>
            <a:r>
              <a:rPr lang="en-US" sz="3200" dirty="0" smtClean="0"/>
              <a:t> Maintenance and Inspections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5921514"/>
            <a:ext cx="4267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Replace all degraded or missing guy attachment hardware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7675"/>
            <a:ext cx="8382000" cy="4530725"/>
          </a:xfrm>
        </p:spPr>
        <p:txBody>
          <a:bodyPr/>
          <a:lstStyle/>
          <a:p>
            <a:r>
              <a:rPr lang="en-US" sz="2400" dirty="0" smtClean="0"/>
              <a:t>Inspect all ground wire connections at least once every three years</a:t>
            </a:r>
          </a:p>
          <a:p>
            <a:pPr lvl="1"/>
            <a:r>
              <a:rPr lang="en-US" sz="2200" dirty="0" smtClean="0"/>
              <a:t>loose or missing hardware</a:t>
            </a:r>
          </a:p>
          <a:p>
            <a:pPr lvl="1"/>
            <a:r>
              <a:rPr lang="en-US" sz="2200" dirty="0" smtClean="0"/>
              <a:t>missing wires</a:t>
            </a:r>
          </a:p>
          <a:p>
            <a:pPr lvl="1"/>
            <a:r>
              <a:rPr lang="en-US" sz="2200" dirty="0" smtClean="0"/>
              <a:t>broken wires</a:t>
            </a:r>
          </a:p>
          <a:p>
            <a:pPr lvl="1"/>
            <a:r>
              <a:rPr lang="en-US" sz="2200" dirty="0" smtClean="0"/>
              <a:t>corrosion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1"/>
            <a:ext cx="8229600" cy="1219200"/>
          </a:xfrm>
        </p:spPr>
        <p:txBody>
          <a:bodyPr/>
          <a:lstStyle/>
          <a:p>
            <a:pPr algn="ctr"/>
            <a:r>
              <a:rPr lang="en-US" sz="3200" dirty="0" smtClean="0"/>
              <a:t>Lightning Protection</a:t>
            </a:r>
            <a:br>
              <a:rPr lang="en-US" sz="3200" dirty="0" smtClean="0"/>
            </a:br>
            <a:r>
              <a:rPr lang="en-US" sz="3200" dirty="0" smtClean="0"/>
              <a:t> Maintenance and Inspections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Dayton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921514"/>
            <a:ext cx="3886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Repair all damaged or missing ground wires and connections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Inspect three months after installation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Inspect every three years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Check for:</a:t>
            </a:r>
          </a:p>
          <a:p>
            <a:pPr lvl="1"/>
            <a:r>
              <a:rPr lang="en-US" sz="2200" dirty="0" smtClean="0"/>
              <a:t>excessive mechanical play in the wind</a:t>
            </a:r>
          </a:p>
          <a:p>
            <a:pPr lvl="1"/>
            <a:r>
              <a:rPr lang="en-US" sz="2200" dirty="0" smtClean="0"/>
              <a:t>corroded hardware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237"/>
            <a:ext cx="7467600" cy="792163"/>
          </a:xfrm>
        </p:spPr>
        <p:txBody>
          <a:bodyPr/>
          <a:lstStyle/>
          <a:p>
            <a:pPr algn="ctr"/>
            <a:r>
              <a:rPr lang="en-US" sz="3200" dirty="0" smtClean="0"/>
              <a:t>Rotator</a:t>
            </a:r>
            <a:br>
              <a:rPr lang="en-US" sz="3200" dirty="0" smtClean="0"/>
            </a:br>
            <a:r>
              <a:rPr lang="en-US" sz="3200" dirty="0" smtClean="0"/>
              <a:t> Maintenance and Inspections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5943600"/>
            <a:ext cx="4648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An under rated rotator                                                  will be a major maintenance problem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237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of 10 Meter Antennas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Horizontal polarization is always your best choice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 you can install your antenna only 25 feet high or higher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otherwise use a four-square vertical array with extensive radials</a:t>
            </a:r>
          </a:p>
          <a:p>
            <a:pPr lvl="1"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/>
            <a:r>
              <a:rPr lang="en-US" sz="2400" dirty="0" smtClean="0"/>
              <a:t>Moderate gain: a </a:t>
            </a:r>
            <a:r>
              <a:rPr lang="en-US" sz="2400" dirty="0" err="1" smtClean="0"/>
              <a:t>tribander</a:t>
            </a:r>
            <a:r>
              <a:rPr lang="en-US" sz="2400" dirty="0" smtClean="0"/>
              <a:t>, small </a:t>
            </a:r>
            <a:r>
              <a:rPr lang="en-US" sz="2400" dirty="0" err="1" smtClean="0"/>
              <a:t>Yagi</a:t>
            </a:r>
            <a:r>
              <a:rPr lang="en-US" sz="2400" dirty="0" smtClean="0"/>
              <a:t>, Hex-beam or quad</a:t>
            </a:r>
          </a:p>
          <a:p>
            <a:pPr lvl="1" eaLnBrk="1" hangingPunct="1"/>
            <a:r>
              <a:rPr lang="en-US" sz="2000" dirty="0" smtClean="0"/>
              <a:t>a small </a:t>
            </a:r>
            <a:r>
              <a:rPr lang="en-US" sz="2000" dirty="0" err="1" smtClean="0"/>
              <a:t>Yagi</a:t>
            </a:r>
            <a:r>
              <a:rPr lang="en-US" sz="2000" dirty="0" smtClean="0"/>
              <a:t> 25-50 feet high will produce good results</a:t>
            </a:r>
          </a:p>
          <a:p>
            <a:pPr lvl="1"/>
            <a:r>
              <a:rPr lang="en-US" sz="2000" dirty="0" smtClean="0"/>
              <a:t>a small </a:t>
            </a:r>
            <a:r>
              <a:rPr lang="en-US" sz="2000" dirty="0" err="1" smtClean="0"/>
              <a:t>Yagi</a:t>
            </a:r>
            <a:r>
              <a:rPr lang="en-US" sz="2000" dirty="0" smtClean="0"/>
              <a:t> at 30-50 feet high for Sweepstakes and Field Day</a:t>
            </a:r>
          </a:p>
          <a:p>
            <a:pPr lvl="1" eaLnBrk="1" hangingPunct="1"/>
            <a:endParaRPr lang="en-US" sz="800" dirty="0" smtClean="0"/>
          </a:p>
          <a:p>
            <a:r>
              <a:rPr lang="en-US" sz="2400" dirty="0" smtClean="0"/>
              <a:t>High gain: a full size </a:t>
            </a:r>
            <a:r>
              <a:rPr lang="en-US" sz="2400" dirty="0" err="1" smtClean="0"/>
              <a:t>tribander</a:t>
            </a:r>
            <a:r>
              <a:rPr lang="en-US" sz="2400" dirty="0" smtClean="0"/>
              <a:t>, small </a:t>
            </a:r>
            <a:r>
              <a:rPr lang="en-US" sz="2400" dirty="0" err="1" smtClean="0"/>
              <a:t>monoband</a:t>
            </a:r>
            <a:r>
              <a:rPr lang="en-US" sz="2400" dirty="0" smtClean="0"/>
              <a:t> </a:t>
            </a:r>
            <a:r>
              <a:rPr lang="en-US" sz="2400" dirty="0" err="1" smtClean="0"/>
              <a:t>Yagi</a:t>
            </a:r>
            <a:r>
              <a:rPr lang="en-US" sz="2400" dirty="0" smtClean="0"/>
              <a:t> or quad, at 50-70 feet high for excellent DX results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400" dirty="0" smtClean="0"/>
              <a:t>Highest gain: two stacked </a:t>
            </a:r>
            <a:r>
              <a:rPr lang="en-US" sz="2400" dirty="0" err="1" smtClean="0"/>
              <a:t>monoband</a:t>
            </a:r>
            <a:r>
              <a:rPr lang="en-US" sz="2400" dirty="0" smtClean="0"/>
              <a:t> </a:t>
            </a:r>
            <a:r>
              <a:rPr lang="en-US" sz="2400" dirty="0" err="1" smtClean="0"/>
              <a:t>Yagis</a:t>
            </a:r>
            <a:r>
              <a:rPr lang="en-US" sz="2400" dirty="0" smtClean="0"/>
              <a:t> on a 60-70 foot tower (or 90-120 feet high for three stacked </a:t>
            </a:r>
            <a:r>
              <a:rPr lang="en-US" sz="2400" dirty="0" err="1" smtClean="0"/>
              <a:t>Yagis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000" dirty="0" smtClean="0"/>
              <a:t>stack switching ( a “</a:t>
            </a:r>
            <a:r>
              <a:rPr lang="en-US" sz="2000" dirty="0" err="1" smtClean="0"/>
              <a:t>stackmatch</a:t>
            </a:r>
            <a:r>
              <a:rPr lang="en-US" sz="2000" dirty="0" smtClean="0"/>
              <a:t>”) provides high payoff at low cost</a:t>
            </a:r>
          </a:p>
          <a:p>
            <a:pPr lvl="1" eaLnBrk="1" hangingPunct="1">
              <a:lnSpc>
                <a:spcPct val="85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5275"/>
            <a:ext cx="8229600" cy="4530725"/>
          </a:xfrm>
        </p:spPr>
        <p:txBody>
          <a:bodyPr/>
          <a:lstStyle/>
          <a:p>
            <a:r>
              <a:rPr lang="en-US" sz="2400" dirty="0" smtClean="0"/>
              <a:t>Inspect at least once every three years</a:t>
            </a:r>
          </a:p>
          <a:p>
            <a:pPr lvl="1"/>
            <a:r>
              <a:rPr lang="en-US" sz="2200" dirty="0" smtClean="0"/>
              <a:t>loose or missing antenna hardware</a:t>
            </a:r>
          </a:p>
          <a:p>
            <a:pPr lvl="1"/>
            <a:r>
              <a:rPr lang="en-US" sz="2200" dirty="0" smtClean="0"/>
              <a:t>loose or missing boom truss hardware</a:t>
            </a:r>
          </a:p>
          <a:p>
            <a:pPr lvl="1"/>
            <a:r>
              <a:rPr lang="en-US" sz="2200" dirty="0" smtClean="0"/>
              <a:t>corroded hardware</a:t>
            </a:r>
          </a:p>
          <a:p>
            <a:pPr lvl="1"/>
            <a:r>
              <a:rPr lang="en-US" sz="2200" dirty="0" smtClean="0"/>
              <a:t>ultra violet radiation damaged hardware</a:t>
            </a:r>
          </a:p>
          <a:p>
            <a:pPr lvl="1"/>
            <a:r>
              <a:rPr lang="en-US" sz="2200" dirty="0" smtClean="0"/>
              <a:t>coaxial cable electrical connection to the </a:t>
            </a:r>
            <a:r>
              <a:rPr lang="en-US" sz="2200" dirty="0" smtClean="0"/>
              <a:t>antenna</a:t>
            </a:r>
          </a:p>
          <a:p>
            <a:pPr lvl="2"/>
            <a:r>
              <a:rPr lang="en-US" sz="1900" dirty="0" smtClean="0"/>
              <a:t>water entry is a persistent threat</a:t>
            </a:r>
            <a:endParaRPr lang="en-US" sz="1900" dirty="0" smtClean="0"/>
          </a:p>
          <a:p>
            <a:pPr lvl="1"/>
            <a:r>
              <a:rPr lang="en-US" sz="2200" dirty="0" smtClean="0"/>
              <a:t>coaxial cable physical connection to the antenna</a:t>
            </a:r>
          </a:p>
          <a:p>
            <a:pPr lvl="1"/>
            <a:r>
              <a:rPr lang="en-US" sz="2200" dirty="0" smtClean="0"/>
              <a:t>damaged structural components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3237"/>
            <a:ext cx="7467600" cy="792163"/>
          </a:xfrm>
        </p:spPr>
        <p:txBody>
          <a:bodyPr/>
          <a:lstStyle/>
          <a:p>
            <a:pPr algn="ctr"/>
            <a:r>
              <a:rPr lang="en-US" sz="3200" dirty="0" smtClean="0"/>
              <a:t>Antenna and Mast</a:t>
            </a:r>
            <a:br>
              <a:rPr lang="en-US" sz="3200" dirty="0" smtClean="0"/>
            </a:br>
            <a:r>
              <a:rPr lang="en-US" sz="3200" dirty="0" smtClean="0"/>
              <a:t> Maintenance and Inspections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921514"/>
            <a:ext cx="5410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Coaxial cable connections to your antenna           are easily damaged by wind, rain and UV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65275"/>
            <a:ext cx="8229600" cy="4530725"/>
          </a:xfrm>
        </p:spPr>
        <p:txBody>
          <a:bodyPr/>
          <a:lstStyle/>
          <a:p>
            <a:r>
              <a:rPr lang="en-US" sz="2400" dirty="0" smtClean="0"/>
              <a:t>Annual inspections are essential to long term tower, antenna and coaxial cable safety, reliability and station competitiveness</a:t>
            </a:r>
          </a:p>
          <a:p>
            <a:r>
              <a:rPr lang="en-US" sz="2400" dirty="0" smtClean="0"/>
              <a:t>Conduct major inspections</a:t>
            </a:r>
          </a:p>
          <a:p>
            <a:pPr lvl="1"/>
            <a:r>
              <a:rPr lang="en-US" sz="2200" dirty="0" smtClean="0"/>
              <a:t>during the first year after construction or major modifications</a:t>
            </a:r>
          </a:p>
          <a:p>
            <a:pPr lvl="1"/>
            <a:r>
              <a:rPr lang="en-US" sz="2200" smtClean="0"/>
              <a:t>at </a:t>
            </a:r>
            <a:r>
              <a:rPr lang="en-US" sz="2200" dirty="0" smtClean="0"/>
              <a:t>least every three years</a:t>
            </a:r>
          </a:p>
          <a:p>
            <a:pPr lvl="1"/>
            <a:r>
              <a:rPr lang="en-US" sz="2200" dirty="0" smtClean="0"/>
              <a:t>after serious storms or damage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792163"/>
          </a:xfrm>
        </p:spPr>
        <p:txBody>
          <a:bodyPr/>
          <a:lstStyle/>
          <a:p>
            <a:pPr algn="ctr"/>
            <a:r>
              <a:rPr lang="en-US" sz="3200" dirty="0" smtClean="0"/>
              <a:t>Tower, Antenna and Coaxial Cable Inspections Summary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5715000"/>
            <a:ext cx="58674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 smtClean="0"/>
              <a:t>Annual inspections are essential to tower, antenna and coaxial cable safety,                 long term reliability and competitiveness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074"/>
          <p:cNvGraphicFramePr>
            <a:graphicFrameLocks noChangeAspect="1"/>
          </p:cNvGraphicFramePr>
          <p:nvPr/>
        </p:nvGraphicFramePr>
        <p:xfrm>
          <a:off x="1066800" y="1524000"/>
          <a:ext cx="7543800" cy="4670425"/>
        </p:xfrm>
        <a:graphic>
          <a:graphicData uri="http://schemas.openxmlformats.org/presentationml/2006/ole">
            <p:oleObj spid="_x0000_s1026" name="Chart" r:id="rId3" imgW="7124635" imgH="4667136" progId="MSGraph.Chart.8">
              <p:embed followColorScheme="full"/>
            </p:oleObj>
          </a:graphicData>
        </a:graphic>
      </p:graphicFrame>
      <p:sp>
        <p:nvSpPr>
          <p:cNvPr id="4099" name="Text Box 3076"/>
          <p:cNvSpPr txBox="1">
            <a:spLocks noChangeArrowheads="1"/>
          </p:cNvSpPr>
          <p:nvPr/>
        </p:nvSpPr>
        <p:spPr bwMode="auto">
          <a:xfrm>
            <a:off x="3505200" y="3124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Rectangle 3078"/>
          <p:cNvSpPr>
            <a:spLocks noChangeArrowheads="1"/>
          </p:cNvSpPr>
          <p:nvPr/>
        </p:nvSpPr>
        <p:spPr bwMode="auto">
          <a:xfrm>
            <a:off x="1600200" y="457200"/>
            <a:ext cx="5257800" cy="106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Stacked 6 Element 10 Meter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Yagis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36 Foot Booms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35 and 70 Feet High</a:t>
            </a:r>
          </a:p>
        </p:txBody>
      </p:sp>
      <p:sp>
        <p:nvSpPr>
          <p:cNvPr id="4101" name="Text Box 3079"/>
          <p:cNvSpPr txBox="1">
            <a:spLocks noChangeArrowheads="1"/>
          </p:cNvSpPr>
          <p:nvPr/>
        </p:nvSpPr>
        <p:spPr bwMode="auto">
          <a:xfrm>
            <a:off x="3671888" y="6096000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decibels</a:t>
            </a:r>
          </a:p>
        </p:txBody>
      </p:sp>
      <p:sp>
        <p:nvSpPr>
          <p:cNvPr id="4103" name="Rectangle 3081"/>
          <p:cNvSpPr>
            <a:spLocks noChangeArrowheads="1"/>
          </p:cNvSpPr>
          <p:nvPr/>
        </p:nvSpPr>
        <p:spPr bwMode="auto">
          <a:xfrm>
            <a:off x="6054725" y="3505200"/>
            <a:ext cx="762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BOTH</a:t>
            </a:r>
          </a:p>
        </p:txBody>
      </p:sp>
      <p:sp>
        <p:nvSpPr>
          <p:cNvPr id="4104" name="Rectangle 3082"/>
          <p:cNvSpPr>
            <a:spLocks noChangeArrowheads="1"/>
          </p:cNvSpPr>
          <p:nvPr/>
        </p:nvSpPr>
        <p:spPr bwMode="auto">
          <a:xfrm>
            <a:off x="4876800" y="3324225"/>
            <a:ext cx="681038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70 ft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105" name="Rectangle 3083"/>
          <p:cNvSpPr>
            <a:spLocks noChangeArrowheads="1"/>
          </p:cNvSpPr>
          <p:nvPr/>
        </p:nvSpPr>
        <p:spPr bwMode="auto">
          <a:xfrm>
            <a:off x="4343400" y="4505325"/>
            <a:ext cx="681038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35 ft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106" name="AutoShape 3086"/>
          <p:cNvSpPr>
            <a:spLocks noChangeArrowheads="1"/>
          </p:cNvSpPr>
          <p:nvPr/>
        </p:nvSpPr>
        <p:spPr bwMode="auto">
          <a:xfrm>
            <a:off x="6981825" y="3390124"/>
            <a:ext cx="485775" cy="1600200"/>
          </a:xfrm>
          <a:prstGeom prst="upDownArrow">
            <a:avLst>
              <a:gd name="adj1" fmla="val 50000"/>
              <a:gd name="adj2" fmla="val 6588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3087"/>
          <p:cNvSpPr>
            <a:spLocks noChangeArrowheads="1"/>
          </p:cNvSpPr>
          <p:nvPr/>
        </p:nvSpPr>
        <p:spPr bwMode="auto">
          <a:xfrm>
            <a:off x="7467600" y="35814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Europe</a:t>
            </a:r>
          </a:p>
        </p:txBody>
      </p:sp>
      <p:sp>
        <p:nvSpPr>
          <p:cNvPr id="4108" name="AutoShape 3088"/>
          <p:cNvSpPr>
            <a:spLocks noChangeArrowheads="1"/>
          </p:cNvSpPr>
          <p:nvPr/>
        </p:nvSpPr>
        <p:spPr bwMode="auto">
          <a:xfrm>
            <a:off x="7162800" y="3276600"/>
            <a:ext cx="762000" cy="381000"/>
          </a:xfrm>
          <a:prstGeom prst="wedgeRectCallout">
            <a:avLst>
              <a:gd name="adj1" fmla="val -40162"/>
              <a:gd name="adj2" fmla="val 812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Unicode MS" pitchFamily="34" charset="-128"/>
              </a:rPr>
              <a:t>12</a:t>
            </a:r>
            <a:r>
              <a:rPr lang="en-US" sz="1800">
                <a:solidFill>
                  <a:srgbClr val="000000"/>
                </a:solidFill>
              </a:rPr>
              <a:t>º</a:t>
            </a:r>
            <a:endParaRPr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109" name="AutoShape 3089"/>
          <p:cNvSpPr>
            <a:spLocks noChangeArrowheads="1"/>
          </p:cNvSpPr>
          <p:nvPr/>
        </p:nvSpPr>
        <p:spPr bwMode="auto">
          <a:xfrm flipV="1">
            <a:off x="7105262" y="4753593"/>
            <a:ext cx="685800" cy="381000"/>
          </a:xfrm>
          <a:prstGeom prst="wedgeRectCallout">
            <a:avLst>
              <a:gd name="adj1" fmla="val -50815"/>
              <a:gd name="adj2" fmla="val 108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Unicode MS" pitchFamily="34" charset="-128"/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º</a:t>
            </a:r>
            <a:endParaRPr lang="en-US" sz="1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110" name="AutoShape 3086"/>
          <p:cNvSpPr>
            <a:spLocks noChangeArrowheads="1"/>
          </p:cNvSpPr>
          <p:nvPr/>
        </p:nvSpPr>
        <p:spPr bwMode="auto">
          <a:xfrm>
            <a:off x="7666073" y="4114800"/>
            <a:ext cx="485775" cy="1066800"/>
          </a:xfrm>
          <a:prstGeom prst="upDownArrow">
            <a:avLst>
              <a:gd name="adj1" fmla="val 50000"/>
              <a:gd name="adj2" fmla="val 65882"/>
            </a:avLst>
          </a:prstGeom>
          <a:solidFill>
            <a:srgbClr val="2BF5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3088"/>
          <p:cNvSpPr>
            <a:spLocks noChangeArrowheads="1"/>
          </p:cNvSpPr>
          <p:nvPr/>
        </p:nvSpPr>
        <p:spPr bwMode="auto">
          <a:xfrm>
            <a:off x="7792614" y="3943738"/>
            <a:ext cx="762000" cy="381000"/>
          </a:xfrm>
          <a:prstGeom prst="wedgeRectCallout">
            <a:avLst>
              <a:gd name="adj1" fmla="val -40162"/>
              <a:gd name="adj2" fmla="val 812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Unicode MS" pitchFamily="34" charset="-128"/>
              </a:rPr>
              <a:t>8</a:t>
            </a:r>
            <a:r>
              <a:rPr lang="en-US" sz="1800" dirty="0">
                <a:solidFill>
                  <a:srgbClr val="000000"/>
                </a:solidFill>
              </a:rPr>
              <a:t>º</a:t>
            </a:r>
            <a:endParaRPr lang="en-US" sz="1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112" name="AutoShape 3089"/>
          <p:cNvSpPr>
            <a:spLocks noChangeArrowheads="1"/>
          </p:cNvSpPr>
          <p:nvPr/>
        </p:nvSpPr>
        <p:spPr bwMode="auto">
          <a:xfrm flipV="1">
            <a:off x="7857931" y="4848225"/>
            <a:ext cx="685800" cy="381000"/>
          </a:xfrm>
          <a:prstGeom prst="wedgeRectCallout">
            <a:avLst>
              <a:gd name="adj1" fmla="val -50815"/>
              <a:gd name="adj2" fmla="val 108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Unicode MS" pitchFamily="34" charset="-128"/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º</a:t>
            </a:r>
            <a:endParaRPr lang="en-US" sz="1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113" name="Rectangle 3087"/>
          <p:cNvSpPr>
            <a:spLocks noChangeArrowheads="1"/>
          </p:cNvSpPr>
          <p:nvPr/>
        </p:nvSpPr>
        <p:spPr bwMode="auto">
          <a:xfrm>
            <a:off x="8001000" y="4403761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Asia/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VK/ZL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 rot="-5400000">
            <a:off x="-1051271" y="3516263"/>
            <a:ext cx="378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elevation angle in degrees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579437"/>
            <a:ext cx="8001000" cy="792163"/>
          </a:xfrm>
        </p:spPr>
        <p:txBody>
          <a:bodyPr/>
          <a:lstStyle/>
          <a:p>
            <a:pPr algn="ctr"/>
            <a:r>
              <a:rPr lang="en-US" sz="3600" dirty="0" smtClean="0"/>
              <a:t>The Array Solutions </a:t>
            </a:r>
            <a:br>
              <a:rPr lang="en-US" sz="3600" dirty="0" smtClean="0"/>
            </a:br>
            <a:r>
              <a:rPr lang="en-US" sz="3600" dirty="0" smtClean="0"/>
              <a:t>Stack Match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8" t="12075" r="3746" b="8972"/>
          <a:stretch>
            <a:fillRect/>
          </a:stretch>
        </p:blipFill>
        <p:spPr>
          <a:xfrm>
            <a:off x="1066800" y="1752600"/>
            <a:ext cx="6858000" cy="33528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0" y="5619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www.arraysolutions.com/Products/stackmatch.htm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237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of 15 Meter Antennas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5737"/>
            <a:ext cx="83820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Horizontal polarization is always your best choice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 you can install your antenna 35 feet high or higher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otherwise use a four-square vertical array with extensive radials</a:t>
            </a:r>
          </a:p>
          <a:p>
            <a:pPr lvl="1"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/>
            <a:r>
              <a:rPr lang="en-US" sz="2400" dirty="0" smtClean="0"/>
              <a:t>Moderate gain: a </a:t>
            </a:r>
            <a:r>
              <a:rPr lang="en-US" sz="2400" dirty="0" err="1" smtClean="0"/>
              <a:t>tribander</a:t>
            </a:r>
            <a:r>
              <a:rPr lang="en-US" sz="2400" dirty="0" smtClean="0"/>
              <a:t>, small </a:t>
            </a:r>
            <a:r>
              <a:rPr lang="en-US" sz="2400" dirty="0" err="1" smtClean="0"/>
              <a:t>Yagi</a:t>
            </a:r>
            <a:r>
              <a:rPr lang="en-US" sz="2400" dirty="0" smtClean="0"/>
              <a:t>, Hex-beam or quad</a:t>
            </a:r>
          </a:p>
          <a:p>
            <a:pPr lvl="1" eaLnBrk="1" hangingPunct="1"/>
            <a:r>
              <a:rPr lang="en-US" sz="2000" dirty="0" smtClean="0"/>
              <a:t>a small </a:t>
            </a:r>
            <a:r>
              <a:rPr lang="en-US" sz="2000" dirty="0" err="1" smtClean="0"/>
              <a:t>Yagi</a:t>
            </a:r>
            <a:r>
              <a:rPr lang="en-US" sz="2000" dirty="0" smtClean="0"/>
              <a:t> at 35-50 feet high will produce good DX results</a:t>
            </a:r>
          </a:p>
          <a:p>
            <a:pPr lvl="1"/>
            <a:r>
              <a:rPr lang="en-US" sz="2000" dirty="0" smtClean="0"/>
              <a:t>a small </a:t>
            </a:r>
            <a:r>
              <a:rPr lang="en-US" sz="2000" dirty="0" err="1" smtClean="0"/>
              <a:t>Yagi</a:t>
            </a:r>
            <a:r>
              <a:rPr lang="en-US" sz="2000" dirty="0" smtClean="0"/>
              <a:t> at 35-50 feet high for Sweepstakes and Field Day</a:t>
            </a:r>
          </a:p>
          <a:p>
            <a:pPr lvl="1" eaLnBrk="1" hangingPunct="1"/>
            <a:endParaRPr lang="en-US" sz="800" dirty="0" smtClean="0"/>
          </a:p>
          <a:p>
            <a:r>
              <a:rPr lang="en-US" sz="2400" dirty="0" smtClean="0"/>
              <a:t>High gain: a full size </a:t>
            </a:r>
            <a:r>
              <a:rPr lang="en-US" sz="2400" dirty="0" err="1" smtClean="0"/>
              <a:t>tribander</a:t>
            </a:r>
            <a:r>
              <a:rPr lang="en-US" sz="2400" dirty="0" smtClean="0"/>
              <a:t>, small </a:t>
            </a:r>
            <a:r>
              <a:rPr lang="en-US" sz="2400" dirty="0" err="1" smtClean="0"/>
              <a:t>monoband</a:t>
            </a:r>
            <a:r>
              <a:rPr lang="en-US" sz="2400" dirty="0" smtClean="0"/>
              <a:t> </a:t>
            </a:r>
            <a:r>
              <a:rPr lang="en-US" sz="2400" dirty="0" err="1" smtClean="0"/>
              <a:t>Yagi</a:t>
            </a:r>
            <a:r>
              <a:rPr lang="en-US" sz="2400" dirty="0" smtClean="0"/>
              <a:t>      or quad at 70-90 feet high for excellent DX results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400" dirty="0" smtClean="0"/>
              <a:t>Highest gain: two stacked </a:t>
            </a:r>
            <a:r>
              <a:rPr lang="en-US" sz="2400" dirty="0" err="1" smtClean="0"/>
              <a:t>monoband</a:t>
            </a:r>
            <a:r>
              <a:rPr lang="en-US" sz="2400" dirty="0" smtClean="0"/>
              <a:t> </a:t>
            </a:r>
            <a:r>
              <a:rPr lang="en-US" sz="2400" dirty="0" err="1" smtClean="0"/>
              <a:t>Yagis</a:t>
            </a:r>
            <a:r>
              <a:rPr lang="en-US" sz="2400" dirty="0" smtClean="0"/>
              <a:t> on a 80-100 foot tower (or 120-140 feet high for three stacked </a:t>
            </a:r>
            <a:r>
              <a:rPr lang="en-US" sz="2400" dirty="0" err="1" smtClean="0"/>
              <a:t>Yagis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000" dirty="0" smtClean="0"/>
              <a:t>stack switching ( a “</a:t>
            </a:r>
            <a:r>
              <a:rPr lang="en-US" sz="2000" dirty="0" err="1" smtClean="0"/>
              <a:t>stackmatch</a:t>
            </a:r>
            <a:r>
              <a:rPr lang="en-US" sz="2000" dirty="0" smtClean="0"/>
              <a:t>”) provides high payoff at low cost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52475" y="1447800"/>
          <a:ext cx="7551738" cy="4724400"/>
        </p:xfrm>
        <a:graphic>
          <a:graphicData uri="http://schemas.openxmlformats.org/presentationml/2006/ole">
            <p:oleObj spid="_x0000_s2050" name="Chart" r:id="rId3" imgW="7124635" imgH="4667136" progId="MSGraph.Chart.8">
              <p:embed followColorScheme="full"/>
            </p:oleObj>
          </a:graphicData>
        </a:graphic>
      </p:graphicFrame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338263" y="304800"/>
            <a:ext cx="5562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Stacked 6 Element 15 Meter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Yagis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48 Foot Booms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47 and 94 Feet High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471863" y="6172200"/>
            <a:ext cx="140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decibels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 rot="-5400000">
            <a:off x="-1239237" y="3440063"/>
            <a:ext cx="378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elevation angle in degrees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5867400" y="3552825"/>
            <a:ext cx="762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BOTH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4441825" y="3124200"/>
            <a:ext cx="681038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94 ft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4005263" y="4310063"/>
            <a:ext cx="681037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47 ft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081" name="AutoShape 14"/>
          <p:cNvSpPr>
            <a:spLocks noChangeArrowheads="1"/>
          </p:cNvSpPr>
          <p:nvPr/>
        </p:nvSpPr>
        <p:spPr bwMode="auto">
          <a:xfrm>
            <a:off x="7620000" y="3733800"/>
            <a:ext cx="485775" cy="1247775"/>
          </a:xfrm>
          <a:prstGeom prst="upDownArrow">
            <a:avLst>
              <a:gd name="adj1" fmla="val 50000"/>
              <a:gd name="adj2" fmla="val 50207"/>
            </a:avLst>
          </a:prstGeom>
          <a:solidFill>
            <a:srgbClr val="2BF5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7620000" y="4114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Asia/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VK/ZL</a:t>
            </a:r>
          </a:p>
        </p:txBody>
      </p:sp>
      <p:sp>
        <p:nvSpPr>
          <p:cNvPr id="3083" name="AutoShape 16"/>
          <p:cNvSpPr>
            <a:spLocks noChangeArrowheads="1"/>
          </p:cNvSpPr>
          <p:nvPr/>
        </p:nvSpPr>
        <p:spPr bwMode="auto">
          <a:xfrm>
            <a:off x="7789863" y="3657600"/>
            <a:ext cx="762000" cy="381000"/>
          </a:xfrm>
          <a:prstGeom prst="wedgeRectCallout">
            <a:avLst>
              <a:gd name="adj1" fmla="val -42014"/>
              <a:gd name="adj2" fmla="val 8791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Unicode MS" pitchFamily="34" charset="-128"/>
              </a:rPr>
              <a:t>10</a:t>
            </a:r>
            <a:r>
              <a:rPr lang="en-US" sz="1800">
                <a:solidFill>
                  <a:srgbClr val="000000"/>
                </a:solidFill>
              </a:rPr>
              <a:t>º</a:t>
            </a:r>
            <a:endParaRPr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84" name="AutoShape 17"/>
          <p:cNvSpPr>
            <a:spLocks noChangeArrowheads="1"/>
          </p:cNvSpPr>
          <p:nvPr/>
        </p:nvSpPr>
        <p:spPr bwMode="auto">
          <a:xfrm flipV="1">
            <a:off x="7800975" y="4695825"/>
            <a:ext cx="685800" cy="381000"/>
          </a:xfrm>
          <a:prstGeom prst="wedgeRectCallout">
            <a:avLst>
              <a:gd name="adj1" fmla="val -50815"/>
              <a:gd name="adj2" fmla="val 108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Unicode MS" pitchFamily="34" charset="-128"/>
              </a:rPr>
              <a:t>3</a:t>
            </a:r>
            <a:r>
              <a:rPr lang="en-US" sz="1800">
                <a:solidFill>
                  <a:srgbClr val="000000"/>
                </a:solidFill>
              </a:rPr>
              <a:t>º</a:t>
            </a:r>
            <a:endParaRPr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85" name="AutoShape 14"/>
          <p:cNvSpPr>
            <a:spLocks noChangeArrowheads="1"/>
          </p:cNvSpPr>
          <p:nvPr/>
        </p:nvSpPr>
        <p:spPr bwMode="auto">
          <a:xfrm>
            <a:off x="6696269" y="2819400"/>
            <a:ext cx="485775" cy="1981200"/>
          </a:xfrm>
          <a:prstGeom prst="upDownArrow">
            <a:avLst>
              <a:gd name="adj1" fmla="val 50000"/>
              <a:gd name="adj2" fmla="val 5021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6781800" y="3048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Arial Unicode MS" pitchFamily="34" charset="-128"/>
              </a:rPr>
              <a:t>Europe</a:t>
            </a:r>
          </a:p>
        </p:txBody>
      </p:sp>
      <p:sp>
        <p:nvSpPr>
          <p:cNvPr id="3087" name="AutoShape 16"/>
          <p:cNvSpPr>
            <a:spLocks noChangeArrowheads="1"/>
          </p:cNvSpPr>
          <p:nvPr/>
        </p:nvSpPr>
        <p:spPr bwMode="auto">
          <a:xfrm>
            <a:off x="6934200" y="2667000"/>
            <a:ext cx="762000" cy="381000"/>
          </a:xfrm>
          <a:prstGeom prst="wedgeRectCallout">
            <a:avLst>
              <a:gd name="adj1" fmla="val -42014"/>
              <a:gd name="adj2" fmla="val 8791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 Unicode MS" pitchFamily="34" charset="-128"/>
              </a:rPr>
              <a:t>15</a:t>
            </a:r>
            <a:r>
              <a:rPr lang="en-US" sz="1800" dirty="0">
                <a:solidFill>
                  <a:srgbClr val="000000"/>
                </a:solidFill>
              </a:rPr>
              <a:t>º</a:t>
            </a:r>
            <a:endParaRPr lang="en-US" sz="1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auto">
          <a:xfrm flipV="1">
            <a:off x="6858000" y="4524375"/>
            <a:ext cx="685800" cy="381000"/>
          </a:xfrm>
          <a:prstGeom prst="wedgeRectCallout">
            <a:avLst>
              <a:gd name="adj1" fmla="val -50815"/>
              <a:gd name="adj2" fmla="val 108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 Unicode MS" pitchFamily="34" charset="-128"/>
              </a:rPr>
              <a:t>4</a:t>
            </a:r>
            <a:r>
              <a:rPr lang="en-US" sz="1800">
                <a:solidFill>
                  <a:srgbClr val="000000"/>
                </a:solidFill>
              </a:rPr>
              <a:t>º</a:t>
            </a:r>
            <a:endParaRPr lang="en-US" sz="180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437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/>
              <a:t>Improving the Competitive Performance </a:t>
            </a:r>
            <a:br>
              <a:rPr lang="en-US" sz="3200" dirty="0" smtClean="0"/>
            </a:br>
            <a:r>
              <a:rPr lang="en-US" sz="3200" dirty="0" smtClean="0"/>
              <a:t>of 20 Meter Antennas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horizontal </a:t>
            </a:r>
            <a:r>
              <a:rPr lang="en-US" sz="2400" dirty="0" err="1" smtClean="0"/>
              <a:t>Yagi</a:t>
            </a:r>
            <a:r>
              <a:rPr lang="en-US" sz="2400" dirty="0" smtClean="0"/>
              <a:t> or quad is always your best  choice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 you can install your antenna 50 feet high or higher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otherwise use a four-square vertical array with extensive radials</a:t>
            </a:r>
          </a:p>
          <a:p>
            <a:pPr lvl="1"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/>
            <a:r>
              <a:rPr lang="en-US" sz="2400" dirty="0" smtClean="0"/>
              <a:t>Moderate gain: a small </a:t>
            </a:r>
            <a:r>
              <a:rPr lang="en-US" sz="2400" dirty="0" err="1" smtClean="0"/>
              <a:t>tribander</a:t>
            </a:r>
            <a:r>
              <a:rPr lang="en-US" sz="2400" dirty="0" smtClean="0"/>
              <a:t>, </a:t>
            </a:r>
            <a:r>
              <a:rPr lang="en-US" sz="2400" dirty="0" err="1" smtClean="0"/>
              <a:t>Yagi</a:t>
            </a:r>
            <a:r>
              <a:rPr lang="en-US" sz="2400" dirty="0" smtClean="0"/>
              <a:t>, Hex-beam or quad</a:t>
            </a:r>
          </a:p>
          <a:p>
            <a:pPr lvl="1" eaLnBrk="1" hangingPunct="1"/>
            <a:r>
              <a:rPr lang="en-US" sz="2000" dirty="0" smtClean="0"/>
              <a:t>a small </a:t>
            </a:r>
            <a:r>
              <a:rPr lang="en-US" sz="2000" dirty="0" err="1" smtClean="0"/>
              <a:t>Yagi</a:t>
            </a:r>
            <a:r>
              <a:rPr lang="en-US" sz="2000" dirty="0" smtClean="0"/>
              <a:t> at 50-70 feet high will produce good DX results</a:t>
            </a:r>
          </a:p>
          <a:p>
            <a:pPr lvl="1" eaLnBrk="1" hangingPunct="1"/>
            <a:r>
              <a:rPr lang="en-US" sz="2000" dirty="0" smtClean="0"/>
              <a:t>a small </a:t>
            </a:r>
            <a:r>
              <a:rPr lang="en-US" sz="2000" dirty="0" err="1" smtClean="0"/>
              <a:t>Yagi</a:t>
            </a:r>
            <a:r>
              <a:rPr lang="en-US" sz="2000" dirty="0" smtClean="0"/>
              <a:t> at 40-50 feet high for Sweepstakes and Field Day</a:t>
            </a:r>
          </a:p>
          <a:p>
            <a:pPr lvl="1" eaLnBrk="1" hangingPunct="1"/>
            <a:endParaRPr lang="en-US" sz="800" dirty="0" smtClean="0"/>
          </a:p>
          <a:p>
            <a:pPr eaLnBrk="1" hangingPunct="1"/>
            <a:r>
              <a:rPr lang="en-US" sz="2400" dirty="0" smtClean="0"/>
              <a:t>High gain: full size </a:t>
            </a:r>
            <a:r>
              <a:rPr lang="en-US" sz="2400" dirty="0" err="1" smtClean="0"/>
              <a:t>triband</a:t>
            </a:r>
            <a:r>
              <a:rPr lang="en-US" sz="2400" dirty="0" smtClean="0"/>
              <a:t> </a:t>
            </a:r>
            <a:r>
              <a:rPr lang="en-US" sz="2400" dirty="0" err="1" smtClean="0"/>
              <a:t>Yagi</a:t>
            </a:r>
            <a:r>
              <a:rPr lang="en-US" sz="2400" dirty="0" smtClean="0"/>
              <a:t>, small </a:t>
            </a:r>
            <a:r>
              <a:rPr lang="en-US" sz="2400" dirty="0" err="1" smtClean="0"/>
              <a:t>monoband</a:t>
            </a:r>
            <a:r>
              <a:rPr lang="en-US" sz="2400" dirty="0" smtClean="0"/>
              <a:t> </a:t>
            </a:r>
            <a:r>
              <a:rPr lang="en-US" sz="2400" dirty="0" err="1" smtClean="0"/>
              <a:t>Yagi</a:t>
            </a:r>
            <a:r>
              <a:rPr lang="en-US" sz="2400" dirty="0" smtClean="0"/>
              <a:t>      or a quad at 70-100 feet high for excellent DX results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400" dirty="0" smtClean="0"/>
              <a:t>Highest gain:  two stacked </a:t>
            </a:r>
            <a:r>
              <a:rPr lang="en-US" sz="2400" dirty="0" err="1" smtClean="0"/>
              <a:t>monoband</a:t>
            </a:r>
            <a:r>
              <a:rPr lang="en-US" sz="2400" dirty="0" smtClean="0"/>
              <a:t> </a:t>
            </a:r>
            <a:r>
              <a:rPr lang="en-US" sz="2400" dirty="0" err="1" smtClean="0"/>
              <a:t>Yagis</a:t>
            </a:r>
            <a:r>
              <a:rPr lang="en-US" sz="2400" dirty="0" smtClean="0"/>
              <a:t> on a 100-140 foot tower (or 170-200 feet high for three stacked </a:t>
            </a:r>
            <a:r>
              <a:rPr lang="en-US" sz="2400" dirty="0" err="1" smtClean="0"/>
              <a:t>Yagis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000" dirty="0" smtClean="0"/>
              <a:t>stack switching ( a “</a:t>
            </a:r>
            <a:r>
              <a:rPr lang="en-US" sz="2000" dirty="0" err="1" smtClean="0"/>
              <a:t>stackmatch</a:t>
            </a:r>
            <a:r>
              <a:rPr lang="en-US" sz="2000" dirty="0" smtClean="0"/>
              <a:t>”) provides high payoff at low cost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TU template 2013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 template 2013</Template>
  <TotalTime>724</TotalTime>
  <Words>2786</Words>
  <Application>Microsoft Office PowerPoint</Application>
  <PresentationFormat>On-screen Show (4:3)</PresentationFormat>
  <Paragraphs>413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CTU template 2013</vt:lpstr>
      <vt:lpstr>Chart</vt:lpstr>
      <vt:lpstr>Tower, Antenna and Feedline Maintenance and Improvements </vt:lpstr>
      <vt:lpstr>This is a Great Time to Improve               and Maintain Your Antennas!</vt:lpstr>
      <vt:lpstr>Improving the Competitive Performance of a Single Tower Station</vt:lpstr>
      <vt:lpstr>Improving the Competitive Performance of 10 Meter Antennas</vt:lpstr>
      <vt:lpstr>Slide 5</vt:lpstr>
      <vt:lpstr>The Array Solutions  Stack Match</vt:lpstr>
      <vt:lpstr>Improving the Competitive Performance of 15 Meter Antennas</vt:lpstr>
      <vt:lpstr>Slide 8</vt:lpstr>
      <vt:lpstr>Improving the Competitive Performance  of 20 Meter Antennas</vt:lpstr>
      <vt:lpstr>Slide 10</vt:lpstr>
      <vt:lpstr>Improving the Competitive Performance  of 40 Meter Antennas</vt:lpstr>
      <vt:lpstr>Slide 12</vt:lpstr>
      <vt:lpstr>Improving the Competitive Performance  of 80 Meter Antennas</vt:lpstr>
      <vt:lpstr>Improving the Competitive Performance  of 160 Meter Antennas</vt:lpstr>
      <vt:lpstr>  4-Square Vertical Array  for 80 and 40 Meters</vt:lpstr>
      <vt:lpstr>The Comtek  4-Square Controller</vt:lpstr>
      <vt:lpstr>  Receiving Antennas for 160 and 80 Meters</vt:lpstr>
      <vt:lpstr> Coaxial Cables Can Make or Break Competitive Performance</vt:lpstr>
      <vt:lpstr>Improving the Competitive Performance of Coaxial Feedlines</vt:lpstr>
      <vt:lpstr>Improving the Competitive Performance           of Coaxial Cables                                      for SO2R and Multi-Op Stations</vt:lpstr>
      <vt:lpstr>Improving the Competitive Performance of Coaxial Cables                                   for Multi-tower Stations</vt:lpstr>
      <vt:lpstr>Coaxial Cable Inspections</vt:lpstr>
      <vt:lpstr>Selecting and Maintaining   Low Loss Coaxial Cables</vt:lpstr>
      <vt:lpstr>Maintaining the Competitive Performance of your Antennas</vt:lpstr>
      <vt:lpstr>Antenna Performance  Measurements Inside Your Shack</vt:lpstr>
      <vt:lpstr>Antenna Feedpoint  Waterproof and Shakeproof  Connections</vt:lpstr>
      <vt:lpstr>Antenna Rotation Coax Cable Installation and Inspection</vt:lpstr>
      <vt:lpstr>Coaxial Cable Installation              on your Tower</vt:lpstr>
      <vt:lpstr>Improving the Reliability                      of Coaxial Cable Connectors</vt:lpstr>
      <vt:lpstr>Coaxial Cable  Amphenol 83-1SP PL-259 Connector</vt:lpstr>
      <vt:lpstr>High Reliability Coaxial Cable  83-1SP Connector Installation</vt:lpstr>
      <vt:lpstr>Coaxial Cable  Connector Waterproofing</vt:lpstr>
      <vt:lpstr>Tower  Maintenance and Inspections</vt:lpstr>
      <vt:lpstr>Tower Base  Maintenance and Inspections</vt:lpstr>
      <vt:lpstr>Guy Anchor  Maintenance and Inspections</vt:lpstr>
      <vt:lpstr>Guy Wire  Maintenance and Inspections</vt:lpstr>
      <vt:lpstr>Guy Attachment (tower and anchor)  Maintenance and Inspections</vt:lpstr>
      <vt:lpstr>Lightning Protection  Maintenance and Inspections</vt:lpstr>
      <vt:lpstr>Rotator  Maintenance and Inspections</vt:lpstr>
      <vt:lpstr>Antenna and Mast  Maintenance and Inspections</vt:lpstr>
      <vt:lpstr>Tower, Antenna and Coaxial Cable Inspections 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Pre-Installed</dc:creator>
  <cp:lastModifiedBy>Pre-Installed</cp:lastModifiedBy>
  <cp:revision>79</cp:revision>
  <cp:lastPrinted>2007-03-27T17:23:57Z</cp:lastPrinted>
  <dcterms:created xsi:type="dcterms:W3CDTF">2013-03-22T04:40:49Z</dcterms:created>
  <dcterms:modified xsi:type="dcterms:W3CDTF">2014-03-31T16:25:46Z</dcterms:modified>
</cp:coreProperties>
</file>