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5" r:id="rId1"/>
  </p:sldMasterIdLst>
  <p:notesMasterIdLst>
    <p:notesMasterId r:id="rId15"/>
  </p:notesMasterIdLst>
  <p:handoutMasterIdLst>
    <p:handoutMasterId r:id="rId16"/>
  </p:handoutMasterIdLst>
  <p:sldIdLst>
    <p:sldId id="279" r:id="rId2"/>
    <p:sldId id="290" r:id="rId3"/>
    <p:sldId id="284" r:id="rId4"/>
    <p:sldId id="278" r:id="rId5"/>
    <p:sldId id="280" r:id="rId6"/>
    <p:sldId id="285" r:id="rId7"/>
    <p:sldId id="293" r:id="rId8"/>
    <p:sldId id="289" r:id="rId9"/>
    <p:sldId id="294" r:id="rId10"/>
    <p:sldId id="298" r:id="rId11"/>
    <p:sldId id="291" r:id="rId12"/>
    <p:sldId id="287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000000"/>
    <a:srgbClr val="7C1627"/>
    <a:srgbClr val="951B2F"/>
    <a:srgbClr val="99172A"/>
    <a:srgbClr val="650F1B"/>
    <a:srgbClr val="B61A30"/>
    <a:srgbClr val="FF3300"/>
    <a:srgbClr val="66CCFF"/>
    <a:srgbClr val="FFF4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9867" autoAdjust="0"/>
  </p:normalViewPr>
  <p:slideViewPr>
    <p:cSldViewPr>
      <p:cViewPr varScale="1">
        <p:scale>
          <a:sx n="102" d="100"/>
          <a:sy n="102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5365853658536744E-2"/>
          <c:y val="9.5833333333333548E-2"/>
          <c:w val="0.83115871741781899"/>
          <c:h val="0.77500000000000024"/>
        </c:manualLayout>
      </c:layout>
      <c:lineChart>
        <c:grouping val="standar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698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Sheet1!$A$1</c:f>
              <c:strCache>
                <c:ptCount val="1"/>
                <c:pt idx="0">
                  <c:v>0</c:v>
                </c:pt>
              </c:strCache>
            </c:strRef>
          </c:tx>
          <c:spPr>
            <a:ln w="3698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Sheet1!$B$1:$V$1</c:f>
              <c:numCache>
                <c:formatCode>General</c:formatCode>
                <c:ptCount val="21"/>
                <c:pt idx="0">
                  <c:v>-4.7</c:v>
                </c:pt>
                <c:pt idx="1">
                  <c:v>-2</c:v>
                </c:pt>
                <c:pt idx="2">
                  <c:v>0</c:v>
                </c:pt>
                <c:pt idx="3">
                  <c:v>2.2999999999999998</c:v>
                </c:pt>
                <c:pt idx="4">
                  <c:v>4.7</c:v>
                </c:pt>
                <c:pt idx="5">
                  <c:v>6.7</c:v>
                </c:pt>
                <c:pt idx="6">
                  <c:v>7.7</c:v>
                </c:pt>
                <c:pt idx="7">
                  <c:v>8.7000000000000011</c:v>
                </c:pt>
                <c:pt idx="8">
                  <c:v>9.7000000000000011</c:v>
                </c:pt>
                <c:pt idx="9">
                  <c:v>10.3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10.3</c:v>
                </c:pt>
                <c:pt idx="16">
                  <c:v>9.7000000000000011</c:v>
                </c:pt>
                <c:pt idx="17">
                  <c:v>8.7000000000000011</c:v>
                </c:pt>
                <c:pt idx="18">
                  <c:v>7.7</c:v>
                </c:pt>
                <c:pt idx="19">
                  <c:v>6.7</c:v>
                </c:pt>
                <c:pt idx="20">
                  <c:v>5.3</c:v>
                </c:pt>
              </c:numCache>
            </c:numRef>
          </c:val>
          <c:smooth val="1"/>
        </c:ser>
        <c:ser>
          <c:idx val="4"/>
          <c:order val="2"/>
          <c:tx>
            <c:strRef>
              <c:f>Sheet1!$A$2</c:f>
              <c:strCache>
                <c:ptCount val="1"/>
                <c:pt idx="0">
                  <c:v>38</c:v>
                </c:pt>
              </c:strCache>
            </c:strRef>
          </c:tx>
          <c:spPr>
            <a:ln w="3698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39.700000000000003</c:v>
                </c:pt>
                <c:pt idx="1">
                  <c:v>37.700000000000003</c:v>
                </c:pt>
                <c:pt idx="2">
                  <c:v>36</c:v>
                </c:pt>
                <c:pt idx="3">
                  <c:v>33.300000000000004</c:v>
                </c:pt>
                <c:pt idx="4">
                  <c:v>30.7</c:v>
                </c:pt>
                <c:pt idx="5">
                  <c:v>28</c:v>
                </c:pt>
                <c:pt idx="6">
                  <c:v>25</c:v>
                </c:pt>
                <c:pt idx="7">
                  <c:v>22</c:v>
                </c:pt>
                <c:pt idx="8">
                  <c:v>19</c:v>
                </c:pt>
                <c:pt idx="9">
                  <c:v>16</c:v>
                </c:pt>
                <c:pt idx="10">
                  <c:v>13</c:v>
                </c:pt>
                <c:pt idx="11">
                  <c:v>10</c:v>
                </c:pt>
                <c:pt idx="12">
                  <c:v>7</c:v>
                </c:pt>
                <c:pt idx="13">
                  <c:v>4</c:v>
                </c:pt>
                <c:pt idx="14">
                  <c:v>1</c:v>
                </c:pt>
                <c:pt idx="15">
                  <c:v>-1.3</c:v>
                </c:pt>
                <c:pt idx="16">
                  <c:v>-4</c:v>
                </c:pt>
                <c:pt idx="17">
                  <c:v>-6</c:v>
                </c:pt>
                <c:pt idx="18">
                  <c:v>-8.3000000000000007</c:v>
                </c:pt>
                <c:pt idx="19">
                  <c:v>-10.3</c:v>
                </c:pt>
                <c:pt idx="20">
                  <c:v>-12</c:v>
                </c:pt>
              </c:numCache>
            </c:numRef>
          </c:val>
          <c:smooth val="1"/>
        </c:ser>
        <c:ser>
          <c:idx val="5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698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6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698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marker val="1"/>
        <c:axId val="59682816"/>
        <c:axId val="59684352"/>
      </c:lineChart>
      <c:dateAx>
        <c:axId val="59682816"/>
        <c:scaling>
          <c:orientation val="minMax"/>
        </c:scaling>
        <c:axPos val="t"/>
        <c:majorGridlines>
          <c:spPr>
            <a:ln w="3082">
              <a:solidFill>
                <a:schemeClr val="tx1"/>
              </a:solidFill>
              <a:prstDash val="solid"/>
            </a:ln>
          </c:spPr>
        </c:majorGridlines>
        <c:minorGridlines>
          <c:spPr>
            <a:ln w="12327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none"/>
        <c:tickLblPos val="nextTo"/>
        <c:spPr>
          <a:ln w="3082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1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9684352"/>
        <c:crosses val="autoZero"/>
        <c:lblOffset val="100"/>
        <c:baseTimeUnit val="days"/>
        <c:majorUnit val="2"/>
        <c:minorUnit val="1"/>
      </c:dateAx>
      <c:valAx>
        <c:axId val="59684352"/>
        <c:scaling>
          <c:orientation val="maxMin"/>
          <c:max val="42"/>
          <c:min val="-20"/>
        </c:scaling>
        <c:axPos val="l"/>
        <c:majorGridlines>
          <c:spPr>
            <a:ln w="1232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123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9682816"/>
        <c:crosses val="autoZero"/>
        <c:crossBetween val="between"/>
        <c:majorUnit val="2"/>
        <c:minorUnit val="2"/>
      </c:valAx>
      <c:spPr>
        <a:solidFill>
          <a:srgbClr val="FFFFFF"/>
        </a:solidFill>
        <a:ln w="12327">
          <a:solidFill>
            <a:srgbClr val="FFFFFF"/>
          </a:solidFill>
          <a:prstDash val="lgDash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1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5365853658536744E-2"/>
          <c:y val="9.5833333333333548E-2"/>
          <c:w val="0.90943080316199254"/>
          <c:h val="0.7750000000000018"/>
        </c:manualLayout>
      </c:layout>
      <c:lineChart>
        <c:grouping val="standard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698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Sheet1!$A$1</c:f>
              <c:strCache>
                <c:ptCount val="1"/>
                <c:pt idx="0">
                  <c:v>0</c:v>
                </c:pt>
              </c:strCache>
            </c:strRef>
          </c:tx>
          <c:spPr>
            <a:ln w="3698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Sheet1!$B$1:$V$1</c:f>
              <c:numCache>
                <c:formatCode>General</c:formatCode>
                <c:ptCount val="21"/>
                <c:pt idx="0">
                  <c:v>26.1</c:v>
                </c:pt>
                <c:pt idx="1">
                  <c:v>15.2</c:v>
                </c:pt>
                <c:pt idx="2">
                  <c:v>30.7</c:v>
                </c:pt>
                <c:pt idx="3">
                  <c:v>27.6</c:v>
                </c:pt>
                <c:pt idx="4">
                  <c:v>26</c:v>
                </c:pt>
                <c:pt idx="5">
                  <c:v>37.6</c:v>
                </c:pt>
                <c:pt idx="6">
                  <c:v>29.8</c:v>
                </c:pt>
                <c:pt idx="7">
                  <c:v>43.3</c:v>
                </c:pt>
                <c:pt idx="8">
                  <c:v>24.5</c:v>
                </c:pt>
                <c:pt idx="9">
                  <c:v>32.6</c:v>
                </c:pt>
                <c:pt idx="10">
                  <c:v>40.200000000000003</c:v>
                </c:pt>
                <c:pt idx="11">
                  <c:v>39.800000000000004</c:v>
                </c:pt>
                <c:pt idx="12">
                  <c:v>13.9</c:v>
                </c:pt>
                <c:pt idx="13">
                  <c:v>22.9</c:v>
                </c:pt>
                <c:pt idx="14">
                  <c:v>17.3</c:v>
                </c:pt>
                <c:pt idx="15">
                  <c:v>30</c:v>
                </c:pt>
                <c:pt idx="16">
                  <c:v>16.399999999999999</c:v>
                </c:pt>
                <c:pt idx="17">
                  <c:v>16.399999999999999</c:v>
                </c:pt>
                <c:pt idx="18">
                  <c:v>21.2</c:v>
                </c:pt>
                <c:pt idx="19">
                  <c:v>21.4</c:v>
                </c:pt>
                <c:pt idx="20">
                  <c:v>16.399999999999999</c:v>
                </c:pt>
              </c:numCache>
            </c:numRef>
          </c:val>
          <c:smooth val="1"/>
        </c:ser>
        <c:ser>
          <c:idx val="4"/>
          <c:order val="2"/>
          <c:tx>
            <c:strRef>
              <c:f>Sheet1!$A$2</c:f>
              <c:strCache>
                <c:ptCount val="1"/>
                <c:pt idx="0">
                  <c:v>0</c:v>
                </c:pt>
              </c:strCache>
            </c:strRef>
          </c:tx>
          <c:spPr>
            <a:ln w="3698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38.4</c:v>
                </c:pt>
                <c:pt idx="1">
                  <c:v>51.3</c:v>
                </c:pt>
                <c:pt idx="2">
                  <c:v>32.4</c:v>
                </c:pt>
                <c:pt idx="3">
                  <c:v>33.9</c:v>
                </c:pt>
                <c:pt idx="4">
                  <c:v>27.3</c:v>
                </c:pt>
                <c:pt idx="5">
                  <c:v>23.8</c:v>
                </c:pt>
                <c:pt idx="6">
                  <c:v>11</c:v>
                </c:pt>
                <c:pt idx="7">
                  <c:v>19.600000000000001</c:v>
                </c:pt>
                <c:pt idx="8">
                  <c:v>13.5</c:v>
                </c:pt>
                <c:pt idx="9">
                  <c:v>25.3</c:v>
                </c:pt>
                <c:pt idx="10">
                  <c:v>32.200000000000003</c:v>
                </c:pt>
                <c:pt idx="11">
                  <c:v>38.9</c:v>
                </c:pt>
                <c:pt idx="12">
                  <c:v>43.1</c:v>
                </c:pt>
                <c:pt idx="13">
                  <c:v>43.1</c:v>
                </c:pt>
                <c:pt idx="14">
                  <c:v>19.600000000000001</c:v>
                </c:pt>
                <c:pt idx="15">
                  <c:v>55.6</c:v>
                </c:pt>
                <c:pt idx="16">
                  <c:v>61.2</c:v>
                </c:pt>
                <c:pt idx="17">
                  <c:v>73.900000000000006</c:v>
                </c:pt>
                <c:pt idx="18">
                  <c:v>60.8</c:v>
                </c:pt>
                <c:pt idx="19">
                  <c:v>81.400000000000006</c:v>
                </c:pt>
                <c:pt idx="20">
                  <c:v>60.8</c:v>
                </c:pt>
              </c:numCache>
            </c:numRef>
          </c:val>
          <c:smooth val="1"/>
        </c:ser>
        <c:ser>
          <c:idx val="5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6980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ser>
          <c:idx val="6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698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</c:ser>
        <c:marker val="1"/>
        <c:axId val="33820672"/>
        <c:axId val="33822208"/>
      </c:lineChart>
      <c:dateAx>
        <c:axId val="33820672"/>
        <c:scaling>
          <c:orientation val="minMax"/>
        </c:scaling>
        <c:axPos val="b"/>
        <c:majorGridlines>
          <c:spPr>
            <a:ln w="3082">
              <a:solidFill>
                <a:schemeClr val="tx1"/>
              </a:solidFill>
              <a:prstDash val="solid"/>
            </a:ln>
          </c:spPr>
        </c:majorGridlines>
        <c:minorGridlines>
          <c:spPr>
            <a:ln w="12327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none"/>
        <c:tickLblPos val="nextTo"/>
        <c:spPr>
          <a:ln w="3082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2014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3822208"/>
        <c:crosses val="autoZero"/>
        <c:lblOffset val="100"/>
        <c:baseTimeUnit val="days"/>
        <c:majorUnit val="4"/>
        <c:minorUnit val="1"/>
      </c:dateAx>
      <c:valAx>
        <c:axId val="33822208"/>
        <c:scaling>
          <c:orientation val="minMax"/>
          <c:max val="84"/>
          <c:min val="0"/>
        </c:scaling>
        <c:axPos val="l"/>
        <c:majorGridlines>
          <c:spPr>
            <a:ln w="1232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123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3820672"/>
        <c:crosses val="autoZero"/>
        <c:crossBetween val="between"/>
        <c:majorUnit val="4"/>
        <c:minorUnit val="4"/>
      </c:valAx>
      <c:spPr>
        <a:solidFill>
          <a:srgbClr val="FFFFFF"/>
        </a:solidFill>
        <a:ln w="12327">
          <a:solidFill>
            <a:srgbClr val="FFFFFF"/>
          </a:solidFill>
          <a:prstDash val="lgDash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1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880EF0-73BF-43DD-A268-9EDFB4A7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88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06D70A9-74C8-4C5E-97FD-DA92AEDC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97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70A9-74C8-4C5E-97FD-DA92AEDC94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D70A9-74C8-4C5E-97FD-DA92AEDC94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43" descr="9267_CTULogo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38800"/>
            <a:ext cx="11239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ICOM wht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76900"/>
            <a:ext cx="1023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38199"/>
            <a:ext cx="6781800" cy="1762125"/>
          </a:xfrm>
        </p:spPr>
        <p:txBody>
          <a:bodyPr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031206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578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420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8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243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4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4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7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527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1524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40" descr="9267_CTU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1" descr="ICOM blk r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65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00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300">
          <a:solidFill>
            <a:srgbClr val="000000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3641" y="381001"/>
            <a:ext cx="7315200" cy="838199"/>
          </a:xfrm>
        </p:spPr>
        <p:txBody>
          <a:bodyPr/>
          <a:lstStyle/>
          <a:p>
            <a:pPr algn="ctr"/>
            <a:r>
              <a:rPr lang="en-US" sz="3600" dirty="0" smtClean="0"/>
              <a:t>Propagation Trends 2014-2015</a:t>
            </a:r>
            <a:br>
              <a:rPr lang="en-US" sz="3600" dirty="0" smtClean="0"/>
            </a:b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Dayton 2014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9908" t="25143" r="29780" b="26885"/>
          <a:stretch>
            <a:fillRect/>
          </a:stretch>
        </p:blipFill>
        <p:spPr bwMode="auto">
          <a:xfrm>
            <a:off x="1046333" y="815662"/>
            <a:ext cx="6279750" cy="467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90600" y="4038600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Solar Maximum!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But the slow decline to solar minimum     in 2020 is likely to begin later this year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69514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981200"/>
          </a:xfrm>
        </p:spPr>
        <p:txBody>
          <a:bodyPr/>
          <a:lstStyle/>
          <a:p>
            <a:pPr lvl="0" algn="ctr"/>
            <a:r>
              <a:rPr lang="en-US" sz="2800" dirty="0" smtClean="0"/>
              <a:t>Sunspot Activity in each Solar Hemisphere </a:t>
            </a:r>
            <a:r>
              <a:rPr lang="en-US" sz="2400" dirty="0" smtClean="0">
                <a:solidFill>
                  <a:srgbClr val="000000"/>
                </a:solidFill>
              </a:rPr>
              <a:t>Solar Cycle 24 achieved its second peak                   from Oct 2013 through Feb 2014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334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0"/>
          <p:cNvGraphicFramePr>
            <a:graphicFrameLocks noChangeAspect="1"/>
          </p:cNvGraphicFramePr>
          <p:nvPr/>
        </p:nvGraphicFramePr>
        <p:xfrm>
          <a:off x="1066800" y="1600200"/>
          <a:ext cx="681469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3571875" y="2020076"/>
            <a:ext cx="0" cy="3429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209800" y="545062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5375" y="546015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2013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953000" y="2362200"/>
            <a:ext cx="1266825" cy="800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509918" y="545062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Jul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3178" y="5455494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673388" y="374057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Sunspot Number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7096125" y="2057400"/>
            <a:ext cx="0" cy="3429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762750" y="5449267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" y="1399593"/>
            <a:ext cx="2895600" cy="923330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Northern hemisphere sunspot activity further </a:t>
            </a:r>
          </a:p>
          <a:p>
            <a:pPr algn="ctr"/>
            <a:r>
              <a:rPr lang="en-US" sz="1800" dirty="0" smtClean="0"/>
              <a:t>decreased after Jun 2013 </a:t>
            </a:r>
            <a:endParaRPr lang="en-US" sz="18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362200" y="2286000"/>
            <a:ext cx="289560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7358849" y="544830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29375" y="4095750"/>
            <a:ext cx="1484702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Northern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43650" y="3081635"/>
            <a:ext cx="1534394" cy="461665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Southern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4648" y="1406202"/>
            <a:ext cx="2819400" cy="92333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Southern hemisphere sunspot activity peaked from Oct 2013 - Feb 2014 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1903449" y="6019800"/>
            <a:ext cx="5333999" cy="61555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Southern hemisphere sunspot activity is now</a:t>
            </a:r>
          </a:p>
          <a:p>
            <a:pPr algn="ctr"/>
            <a:r>
              <a:rPr lang="en-US" sz="1700" dirty="0" smtClean="0"/>
              <a:t>significantly greater than northern hemisphere activity</a:t>
            </a:r>
            <a:endParaRPr lang="en-US" sz="1700" dirty="0"/>
          </a:p>
        </p:txBody>
      </p:sp>
      <p:sp>
        <p:nvSpPr>
          <p:cNvPr id="37" name="Oval 36"/>
          <p:cNvSpPr/>
          <p:nvPr/>
        </p:nvSpPr>
        <p:spPr bwMode="auto">
          <a:xfrm>
            <a:off x="7714862" y="2657669"/>
            <a:ext cx="762000" cy="7168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92191" y="275023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7671311" y="4610876"/>
            <a:ext cx="762000" cy="716897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43984" y="470658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6705600" y="2133600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60437"/>
            <a:ext cx="8153400" cy="792163"/>
          </a:xfrm>
        </p:spPr>
        <p:txBody>
          <a:bodyPr/>
          <a:lstStyle/>
          <a:p>
            <a:pPr algn="ctr"/>
            <a:r>
              <a:rPr lang="en-US" sz="2800" dirty="0" smtClean="0"/>
              <a:t>Weak Solar Cycle 24 has been </a:t>
            </a:r>
            <a:br>
              <a:rPr lang="en-US" sz="2800" dirty="0" smtClean="0"/>
            </a:br>
            <a:r>
              <a:rPr lang="en-US" sz="2800" dirty="0" smtClean="0"/>
              <a:t>unusually favorable for 160 and 80 Meters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100" dirty="0" smtClean="0">
                <a:solidFill>
                  <a:srgbClr val="000000"/>
                </a:solidFill>
              </a:rPr>
              <a:t>The A-index has been much lower than prior sunspot cycles  </a:t>
            </a:r>
            <a:br>
              <a:rPr lang="en-US" sz="2100" dirty="0" smtClean="0">
                <a:solidFill>
                  <a:srgbClr val="000000"/>
                </a:solidFill>
              </a:rPr>
            </a:b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Dayton 2013</a:t>
            </a:r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1981200" y="6019800"/>
            <a:ext cx="5105400" cy="762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A-Index may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increase moderately</a:t>
            </a:r>
            <a:r>
              <a:rPr kumimoji="0" lang="en-US" sz="22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latin typeface="+mj-lt"/>
                <a:ea typeface="+mj-ea"/>
                <a:cs typeface="+mj-cs"/>
              </a:rPr>
              <a:t>for the next two years</a:t>
            </a:r>
            <a:endParaRPr kumimoji="0" lang="en-US" sz="2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Latest Planetary A-index number predi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991600" cy="45307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105400" y="3302913"/>
            <a:ext cx="2942255" cy="43088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unusually low A index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781800" y="3886200"/>
            <a:ext cx="15240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705600" y="3733800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1143001" y="1934545"/>
            <a:ext cx="2057399" cy="769441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Solar Cycle 23 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double peaks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143000" y="304800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438400" y="281940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1921342"/>
            <a:ext cx="3833337" cy="1107996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the A index usually increases 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during the two years after solar maximum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 bwMode="auto">
          <a:xfrm flipH="1">
            <a:off x="4232981" y="2475340"/>
            <a:ext cx="491419" cy="4964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25" idx="2"/>
          </p:cNvCxnSpPr>
          <p:nvPr/>
        </p:nvCxnSpPr>
        <p:spPr bwMode="auto">
          <a:xfrm>
            <a:off x="2171701" y="2703986"/>
            <a:ext cx="342899" cy="3440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1295400" y="2676331"/>
            <a:ext cx="304800" cy="3825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8229600" y="3048000"/>
            <a:ext cx="412097" cy="6795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val 45"/>
          <p:cNvSpPr/>
          <p:nvPr/>
        </p:nvSpPr>
        <p:spPr bwMode="auto">
          <a:xfrm>
            <a:off x="8285586" y="3733800"/>
            <a:ext cx="7620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371462" y="274320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248676"/>
            <a:ext cx="8229600" cy="3544076"/>
          </a:xfrm>
        </p:spPr>
        <p:txBody>
          <a:bodyPr/>
          <a:lstStyle/>
          <a:p>
            <a:pPr algn="ctr">
              <a:defRPr/>
            </a:pPr>
            <a:r>
              <a:rPr lang="en-US" sz="3100" dirty="0" smtClean="0"/>
              <a:t>A Long Range Estimate of Solar Cycle 25</a:t>
            </a:r>
            <a:br>
              <a:rPr lang="en-US" sz="3100" dirty="0" smtClean="0"/>
            </a:br>
            <a:r>
              <a:rPr lang="en-US" sz="2800" dirty="0" smtClean="0">
                <a:solidFill>
                  <a:srgbClr val="000000"/>
                </a:solidFill>
              </a:rPr>
              <a:t>could sunspots nearly disappear by 2025?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568" t="25228" r="21619" b="20953"/>
          <a:stretch>
            <a:fillRect/>
          </a:stretch>
        </p:blipFill>
        <p:spPr bwMode="auto">
          <a:xfrm>
            <a:off x="381000" y="14478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1600200"/>
            <a:ext cx="7315200" cy="461665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3825749"/>
            <a:ext cx="152400" cy="461665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382957" y="3249478"/>
            <a:ext cx="762000" cy="461665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561399" y="2982401"/>
            <a:ext cx="929952" cy="830997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n  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987480"/>
            <a:ext cx="152400" cy="461665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22860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http://myweb.wwu.edu/dbunny/pdfs/Solar-Cycle-25-Amplitude-estimate.pdf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466186"/>
            <a:ext cx="6848350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some solar scientists expect Cycle 25 to be the</a:t>
            </a:r>
            <a:br>
              <a:rPr lang="en-US" sz="2200" dirty="0" smtClean="0"/>
            </a:br>
            <a:r>
              <a:rPr lang="en-US" sz="2200" dirty="0" smtClean="0"/>
              <a:t>weakest solar cycle (SSN=7) in more than 300 years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63201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sz="1800" dirty="0" smtClean="0">
                <a:solidFill>
                  <a:srgbClr val="000000"/>
                </a:solidFill>
              </a:rPr>
              <a:t>www.landscheidt.info/?q=node/280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9276" y="27227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8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2070" y="263590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18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4435" y="201383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19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74478" y="330461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20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1954" y="253326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21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7878" y="259080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22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1821" y="380227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12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5524" y="362809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13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5882" y="394845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14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6909" y="337303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15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1281" y="376803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16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8524" y="318329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17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713799" y="2548525"/>
            <a:ext cx="929952" cy="830997"/>
          </a:xfrm>
          <a:prstGeom prst="rect">
            <a:avLst/>
          </a:prstGeom>
          <a:solidFill>
            <a:srgbClr val="FFF4D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n  MM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33193" y="30184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9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99092" y="351744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10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6568" y="280073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11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02174" y="421102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6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97374" y="41925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5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64512" y="38751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7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51655" y="287674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4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4374" y="362633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1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5793" y="319087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2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04393" y="26265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3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4672" y="1544214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Modern Maximum 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1947 - 2002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4572000" y="259080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172200" y="2020076"/>
            <a:ext cx="1524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202021" y="3561186"/>
            <a:ext cx="1020145" cy="93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2133600" y="3245630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1790 - 1835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153400" y="4038600"/>
            <a:ext cx="762000" cy="716897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26073" y="4134311"/>
            <a:ext cx="40427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7921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Solar Cycle 24 Prediction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the slow decline to solar minimum in 2020                    is likely to begin later this year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47800" y="6340475"/>
            <a:ext cx="6248400" cy="365125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http://solarscience.msfc.nasa.gov/images/ssn_predict_l.gif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16963" y="6492875"/>
            <a:ext cx="411162" cy="365125"/>
          </a:xfrm>
          <a:prstGeom prst="rect">
            <a:avLst/>
          </a:prstGeom>
        </p:spPr>
        <p:txBody>
          <a:bodyPr/>
          <a:lstStyle/>
          <a:p>
            <a:fld id="{D1856EB3-9DB2-4646-A83F-B980E8D71DA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3702" y="3352446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Sunspot Number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 bwMode="auto">
          <a:xfrm>
            <a:off x="6400800" y="3505200"/>
            <a:ext cx="1143000" cy="1219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pic>
        <p:nvPicPr>
          <p:cNvPr id="11266" name="Picture 2" descr="http://solarscience.msfc.nasa.gov/images/ssn_predict_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08317"/>
            <a:ext cx="7391400" cy="5008562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6400800" y="3962400"/>
            <a:ext cx="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00800" y="4173890"/>
            <a:ext cx="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6049345" y="2286000"/>
            <a:ext cx="360786" cy="16173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276393" y="1396470"/>
            <a:ext cx="1645002" cy="954107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2020</a:t>
            </a:r>
          </a:p>
          <a:p>
            <a:r>
              <a:rPr lang="en-US" sz="2800" dirty="0" smtClean="0"/>
              <a:t>Minimum</a:t>
            </a:r>
            <a:endParaRPr lang="en-US" sz="2800" dirty="0"/>
          </a:p>
        </p:txBody>
      </p:sp>
      <p:cxnSp>
        <p:nvCxnSpPr>
          <p:cNvPr id="28" name="Straight Arrow Connector 27"/>
          <p:cNvCxnSpPr>
            <a:stCxn id="25" idx="2"/>
          </p:cNvCxnSpPr>
          <p:nvPr/>
        </p:nvCxnSpPr>
        <p:spPr bwMode="auto">
          <a:xfrm>
            <a:off x="7098894" y="2350577"/>
            <a:ext cx="597306" cy="32586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4343400" y="1408074"/>
            <a:ext cx="1784463" cy="954107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2015</a:t>
            </a:r>
          </a:p>
          <a:p>
            <a:r>
              <a:rPr lang="en-US" sz="2800" dirty="0" smtClean="0"/>
              <a:t>Prediction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00" t="35656" r="5851" b="10862"/>
          <a:stretch>
            <a:fillRect/>
          </a:stretch>
        </p:blipFill>
        <p:spPr bwMode="auto">
          <a:xfrm>
            <a:off x="0" y="1295400"/>
            <a:ext cx="89958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6820676" y="2667000"/>
            <a:ext cx="838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532917" y="2667000"/>
            <a:ext cx="533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533055" y="3380793"/>
            <a:ext cx="609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867400" y="3380793"/>
            <a:ext cx="381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858000" y="1454008"/>
            <a:ext cx="120831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Modern Maximum</a:t>
            </a:r>
          </a:p>
          <a:p>
            <a:pPr algn="ctr"/>
            <a:r>
              <a:rPr lang="en-US" sz="1600" b="1" dirty="0" smtClean="0"/>
              <a:t>1947-2002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0" y="1447800"/>
            <a:ext cx="12192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Early 20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century minimum</a:t>
            </a:r>
          </a:p>
          <a:p>
            <a:pPr algn="ctr"/>
            <a:r>
              <a:rPr lang="en-US" sz="1600" b="1" dirty="0" smtClean="0"/>
              <a:t>20 years</a:t>
            </a:r>
          </a:p>
          <a:p>
            <a:pPr algn="ctr"/>
            <a:r>
              <a:rPr lang="en-US" sz="1600" b="1" dirty="0" smtClean="0"/>
              <a:t>1896-1916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57262" y="2514600"/>
            <a:ext cx="4572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   </a:t>
            </a:r>
          </a:p>
          <a:p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4012197" y="3715138"/>
            <a:ext cx="609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497352" y="3715138"/>
            <a:ext cx="20993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1220752" y="3731672"/>
            <a:ext cx="120417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</a:p>
          <a:p>
            <a:r>
              <a:rPr lang="en-US" dirty="0" smtClean="0"/>
              <a:t>          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1143000" y="4419600"/>
            <a:ext cx="1143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2057400" y="4421152"/>
            <a:ext cx="457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219201" y="3200400"/>
            <a:ext cx="1295399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Maunder Minimum</a:t>
            </a:r>
          </a:p>
          <a:p>
            <a:pPr algn="ctr"/>
            <a:r>
              <a:rPr lang="en-US" sz="1600" b="1" dirty="0" smtClean="0"/>
              <a:t>70 years</a:t>
            </a:r>
          </a:p>
          <a:p>
            <a:pPr algn="ctr"/>
            <a:r>
              <a:rPr lang="en-US" sz="1600" b="1" dirty="0" smtClean="0"/>
              <a:t>1645-1715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1447800"/>
            <a:ext cx="116166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Dalton Minimum</a:t>
            </a:r>
          </a:p>
          <a:p>
            <a:pPr algn="ctr"/>
            <a:r>
              <a:rPr lang="en-US" sz="1600" b="1" dirty="0" smtClean="0"/>
              <a:t>30 years</a:t>
            </a:r>
          </a:p>
          <a:p>
            <a:pPr algn="ctr"/>
            <a:r>
              <a:rPr lang="en-US" sz="1600" b="1" dirty="0" smtClean="0"/>
              <a:t>1790-1820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41110" y="6248400"/>
            <a:ext cx="603068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80 year </a:t>
            </a:r>
            <a:r>
              <a:rPr lang="en-US" sz="1800" dirty="0" err="1" smtClean="0"/>
              <a:t>Gleissberg</a:t>
            </a:r>
            <a:r>
              <a:rPr lang="en-US" sz="1800" dirty="0" smtClean="0"/>
              <a:t> cycle is clearly visible in this data</a:t>
            </a:r>
            <a:endParaRPr lang="en-US" sz="1800" dirty="0"/>
          </a:p>
        </p:txBody>
      </p:sp>
      <p:sp>
        <p:nvSpPr>
          <p:cNvPr id="23" name="Title 2"/>
          <p:cNvSpPr txBox="1">
            <a:spLocks/>
          </p:cNvSpPr>
          <p:nvPr/>
        </p:nvSpPr>
        <p:spPr bwMode="auto">
          <a:xfrm>
            <a:off x="152400" y="18662"/>
            <a:ext cx="7772400" cy="1401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 Years of Sunspot Observations</a:t>
            </a:r>
            <a:b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55 years of unusually high sunspot activity</a:t>
            </a:r>
            <a:b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(1947 - 2002) ended with the decline of Solar Cycle 23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7"/>
            <a:ext cx="8153400" cy="86836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Solar Cycle 24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compared to all solar cycles since 1944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61" t="21839" r="9005" b="5816"/>
          <a:stretch>
            <a:fillRect/>
          </a:stretch>
        </p:blipFill>
        <p:spPr bwMode="auto">
          <a:xfrm>
            <a:off x="663576" y="1143000"/>
            <a:ext cx="8328024" cy="48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07888" y="5257799"/>
            <a:ext cx="1435008" cy="461665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Cycle 24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 bwMode="auto">
          <a:xfrm flipH="1" flipV="1">
            <a:off x="7391400" y="4953000"/>
            <a:ext cx="216488" cy="5356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828800" y="5936925"/>
            <a:ext cx="46482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lowest solar minimum in 100 years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713724" y="5562600"/>
            <a:ext cx="1524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6724262" y="4466255"/>
            <a:ext cx="533400" cy="1905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830352" y="6372807"/>
            <a:ext cx="5569153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weakest solar cycle maximum in 100 years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34345"/>
            <a:ext cx="8001000" cy="79216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Solar Cycle 24 Progress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the ongoing second peak is stronger than expected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47800" y="6340475"/>
            <a:ext cx="6248400" cy="365125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</a:rPr>
              <a:t>http://solarscience.msfc.nasa.gov/images/ssn_predict_l.gif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16963" y="6492875"/>
            <a:ext cx="411162" cy="365125"/>
          </a:xfrm>
          <a:prstGeom prst="rect">
            <a:avLst/>
          </a:prstGeom>
        </p:spPr>
        <p:txBody>
          <a:bodyPr/>
          <a:lstStyle/>
          <a:p>
            <a:fld id="{D1856EB3-9DB2-4646-A83F-B980E8D71DA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13702" y="3352446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Sunspot Number</a:t>
            </a:r>
            <a:endParaRPr lang="en-US" sz="2000" dirty="0"/>
          </a:p>
        </p:txBody>
      </p:sp>
      <p:sp>
        <p:nvSpPr>
          <p:cNvPr id="21" name="Oval 20"/>
          <p:cNvSpPr/>
          <p:nvPr/>
        </p:nvSpPr>
        <p:spPr bwMode="auto">
          <a:xfrm>
            <a:off x="6400800" y="3505200"/>
            <a:ext cx="1143000" cy="1219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pic>
        <p:nvPicPr>
          <p:cNvPr id="11266" name="Picture 2" descr="http://solarscience.msfc.nasa.gov/images/ssn_predict_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391400" cy="500856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75934" y="1340484"/>
            <a:ext cx="1543866" cy="707886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Nov 2011 </a:t>
            </a:r>
          </a:p>
          <a:p>
            <a:pPr algn="ctr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peak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105400" y="2057400"/>
            <a:ext cx="492624" cy="16095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51" idx="2"/>
          </p:cNvCxnSpPr>
          <p:nvPr/>
        </p:nvCxnSpPr>
        <p:spPr bwMode="auto">
          <a:xfrm flipH="1">
            <a:off x="6190863" y="2048370"/>
            <a:ext cx="730414" cy="14303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/>
          <p:cNvSpPr txBox="1"/>
          <p:nvPr/>
        </p:nvSpPr>
        <p:spPr>
          <a:xfrm>
            <a:off x="6251863" y="1340484"/>
            <a:ext cx="1338828" cy="707886"/>
          </a:xfrm>
          <a:prstGeom prst="rect">
            <a:avLst/>
          </a:prstGeom>
          <a:solidFill>
            <a:srgbClr val="FF33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Feb 2014 </a:t>
            </a:r>
          </a:p>
          <a:p>
            <a:pPr algn="ctr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peak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2141" y="3650414"/>
            <a:ext cx="1696266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2008</a:t>
            </a:r>
          </a:p>
          <a:p>
            <a:pPr algn="ctr"/>
            <a:r>
              <a:rPr lang="en-US" sz="2000" dirty="0" smtClean="0"/>
              <a:t>266 spotless </a:t>
            </a:r>
          </a:p>
          <a:p>
            <a:pPr algn="ctr"/>
            <a:r>
              <a:rPr lang="en-US" sz="2000" dirty="0" smtClean="0"/>
              <a:t>days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530208" y="1343607"/>
            <a:ext cx="2286000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2002</a:t>
            </a:r>
          </a:p>
          <a:p>
            <a:pPr algn="ctr"/>
            <a:r>
              <a:rPr lang="en-US" sz="2000" dirty="0" smtClean="0"/>
              <a:t>end of the        Modern Maximum</a:t>
            </a:r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3276602" y="2362200"/>
            <a:ext cx="533398" cy="12285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4343400" y="4648200"/>
            <a:ext cx="390331" cy="10216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761934" y="3429000"/>
            <a:ext cx="1543866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2020</a:t>
            </a:r>
          </a:p>
          <a:p>
            <a:pPr algn="ctr"/>
            <a:r>
              <a:rPr lang="en-US" sz="2000" dirty="0" smtClean="0"/>
              <a:t>solar </a:t>
            </a:r>
          </a:p>
          <a:p>
            <a:pPr algn="ctr"/>
            <a:r>
              <a:rPr lang="en-US" sz="2000" dirty="0" smtClean="0"/>
              <a:t>minimum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315200" y="4419600"/>
            <a:ext cx="390331" cy="11538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8153400" cy="792163"/>
          </a:xfrm>
        </p:spPr>
        <p:txBody>
          <a:bodyPr/>
          <a:lstStyle/>
          <a:p>
            <a:pPr algn="ctr"/>
            <a:r>
              <a:rPr lang="en-US" sz="3200" dirty="0" smtClean="0"/>
              <a:t>Solar Cycle 24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>
                <a:solidFill>
                  <a:srgbClr val="000000"/>
                </a:solidFill>
              </a:rPr>
              <a:t>compared to similar Solar Cycle 14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71" t="34083" r="21324" b="11094"/>
          <a:stretch>
            <a:fillRect/>
          </a:stretch>
        </p:blipFill>
        <p:spPr bwMode="auto">
          <a:xfrm>
            <a:off x="609600" y="1524000"/>
            <a:ext cx="801811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6858000" y="2590800"/>
            <a:ext cx="1524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257800" y="2590800"/>
            <a:ext cx="999931" cy="11989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490624" y="1752600"/>
            <a:ext cx="3095719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two years between </a:t>
            </a:r>
          </a:p>
          <a:p>
            <a:pPr algn="ctr"/>
            <a:r>
              <a:rPr lang="en-US" dirty="0" smtClean="0"/>
              <a:t>Solar Cycle 14 peaks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9772" y="6304258"/>
            <a:ext cx="5943600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Ongoing Solar Cycle 24 is also double peaked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8686800" cy="1676400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3200" dirty="0" smtClean="0"/>
              <a:t>Why are there often </a:t>
            </a:r>
            <a:br>
              <a:rPr lang="en-US" sz="3200" dirty="0" smtClean="0"/>
            </a:br>
            <a:r>
              <a:rPr lang="en-US" sz="3200" dirty="0" smtClean="0"/>
              <a:t>two solar cycle peaks?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98" t="36117" r="7256" b="15907"/>
          <a:stretch>
            <a:fillRect/>
          </a:stretch>
        </p:blipFill>
        <p:spPr bwMode="auto">
          <a:xfrm>
            <a:off x="381000" y="14478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51048" y="5997714"/>
            <a:ext cx="5562600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The northern and southern solar hemisphere </a:t>
            </a:r>
            <a:br>
              <a:rPr lang="en-US" sz="2000" dirty="0" smtClean="0"/>
            </a:br>
            <a:r>
              <a:rPr lang="en-US" sz="2000" dirty="0" smtClean="0"/>
              <a:t>solar cycle peaks never occur at the same time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747102" y="3228945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Sunspot Number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371600"/>
            <a:ext cx="5334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792163"/>
          </a:xfrm>
        </p:spPr>
        <p:txBody>
          <a:bodyPr/>
          <a:lstStyle/>
          <a:p>
            <a:pPr algn="ctr"/>
            <a:r>
              <a:rPr lang="en-US" sz="3200" dirty="0" smtClean="0"/>
              <a:t>Solar Cycle 24 is similar to Cycle 14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>
                <a:solidFill>
                  <a:srgbClr val="000000"/>
                </a:solidFill>
              </a:rPr>
              <a:t>the solar southern hemisphere sunspot peak occurred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two years after the northern hemisphere sunspot peak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30" t="14873" r="32506" b="59123"/>
          <a:stretch>
            <a:fillRect/>
          </a:stretch>
        </p:blipFill>
        <p:spPr bwMode="auto">
          <a:xfrm>
            <a:off x="685800" y="1371600"/>
            <a:ext cx="761103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3684041" y="3429000"/>
            <a:ext cx="609600" cy="609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56586" y="3810000"/>
            <a:ext cx="6096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cxnSp>
        <p:nvCxnSpPr>
          <p:cNvPr id="9" name="Straight Arrow Connector 8"/>
          <p:cNvCxnSpPr>
            <a:endCxn id="7" idx="0"/>
          </p:cNvCxnSpPr>
          <p:nvPr/>
        </p:nvCxnSpPr>
        <p:spPr bwMode="auto">
          <a:xfrm>
            <a:off x="4800600" y="2590800"/>
            <a:ext cx="360786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962400" y="2590800"/>
            <a:ext cx="15240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945316" y="38055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38055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980924"/>
            <a:ext cx="6172200" cy="707886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Southern hemisphere sunspots started to increase </a:t>
            </a:r>
          </a:p>
          <a:p>
            <a:pPr algn="ctr"/>
            <a:r>
              <a:rPr lang="en-US" sz="2000" dirty="0" smtClean="0"/>
              <a:t>one year after the northern hemisphere sunspot peak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endCxn id="20" idx="4"/>
          </p:cNvCxnSpPr>
          <p:nvPr/>
        </p:nvCxnSpPr>
        <p:spPr bwMode="auto">
          <a:xfrm flipH="1" flipV="1">
            <a:off x="4402500" y="4800600"/>
            <a:ext cx="4199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Oval 19"/>
          <p:cNvSpPr/>
          <p:nvPr/>
        </p:nvSpPr>
        <p:spPr bwMode="auto">
          <a:xfrm>
            <a:off x="4139689" y="4267200"/>
            <a:ext cx="525621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1170180" y="3340741"/>
            <a:ext cx="3259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Sunspot Groups per Month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1828800"/>
            <a:ext cx="14478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1293848"/>
            <a:ext cx="48006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1774366"/>
            <a:ext cx="3352800" cy="83099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two years between         Solar Cycle 14 peaks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8048"/>
            <a:ext cx="8229600" cy="45875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smtClean="0">
                <a:solidFill>
                  <a:srgbClr val="FF0000"/>
                </a:solidFill>
              </a:rPr>
              <a:t>The Last Two Solar Cycles also had Double Peaks</a:t>
            </a:r>
            <a:br>
              <a:rPr lang="en-US" sz="25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but much higher than Solar Cycle 24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60790" t="44113" r="19536" b="14308"/>
          <a:stretch>
            <a:fillRect/>
          </a:stretch>
        </p:blipFill>
        <p:spPr bwMode="auto">
          <a:xfrm>
            <a:off x="685800" y="1143000"/>
            <a:ext cx="78486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1066800" y="2590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133600" y="2362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467600" y="30480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477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150203"/>
            <a:ext cx="2743200" cy="83099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two years between solar cycle peaks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1416127"/>
            <a:ext cx="2743200" cy="83099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two years between solar cycle peaks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endCxn id="17" idx="0"/>
          </p:cNvCxnSpPr>
          <p:nvPr/>
        </p:nvCxnSpPr>
        <p:spPr bwMode="auto">
          <a:xfrm>
            <a:off x="1066800" y="1981200"/>
            <a:ext cx="4191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endCxn id="18" idx="0"/>
          </p:cNvCxnSpPr>
          <p:nvPr/>
        </p:nvCxnSpPr>
        <p:spPr bwMode="auto">
          <a:xfrm>
            <a:off x="2286000" y="1981200"/>
            <a:ext cx="2667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endCxn id="20" idx="0"/>
          </p:cNvCxnSpPr>
          <p:nvPr/>
        </p:nvCxnSpPr>
        <p:spPr bwMode="auto">
          <a:xfrm>
            <a:off x="6477000" y="2258007"/>
            <a:ext cx="419100" cy="8661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endCxn id="19" idx="0"/>
          </p:cNvCxnSpPr>
          <p:nvPr/>
        </p:nvCxnSpPr>
        <p:spPr bwMode="auto">
          <a:xfrm>
            <a:off x="7467600" y="2248676"/>
            <a:ext cx="419100" cy="7993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37"/>
          <p:cNvSpPr/>
          <p:nvPr/>
        </p:nvSpPr>
        <p:spPr>
          <a:xfrm>
            <a:off x="533400" y="32721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17116" y="35007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3950" y="327213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73150" y="357693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8014" y="5921514"/>
            <a:ext cx="6172200" cy="707886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southern hemisphere sunspots started to increase </a:t>
            </a:r>
          </a:p>
          <a:p>
            <a:pPr algn="ctr"/>
            <a:r>
              <a:rPr lang="en-US" sz="2000" dirty="0" smtClean="0"/>
              <a:t>one year after the northern hemisphere sunspot peak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2133600" y="3124200"/>
            <a:ext cx="381000" cy="2819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467600" y="3953069"/>
            <a:ext cx="0" cy="1981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207" y="160020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pPr lvl="0" algn="ctr"/>
            <a:r>
              <a:rPr lang="en-US" sz="2800" dirty="0" smtClean="0"/>
              <a:t>Solar North-South Polar Field Reversal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>
                <a:solidFill>
                  <a:srgbClr val="000000"/>
                </a:solidFill>
              </a:rPr>
              <a:t>solar maximum usually occurs </a:t>
            </a:r>
            <a:r>
              <a:rPr lang="en-US" sz="2800" dirty="0" smtClean="0">
                <a:solidFill>
                  <a:srgbClr val="000000"/>
                </a:solidFill>
              </a:rPr>
              <a:t>after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u="heavy" dirty="0" smtClean="0">
                <a:solidFill>
                  <a:srgbClr val="000000"/>
                </a:solidFill>
              </a:rPr>
              <a:t>both</a:t>
            </a:r>
            <a:r>
              <a:rPr lang="en-US" sz="2800" dirty="0" smtClean="0">
                <a:solidFill>
                  <a:srgbClr val="000000"/>
                </a:solidFill>
              </a:rPr>
              <a:t> polar fields have reversed polarity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Dayton 2013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5334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0"/>
          <p:cNvGraphicFramePr>
            <a:graphicFrameLocks noChangeAspect="1"/>
          </p:cNvGraphicFramePr>
          <p:nvPr/>
        </p:nvGraphicFramePr>
        <p:xfrm>
          <a:off x="1066800" y="1600200"/>
          <a:ext cx="6814690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3926628" y="2020076"/>
            <a:ext cx="0" cy="3429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1676400" y="3123425"/>
            <a:ext cx="5581635" cy="7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657669" y="545062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45062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286" y="1551993"/>
            <a:ext cx="3581400" cy="646331"/>
          </a:xfrm>
          <a:prstGeom prst="rect">
            <a:avLst/>
          </a:prstGeom>
          <a:solidFill>
            <a:schemeClr val="tx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north polar field reversed polarity  in June 2012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346644" y="2191138"/>
            <a:ext cx="894184" cy="9159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088290" y="2021628"/>
            <a:ext cx="580055" cy="10776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Down Arrow 14"/>
          <p:cNvSpPr/>
          <p:nvPr/>
        </p:nvSpPr>
        <p:spPr bwMode="auto">
          <a:xfrm rot="5400000">
            <a:off x="7659062" y="2393482"/>
            <a:ext cx="685800" cy="1466089"/>
          </a:xfrm>
          <a:prstGeom prst="downArrow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4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9160" y="292748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field reversal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5886838" y="3696476"/>
            <a:ext cx="800100" cy="723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979667" y="5450628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Jun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2738" y="5455494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673388" y="364824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smoothed polar field strength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micro-Tesla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1" y="6244679"/>
            <a:ext cx="5181600" cy="384721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Both poles </a:t>
            </a:r>
            <a:r>
              <a:rPr lang="en-US" sz="1900" dirty="0" smtClean="0"/>
              <a:t>had reversed </a:t>
            </a:r>
            <a:r>
              <a:rPr lang="en-US" sz="1900" dirty="0" smtClean="0"/>
              <a:t>polarity by June 2013</a:t>
            </a:r>
            <a:endParaRPr lang="en-US" sz="1900" dirty="0"/>
          </a:p>
        </p:txBody>
      </p:sp>
      <p:sp>
        <p:nvSpPr>
          <p:cNvPr id="23" name="Rectangle 22"/>
          <p:cNvSpPr/>
          <p:nvPr/>
        </p:nvSpPr>
        <p:spPr>
          <a:xfrm>
            <a:off x="3428254" y="4034135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7376" y="32004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2311135" y="2209800"/>
            <a:ext cx="5962" cy="32314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7173683" y="2012297"/>
            <a:ext cx="0" cy="3429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901079" y="5449267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1258" y="1524000"/>
            <a:ext cx="3615658" cy="646331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south polar field reversed polarity  in June 2013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7183014" y="2211352"/>
            <a:ext cx="609600" cy="2565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7190793" y="3183290"/>
            <a:ext cx="678021" cy="228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4876801" y="4421152"/>
            <a:ext cx="3026234" cy="646331"/>
          </a:xfrm>
          <a:prstGeom prst="rect">
            <a:avLst/>
          </a:prstGeom>
          <a:solidFill>
            <a:schemeClr val="tx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FF"/>
                </a:solidFill>
              </a:rPr>
              <a:t>north polar field strength  remains very weak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TU template 2013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 template 2013</Template>
  <TotalTime>2272</TotalTime>
  <Words>435</Words>
  <Application>Microsoft Office PowerPoint</Application>
  <PresentationFormat>On-screen Show (4:3)</PresentationFormat>
  <Paragraphs>157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CTU template 2013</vt:lpstr>
      <vt:lpstr>Propagation Trends 2014-2015 </vt:lpstr>
      <vt:lpstr>Slide 2</vt:lpstr>
      <vt:lpstr>  Solar Cycle 24 compared to all solar cycles since 1944</vt:lpstr>
      <vt:lpstr>Solar Cycle 24 Progress the ongoing second peak is stronger than expected</vt:lpstr>
      <vt:lpstr>Solar Cycle 24  compared to similar Solar Cycle 14</vt:lpstr>
      <vt:lpstr>   Why are there often  two solar cycle peaks?  </vt:lpstr>
      <vt:lpstr>Solar Cycle 24 is similar to Cycle 14 the solar southern hemisphere sunspot peak occurred  two years after the northern hemisphere sunspot peak</vt:lpstr>
      <vt:lpstr> The Last Two Solar Cycles also had Double Peaks but much higher than Solar Cycle 24 </vt:lpstr>
      <vt:lpstr>Solar North-South Polar Field Reversal solar maximum usually occurs after both polar fields have reversed polarity</vt:lpstr>
      <vt:lpstr>Sunspot Activity in each Solar Hemisphere Solar Cycle 24 achieved its second peak                   from Oct 2013 through Feb 2014   </vt:lpstr>
      <vt:lpstr>Weak Solar Cycle 24 has been  unusually favorable for 160 and 80 Meters The A-index has been much lower than prior sunspot cycles   </vt:lpstr>
      <vt:lpstr>A Long Range Estimate of Solar Cycle 25 could sunspots nearly disappear by 2025? </vt:lpstr>
      <vt:lpstr>Solar Cycle 24 Prediction   the slow decline to solar minimum in 2020                    is likely to begin later this year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Pre-Installed</dc:creator>
  <cp:lastModifiedBy>Pre-Installed</cp:lastModifiedBy>
  <cp:revision>274</cp:revision>
  <cp:lastPrinted>2007-03-27T17:23:57Z</cp:lastPrinted>
  <dcterms:created xsi:type="dcterms:W3CDTF">2013-03-22T04:40:49Z</dcterms:created>
  <dcterms:modified xsi:type="dcterms:W3CDTF">2014-03-31T16:12:14Z</dcterms:modified>
</cp:coreProperties>
</file>