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4"/>
  </p:notesMasterIdLst>
  <p:sldIdLst>
    <p:sldId id="267" r:id="rId2"/>
    <p:sldId id="262" r:id="rId3"/>
    <p:sldId id="272" r:id="rId4"/>
    <p:sldId id="407" r:id="rId5"/>
    <p:sldId id="408" r:id="rId6"/>
    <p:sldId id="438" r:id="rId7"/>
    <p:sldId id="439" r:id="rId8"/>
    <p:sldId id="445" r:id="rId9"/>
    <p:sldId id="441" r:id="rId10"/>
    <p:sldId id="433" r:id="rId11"/>
    <p:sldId id="471" r:id="rId12"/>
    <p:sldId id="492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9" r:id="rId24"/>
    <p:sldId id="490" r:id="rId25"/>
    <p:sldId id="485" r:id="rId26"/>
    <p:sldId id="484" r:id="rId27"/>
    <p:sldId id="491" r:id="rId28"/>
    <p:sldId id="493" r:id="rId29"/>
    <p:sldId id="494" r:id="rId30"/>
    <p:sldId id="487" r:id="rId31"/>
    <p:sldId id="486" r:id="rId32"/>
    <p:sldId id="459" r:id="rId33"/>
    <p:sldId id="460" r:id="rId34"/>
    <p:sldId id="461" r:id="rId35"/>
    <p:sldId id="462" r:id="rId36"/>
    <p:sldId id="469" r:id="rId37"/>
    <p:sldId id="463" r:id="rId38"/>
    <p:sldId id="464" r:id="rId39"/>
    <p:sldId id="465" r:id="rId40"/>
    <p:sldId id="466" r:id="rId41"/>
    <p:sldId id="488" r:id="rId42"/>
    <p:sldId id="40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660066"/>
    <a:srgbClr val="000066"/>
    <a:srgbClr val="6600CC"/>
    <a:srgbClr val="663300"/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89091" autoAdjust="0"/>
  </p:normalViewPr>
  <p:slideViewPr>
    <p:cSldViewPr>
      <p:cViewPr varScale="1">
        <p:scale>
          <a:sx n="96" d="100"/>
          <a:sy n="96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6BC29B-5AB6-4D3D-A71F-BFC5BE89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Changed font of </a:t>
            </a:r>
            <a:r>
              <a:rPr lang="en-US" smtClean="0">
                <a:solidFill>
                  <a:srgbClr val="993300"/>
                </a:solidFill>
                <a:latin typeface="Arial Black" pitchFamily="34" charset="0"/>
                <a:ea typeface="SimSun" pitchFamily="2" charset="-122"/>
                <a:cs typeface="Arial Unicode MS" pitchFamily="34" charset="-128"/>
                <a:sym typeface="MT Symbol"/>
              </a:rPr>
              <a:t>Ø to 36pt Arial Black.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02FD1-4180-4A42-B382-6985357962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Should be: ANAN-100D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745E2-A46A-489D-A44F-AE986D0C58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Should be SP-2000, SP-990.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82D424-DAD8-4B3C-9807-A71F563852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Actually, IC-7410 PA operates in Class AB (180° &lt; conduction angle &lt; 360°)</a:t>
            </a: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6824F42-E611-48FE-9B04-668B4F55C337}" type="slidenum">
              <a:rPr lang="en-US" sz="1200">
                <a:cs typeface="+mn-cs"/>
              </a:rPr>
              <a:pPr algn="r">
                <a:defRPr/>
              </a:pPr>
              <a:t>26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Remark: The overlay of the white noise IMD spectrum over the 2-tone IMD spectrum is pretty conclusive. They match very closely.</a:t>
            </a:r>
            <a:r>
              <a:rPr lang="en-US" baseline="0" dirty="0" smtClean="0"/>
              <a:t> I do not see how the “pink noise advocate” can rebut this. It may be interesting to add a similar image for the 7410.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general, I always point out to my audience that as long as the ITU-R guideline remains at -25 </a:t>
            </a:r>
            <a:r>
              <a:rPr lang="en-US" baseline="0" dirty="0" err="1" smtClean="0"/>
              <a:t>dBc</a:t>
            </a:r>
            <a:r>
              <a:rPr lang="en-US" baseline="0" dirty="0" smtClean="0"/>
              <a:t> (ref. one of 2 equal tones) for single-channel J3E, we can expect nothing better from the ham equipment OEM’s. (Rec. SM.326-7, Sec. 1.2.3)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Elecraft</a:t>
            </a:r>
            <a:r>
              <a:rPr lang="en-US" dirty="0" smtClean="0"/>
              <a:t> K3, KX3 &amp; updated Ten-Tec incorporate DSP code to</a:t>
            </a:r>
            <a:r>
              <a:rPr lang="en-US" baseline="0" dirty="0" smtClean="0"/>
              <a:t> ignore a tick, click or pop.” reads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DSP-based noise blanker in the newer Icom radios (IC-7600/7700/7800/7410/9100/7200) and in the Perseus SDR effectively mitigates this AGC response to fast-rising RF events by modifying the AGC attack profile. If properly adjusted, the NB will not cause distortion or degrade recovered audio quality.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EDD23-B6B2-44A4-A298-386A688DB873}" type="slidenum">
              <a:rPr lang="en-US" smtClean="0">
                <a:latin typeface="Arial" pitchFamily="34" charset="0"/>
              </a:rPr>
              <a:pPr>
                <a:defRPr/>
              </a:pPr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afterthought</a:t>
            </a:r>
            <a:r>
              <a:rPr lang="en-US" baseline="0" dirty="0" smtClean="0"/>
              <a:t> – should be one word</a:t>
            </a:r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Interestingly, the receive audio in commercial and military HF </a:t>
            </a:r>
            <a:r>
              <a:rPr lang="en-US" dirty="0" err="1" smtClean="0">
                <a:latin typeface="Arial" pitchFamily="34" charset="0"/>
              </a:rPr>
              <a:t>comms</a:t>
            </a:r>
            <a:r>
              <a:rPr lang="en-US" dirty="0" smtClean="0">
                <a:latin typeface="Arial" pitchFamily="34" charset="0"/>
              </a:rPr>
              <a:t> receivers cuts off aggressively at or just above 3000 Hz to </a:t>
            </a:r>
            <a:r>
              <a:rPr lang="en-US" dirty="0" err="1" smtClean="0">
                <a:latin typeface="Arial" pitchFamily="34" charset="0"/>
              </a:rPr>
              <a:t>minimise</a:t>
            </a:r>
            <a:r>
              <a:rPr lang="en-US" dirty="0" smtClean="0">
                <a:latin typeface="Arial" pitchFamily="34" charset="0"/>
              </a:rPr>
              <a:t> listening fatigue on voice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59795-D362-417B-A165-4E7E2C080CE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hard </a:t>
            </a:r>
            <a:r>
              <a:rPr lang="en-US" b="1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evaluate…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6AF69-6EB9-446D-8343-53107328ADBB}" type="slidenum">
              <a:rPr lang="en-US" smtClean="0">
                <a:latin typeface="Arial" pitchFamily="34" charset="0"/>
              </a:rPr>
              <a:pPr>
                <a:defRPr/>
              </a:pPr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26D49-3E78-490F-85FE-E956F5221BAB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FE3EA-AEA3-4BD0-A1BE-643C588B5315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Typo: µV replaces uV.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Typo: “an analog meter”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FE880-1CE9-4D6F-B3C8-9A7D90E3D978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“Are two computers…” is better grammatically.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Even better: “Will the need for two computers be a problem?”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675AA-979B-4E40-98E5-28612581D2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I ran a few tests on the KX3, I found that calibration at fairly frequent intervals was required to maintain acceptable opposite-sideband rejection. - 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“The short answer is that it isn’t useful…” reads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49471-5370-4544-A884-BEFD82B41C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“ITU band noise on 40m</a:t>
            </a:r>
            <a:r>
              <a:rPr lang="en-US" baseline="0" dirty="0" smtClean="0"/>
              <a:t> is around -100 </a:t>
            </a:r>
            <a:r>
              <a:rPr lang="en-US" baseline="0" dirty="0" err="1" smtClean="0"/>
              <a:t>dBm</a:t>
            </a:r>
            <a:r>
              <a:rPr lang="en-US" baseline="0" dirty="0" smtClean="0"/>
              <a:t>…” flows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upscale: should be one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657600" y="4343400"/>
            <a:ext cx="4876800" cy="228600"/>
            <a:chOff x="2288" y="3080"/>
            <a:chExt cx="3072" cy="201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2636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45BA475-AB01-4904-9A58-CEFF92F2F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30D7-9DD2-43AA-A9F9-131669192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858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1DB7-5384-4C0B-9DC0-67DD9A01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2860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2860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445C-7D6B-43AD-BF5C-DDDD11DB8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286000"/>
            <a:ext cx="7693025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6444-866B-4315-8FAF-2B3E47F06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AC39-2C8E-4EC4-A278-0F17990C1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A2CE-BB76-4C7F-B209-F68DDFB99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2860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58D5-8807-4D68-BA2F-51CAB8F3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66AE-986B-4D64-A4D6-331A468D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57B5-F814-4CBF-A02C-C2724C56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6025-8954-476D-9B8A-51EFDD1F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85E1-4676-4544-A836-A1E3A8A1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7FBD-3DB5-406C-B9E1-EB72716B6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2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027" name="Group 21"/>
          <p:cNvGrpSpPr>
            <a:grpSpLocks/>
          </p:cNvGrpSpPr>
          <p:nvPr/>
        </p:nvGrpSpPr>
        <p:grpSpPr bwMode="auto">
          <a:xfrm>
            <a:off x="228600" y="1219200"/>
            <a:ext cx="7391400" cy="228600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1028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85800"/>
            <a:ext cx="7924800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860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8434A7-2D45-456D-92C1-A9FFB476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RS1\VOL1\Contest-U-2013\ImpulseRight30Sec.wa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RS1\VOL1\Contest-U-2013\ImpulseLeft30Sec.wav" TargetMode="Externa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vrc.org/webinar/radioperformance.wmv" TargetMode="External"/><Relationship Id="rId4" Type="http://schemas.openxmlformats.org/officeDocument/2006/relationships/hyperlink" Target="http://www.contestuniversity.com/main/page_video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Rob Sherwood</a:t>
            </a:r>
          </a:p>
          <a:p>
            <a:r>
              <a:rPr lang="en-US" smtClean="0"/>
              <a:t>NC</a:t>
            </a:r>
            <a:r>
              <a:rPr lang="en-US" smtClean="0">
                <a:sym typeface="MT Symbol"/>
              </a:rPr>
              <a:t>Ø</a:t>
            </a:r>
            <a:r>
              <a:rPr lang="en-US" smtClean="0"/>
              <a:t>B</a:t>
            </a:r>
          </a:p>
        </p:txBody>
      </p:sp>
      <p:sp>
        <p:nvSpPr>
          <p:cNvPr id="3075" name="AutoShape 1028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8229600" cy="1905000"/>
          </a:xfrm>
        </p:spPr>
        <p:txBody>
          <a:bodyPr/>
          <a:lstStyle/>
          <a:p>
            <a:r>
              <a:rPr lang="en-US" smtClean="0"/>
              <a:t>2013 </a:t>
            </a:r>
            <a:r>
              <a:rPr lang="en-US" smtClean="0"/>
              <a:t>/ 2014 Rig </a:t>
            </a:r>
            <a:r>
              <a:rPr lang="en-US" smtClean="0"/>
              <a:t>Contest Results </a:t>
            </a:r>
            <a:br>
              <a:rPr lang="en-US" smtClean="0"/>
            </a:br>
            <a:r>
              <a:rPr lang="en-US" smtClean="0"/>
              <a:t>+</a:t>
            </a:r>
            <a:br>
              <a:rPr lang="en-US" smtClean="0"/>
            </a:br>
            <a:r>
              <a:rPr lang="en-US" smtClean="0"/>
              <a:t>Test Data Means What?</a:t>
            </a:r>
            <a:br>
              <a:rPr lang="en-US" smtClean="0"/>
            </a:br>
            <a:endParaRPr lang="en-US" smtClean="0"/>
          </a:p>
        </p:txBody>
      </p:sp>
      <p:sp>
        <p:nvSpPr>
          <p:cNvPr id="3076" name="AutoShape 1030"/>
          <p:cNvSpPr>
            <a:spLocks noChangeArrowheads="1"/>
          </p:cNvSpPr>
          <p:nvPr/>
        </p:nvSpPr>
        <p:spPr bwMode="auto">
          <a:xfrm>
            <a:off x="685800" y="5105400"/>
            <a:ext cx="8229600" cy="990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</a:rPr>
              <a:t>How to optimize rig performance</a:t>
            </a:r>
          </a:p>
        </p:txBody>
      </p:sp>
      <p:grpSp>
        <p:nvGrpSpPr>
          <p:cNvPr id="3077" name="Group 1035"/>
          <p:cNvGrpSpPr>
            <a:grpSpLocks/>
          </p:cNvGrpSpPr>
          <p:nvPr/>
        </p:nvGrpSpPr>
        <p:grpSpPr bwMode="auto">
          <a:xfrm>
            <a:off x="42863" y="6477000"/>
            <a:ext cx="1938337" cy="414338"/>
            <a:chOff x="27" y="4080"/>
            <a:chExt cx="1221" cy="261"/>
          </a:xfrm>
        </p:grpSpPr>
        <p:pic>
          <p:nvPicPr>
            <p:cNvPr id="3078" name="Picture 1032" descr="Image1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" y="4080"/>
              <a:ext cx="9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1033"/>
            <p:cNvSpPr>
              <a:spLocks noChangeArrowheads="1"/>
            </p:cNvSpPr>
            <p:nvPr/>
          </p:nvSpPr>
          <p:spPr bwMode="auto">
            <a:xfrm>
              <a:off x="75" y="4176"/>
              <a:ext cx="11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400">
                  <a:latin typeface="Impact" pitchFamily="34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Impact" pitchFamily="34" charset="0"/>
                </a:rPr>
                <a:t>Sherwood Engineering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772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Elecraft KX3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Amazing tiny radio that performs well</a:t>
            </a:r>
          </a:p>
          <a:p>
            <a:pPr eaLnBrk="1" hangingPunct="1"/>
            <a:r>
              <a:rPr lang="en-US" dirty="0" smtClean="0"/>
              <a:t>Performed well in 2012 Stew Perry contest</a:t>
            </a:r>
          </a:p>
          <a:p>
            <a:pPr eaLnBrk="1" hangingPunct="1"/>
            <a:r>
              <a:rPr lang="en-US" dirty="0" smtClean="0"/>
              <a:t>QSK a disappointment with lots of clicks on receive audio</a:t>
            </a:r>
          </a:p>
          <a:p>
            <a:pPr eaLnBrk="1" hangingPunct="1"/>
            <a:r>
              <a:rPr lang="en-US" dirty="0" smtClean="0"/>
              <a:t>DSP provides good bandwidth control </a:t>
            </a:r>
          </a:p>
          <a:p>
            <a:pPr eaLnBrk="1" hangingPunct="1"/>
            <a:r>
              <a:rPr lang="en-US" dirty="0" smtClean="0"/>
              <a:t>Needs KXPA100 to drive any linear 1.5 kW</a:t>
            </a:r>
          </a:p>
          <a:p>
            <a:pPr eaLnBrk="1" hangingPunct="1"/>
            <a:r>
              <a:rPr lang="en-US" dirty="0" smtClean="0"/>
              <a:t>Opposite sideband rejection is its performance limit, being around 60 dB.</a:t>
            </a:r>
          </a:p>
          <a:p>
            <a:pPr eaLnBrk="1" hangingPunct="1"/>
            <a:r>
              <a:rPr lang="en-US" dirty="0" smtClean="0"/>
              <a:t>May require frequent SSB null calibration </a:t>
            </a:r>
          </a:p>
          <a:p>
            <a:pPr eaLnBrk="1" hangingPunct="1"/>
            <a:r>
              <a:rPr lang="en-US" dirty="0" smtClean="0"/>
              <a:t>Definitely a QRP contester consideration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How does published test data relate?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8077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1975 QST and </a:t>
            </a:r>
            <a:r>
              <a:rPr lang="en-US" i="1"/>
              <a:t>Ham Radio Magazine </a:t>
            </a:r>
            <a:r>
              <a:rPr lang="en-US"/>
              <a:t>changed the way receivers were tested.  Before that all we had was data on </a:t>
            </a:r>
            <a:r>
              <a:rPr lang="en-US">
                <a:solidFill>
                  <a:srgbClr val="FF0000"/>
                </a:solidFill>
              </a:rPr>
              <a:t>Sensitivity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Selectivity</a:t>
            </a:r>
            <a:r>
              <a:rPr lang="en-US"/>
              <a:t> and maybe </a:t>
            </a:r>
            <a:r>
              <a:rPr lang="en-US">
                <a:solidFill>
                  <a:srgbClr val="FF0000"/>
                </a:solidFill>
              </a:rPr>
              <a:t>Cross Modulation</a:t>
            </a:r>
            <a:r>
              <a:rPr lang="en-US"/>
              <a:t>.  </a:t>
            </a:r>
          </a:p>
          <a:p>
            <a:endParaRPr lang="en-US" i="1"/>
          </a:p>
          <a:p>
            <a:r>
              <a:rPr lang="en-US"/>
              <a:t>Now reviews and advertisements touted </a:t>
            </a:r>
            <a:r>
              <a:rPr lang="en-US">
                <a:solidFill>
                  <a:srgbClr val="FF0000"/>
                </a:solidFill>
              </a:rPr>
              <a:t>Dynamic Range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Noise Floor </a:t>
            </a:r>
            <a:r>
              <a:rPr lang="en-US"/>
              <a:t>and possibly </a:t>
            </a:r>
            <a:r>
              <a:rPr lang="en-US">
                <a:solidFill>
                  <a:srgbClr val="FF0000"/>
                </a:solidFill>
              </a:rPr>
              <a:t>Noise Figure</a:t>
            </a:r>
            <a:r>
              <a:rPr lang="en-US"/>
              <a:t>.  </a:t>
            </a:r>
          </a:p>
          <a:p>
            <a:endParaRPr lang="en-US"/>
          </a:p>
          <a:p>
            <a:r>
              <a:rPr lang="en-US"/>
              <a:t>(Noise Figure relates to Noise Floor, but is filter bandwidth independent.)</a:t>
            </a:r>
          </a:p>
          <a:p>
            <a:endParaRPr lang="en-US"/>
          </a:p>
          <a:p>
            <a:r>
              <a:rPr lang="en-US"/>
              <a:t>What is often not understood is Noise Floor is usually significantly lower than Band Noise.  </a:t>
            </a:r>
          </a:p>
          <a:p>
            <a:endParaRPr lang="en-US"/>
          </a:p>
          <a:p>
            <a:r>
              <a:rPr lang="en-US"/>
              <a:t>An ITU graph published in the ARRL Handbook gives us a starting point to relate </a:t>
            </a:r>
            <a:r>
              <a:rPr lang="en-US">
                <a:solidFill>
                  <a:srgbClr val="FF0000"/>
                </a:solidFill>
              </a:rPr>
              <a:t>band noise </a:t>
            </a:r>
            <a:r>
              <a:rPr lang="en-US"/>
              <a:t>to </a:t>
            </a:r>
            <a:r>
              <a:rPr lang="en-US">
                <a:solidFill>
                  <a:srgbClr val="FF0000"/>
                </a:solidFill>
              </a:rPr>
              <a:t>noise floor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This ITU data is in a 500-Hz bandwidth, just like typical noise floor data.</a:t>
            </a:r>
          </a:p>
          <a:p>
            <a:endParaRPr lang="en-US"/>
          </a:p>
          <a:p>
            <a:r>
              <a:rPr lang="en-US" i="1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43000" y="838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Band Noise vs. Frequency from ARRL Handbook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000" smtClean="0"/>
              <a:t>Most Radios are designed for 10 meters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66800" y="1676400"/>
            <a:ext cx="7620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It is easy to assume that a -140 </a:t>
            </a:r>
            <a:r>
              <a:rPr lang="en-US" dirty="0" err="1"/>
              <a:t>dBm</a:t>
            </a:r>
            <a:r>
              <a:rPr lang="en-US" dirty="0"/>
              <a:t> noise floor is better than a -130 </a:t>
            </a:r>
            <a:r>
              <a:rPr lang="en-US" dirty="0" err="1"/>
              <a:t>dBm</a:t>
            </a:r>
            <a:r>
              <a:rPr lang="en-US" dirty="0"/>
              <a:t> noise floor.  </a:t>
            </a:r>
          </a:p>
          <a:p>
            <a:endParaRPr lang="en-US" dirty="0"/>
          </a:p>
          <a:p>
            <a:r>
              <a:rPr lang="en-US" dirty="0"/>
              <a:t>If band noise on 20 meters is typically -110 </a:t>
            </a:r>
            <a:r>
              <a:rPr lang="en-US" dirty="0" err="1"/>
              <a:t>dBm</a:t>
            </a:r>
            <a:r>
              <a:rPr lang="en-US" dirty="0"/>
              <a:t>, of what value is  a receiver noise floor that is 20 to 30 dB lower than band noise?</a:t>
            </a:r>
          </a:p>
          <a:p>
            <a:endParaRPr lang="en-US" dirty="0"/>
          </a:p>
          <a:p>
            <a:r>
              <a:rPr lang="en-US" dirty="0"/>
              <a:t>The short answer is that it isn’t </a:t>
            </a:r>
            <a:r>
              <a:rPr lang="en-US" dirty="0" smtClean="0"/>
              <a:t>useful, </a:t>
            </a:r>
            <a:r>
              <a:rPr lang="en-US" dirty="0"/>
              <a:t>unless we operate our receiver in an optimum way. </a:t>
            </a:r>
            <a:r>
              <a:rPr lang="en-US" dirty="0" smtClean="0">
                <a:solidFill>
                  <a:srgbClr val="FF0000"/>
                </a:solidFill>
              </a:rPr>
              <a:t>(Use your attenuator on the lower bands.)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Two things to remember:</a:t>
            </a:r>
          </a:p>
          <a:p>
            <a:endParaRPr lang="en-US" dirty="0"/>
          </a:p>
          <a:p>
            <a:r>
              <a:rPr lang="en-US" dirty="0"/>
              <a:t>Band noise easily changes 10 dB depending on beam heading.</a:t>
            </a:r>
          </a:p>
          <a:p>
            <a:endParaRPr lang="en-US" dirty="0"/>
          </a:p>
          <a:p>
            <a:r>
              <a:rPr lang="en-US" dirty="0"/>
              <a:t>Optimally receiver noise should be 8 to 10 dB lower than band noise to have minimal effect on receiving weak signals.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smtClean="0"/>
              <a:t>How does band noise vary by band?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14400" y="1600200"/>
            <a:ext cx="6569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If we take the ITU rural data as a starting point, what is typical?</a:t>
            </a:r>
          </a:p>
          <a:p>
            <a:endParaRPr lang="en-US" sz="2800"/>
          </a:p>
          <a:p>
            <a:r>
              <a:rPr lang="en-US" sz="2800"/>
              <a:t>160 meters:	-87 dBm</a:t>
            </a:r>
          </a:p>
          <a:p>
            <a:r>
              <a:rPr lang="en-US" sz="2800"/>
              <a:t>80 meters:		-93 dBm</a:t>
            </a:r>
          </a:p>
          <a:p>
            <a:r>
              <a:rPr lang="en-US" sz="2800"/>
              <a:t>40 meters:		-101 dBm</a:t>
            </a:r>
          </a:p>
          <a:p>
            <a:r>
              <a:rPr lang="en-US" sz="2800"/>
              <a:t>20 meters:		-109 dBm</a:t>
            </a:r>
          </a:p>
          <a:p>
            <a:r>
              <a:rPr lang="en-US" sz="2800"/>
              <a:t>15 meters:		-114 dBm</a:t>
            </a:r>
          </a:p>
          <a:p>
            <a:r>
              <a:rPr lang="en-US" sz="2800"/>
              <a:t>10 meters: 		-119 dBm  </a:t>
            </a:r>
          </a:p>
          <a:p>
            <a:endParaRPr lang="en-US" sz="2800"/>
          </a:p>
          <a:p>
            <a:r>
              <a:rPr lang="en-US" sz="2800"/>
              <a:t>That’s a 30+ dB difference in band noise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609600"/>
          </a:xfrm>
        </p:spPr>
        <p:txBody>
          <a:bodyPr/>
          <a:lstStyle/>
          <a:p>
            <a:r>
              <a:rPr lang="en-US" sz="3200" smtClean="0"/>
              <a:t>Measured band noise at NC0B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66800" y="1676400"/>
            <a:ext cx="754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160 meters 8:00 AM MST:	-105 dBm    January 2014</a:t>
            </a:r>
          </a:p>
          <a:p>
            <a:r>
              <a:rPr lang="en-US" sz="2000"/>
              <a:t>160 meters 4:00 PM MST:	-101 dBm    160 meter CQ</a:t>
            </a:r>
          </a:p>
          <a:p>
            <a:r>
              <a:rPr lang="en-US" sz="2000"/>
              <a:t>160 meters 6:30 PM MST:	-91 dBm       CW Contest</a:t>
            </a:r>
          </a:p>
          <a:p>
            <a:r>
              <a:rPr lang="en-US" sz="2000"/>
              <a:t>	</a:t>
            </a:r>
          </a:p>
          <a:p>
            <a:r>
              <a:rPr lang="en-US" sz="2000"/>
              <a:t>ITU rural nominal value:		-87 dBm</a:t>
            </a:r>
          </a:p>
          <a:p>
            <a:endParaRPr lang="en-US" sz="2000"/>
          </a:p>
          <a:p>
            <a:r>
              <a:rPr lang="en-US" sz="2000"/>
              <a:t>Beam Heading, October 2013 	15 meters	10 meters </a:t>
            </a:r>
          </a:p>
          <a:p>
            <a:r>
              <a:rPr lang="en-US" sz="2000"/>
              <a:t>0 degrees beam heading:	-124 dBm	-129 dBm</a:t>
            </a:r>
          </a:p>
          <a:p>
            <a:r>
              <a:rPr lang="en-US" sz="2000"/>
              <a:t>30 degrees:			-124 dBm	-123 dBm</a:t>
            </a:r>
          </a:p>
          <a:p>
            <a:r>
              <a:rPr lang="en-US" sz="2000"/>
              <a:t>60 degrees:			-118 dBm	-120 dBm</a:t>
            </a:r>
          </a:p>
          <a:p>
            <a:r>
              <a:rPr lang="en-US" sz="2000"/>
              <a:t>90 degrees:			-114 dBm	-120 dBm</a:t>
            </a:r>
          </a:p>
          <a:p>
            <a:r>
              <a:rPr lang="en-US" sz="2000"/>
              <a:t>120 degrees:			-113 dBm	-122 dBm</a:t>
            </a:r>
          </a:p>
          <a:p>
            <a:r>
              <a:rPr lang="en-US" sz="2000"/>
              <a:t>150 degrees:			-114 dBm	-122 dBm</a:t>
            </a:r>
          </a:p>
          <a:p>
            <a:endParaRPr lang="en-US" sz="2000"/>
          </a:p>
          <a:p>
            <a:r>
              <a:rPr lang="en-US" sz="2000"/>
              <a:t>ITU rural nominal value:		-114 dBm 	-119 dBm			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Typical receiver noise floor values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343400"/>
          </a:xfrm>
        </p:spPr>
        <p:txBody>
          <a:bodyPr/>
          <a:lstStyle/>
          <a:p>
            <a:r>
              <a:rPr lang="en-US" dirty="0" smtClean="0"/>
              <a:t>Rig		Preamp OFF	Preamp ON </a:t>
            </a:r>
          </a:p>
          <a:p>
            <a:r>
              <a:rPr lang="en-US" dirty="0" smtClean="0"/>
              <a:t>Pro III	-132 </a:t>
            </a:r>
            <a:r>
              <a:rPr lang="en-US" dirty="0" err="1" smtClean="0"/>
              <a:t>dBm</a:t>
            </a:r>
            <a:r>
              <a:rPr lang="en-US" dirty="0" smtClean="0"/>
              <a:t>		-140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TS-990	-127 </a:t>
            </a:r>
            <a:r>
              <a:rPr lang="en-US" dirty="0" err="1" smtClean="0"/>
              <a:t>dBm</a:t>
            </a:r>
            <a:r>
              <a:rPr lang="en-US" dirty="0" smtClean="0"/>
              <a:t>		-138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K3		-130 </a:t>
            </a:r>
            <a:r>
              <a:rPr lang="en-US" dirty="0" err="1" smtClean="0"/>
              <a:t>dBm</a:t>
            </a:r>
            <a:r>
              <a:rPr lang="en-US" dirty="0" smtClean="0"/>
              <a:t>		-138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ITU band noise on 40 meters is around -100 </a:t>
            </a:r>
            <a:r>
              <a:rPr lang="en-US" dirty="0" err="1" smtClean="0"/>
              <a:t>dBm</a:t>
            </a:r>
            <a:r>
              <a:rPr lang="en-US" dirty="0" smtClean="0"/>
              <a:t>, while typical receiver noise floor (no preamp) is -130 </a:t>
            </a:r>
            <a:r>
              <a:rPr lang="en-US" dirty="0" err="1" smtClean="0"/>
              <a:t>dBm</a:t>
            </a:r>
            <a:r>
              <a:rPr lang="en-US" dirty="0" smtClean="0"/>
              <a:t>, or 30 dB lower ! 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What does all this imply?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For most radios: Up-conversion / down-conversion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On the lower bands, attenuation is often appropriate. 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There is no point in band noise reading upscale on your S meter.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 preamp is rarely needed on 20 meters.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 preamp would never be needed on 40 meters and below, assuming the transmit antenna is used on receive.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smtClean="0"/>
              <a:t>Where do these examples not apply?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Direct sampling radios are very different 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Their overload point is much higher, and the noise floor is also much higher without a preamp 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Examples of direct sampling radios: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r>
              <a:rPr lang="en-US" sz="2400" smtClean="0"/>
              <a:t>Perseus receiver  (CW Skimmer)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Apache ANAN-100D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Flex 6500 or 6700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457200"/>
          </a:xfrm>
        </p:spPr>
        <p:txBody>
          <a:bodyPr/>
          <a:lstStyle/>
          <a:p>
            <a:r>
              <a:rPr lang="en-US" sz="3200" smtClean="0"/>
              <a:t>Some comparison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7724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Rig	Noise Floor Preamp Off / On          Noise Figure Preamp Off / 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Icom</a:t>
            </a:r>
            <a:r>
              <a:rPr lang="en-US" dirty="0"/>
              <a:t>  Pro III	-132 </a:t>
            </a:r>
            <a:r>
              <a:rPr lang="en-US" dirty="0" err="1"/>
              <a:t>dBm</a:t>
            </a:r>
            <a:r>
              <a:rPr lang="en-US" dirty="0"/>
              <a:t> / -140 </a:t>
            </a:r>
            <a:r>
              <a:rPr lang="en-US" dirty="0" err="1"/>
              <a:t>dBm</a:t>
            </a:r>
            <a:r>
              <a:rPr lang="en-US" dirty="0"/>
              <a:t>		12  dB / 4 dB</a:t>
            </a:r>
          </a:p>
          <a:p>
            <a:pPr>
              <a:defRPr/>
            </a:pPr>
            <a:r>
              <a:rPr lang="en-US" dirty="0" err="1"/>
              <a:t>Elecraft</a:t>
            </a:r>
            <a:r>
              <a:rPr lang="en-US" dirty="0"/>
              <a:t>  K3	-130 </a:t>
            </a:r>
            <a:r>
              <a:rPr lang="en-US" dirty="0" err="1"/>
              <a:t>dBm</a:t>
            </a:r>
            <a:r>
              <a:rPr lang="en-US" dirty="0"/>
              <a:t> / -138 </a:t>
            </a:r>
            <a:r>
              <a:rPr lang="en-US" dirty="0" err="1"/>
              <a:t>dBm</a:t>
            </a:r>
            <a:r>
              <a:rPr lang="en-US" dirty="0"/>
              <a:t>		14 dB / 6 dB</a:t>
            </a:r>
          </a:p>
          <a:p>
            <a:pPr>
              <a:defRPr/>
            </a:pPr>
            <a:r>
              <a:rPr lang="en-US" dirty="0"/>
              <a:t>Kenwood  990S	-127 </a:t>
            </a:r>
            <a:r>
              <a:rPr lang="en-US" dirty="0" err="1"/>
              <a:t>dBm</a:t>
            </a:r>
            <a:r>
              <a:rPr lang="en-US" dirty="0"/>
              <a:t> / -138 </a:t>
            </a:r>
            <a:r>
              <a:rPr lang="en-US" dirty="0" err="1"/>
              <a:t>dBm</a:t>
            </a:r>
            <a:r>
              <a:rPr lang="en-US" dirty="0"/>
              <a:t>		17 dB / 6 dB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Flex 6700	-118 </a:t>
            </a:r>
            <a:r>
              <a:rPr lang="en-US" dirty="0" err="1"/>
              <a:t>dBm</a:t>
            </a:r>
            <a:r>
              <a:rPr lang="en-US" dirty="0"/>
              <a:t> / -134 </a:t>
            </a:r>
            <a:r>
              <a:rPr lang="en-US" dirty="0" err="1"/>
              <a:t>dBm</a:t>
            </a:r>
            <a:r>
              <a:rPr lang="en-US" dirty="0"/>
              <a:t>		26 dB / 10 dB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For classic radios with normal mixers (up-conversion or down-conversion) attenuation is often helpful in potential overload conditions (contests / DX pile-ups) on 40 meters and below.  Possibly even on 20 meters.  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For direct sampling radios, attenuation would rarely be needed, but a preamp would be useful on 15 meters and up.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 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 </a:t>
            </a:r>
          </a:p>
          <a:p>
            <a:pPr marL="342900" indent="-342900">
              <a:buFontTx/>
              <a:buAutoNum type="arabicPlain" startAt="6700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62000" y="1828800"/>
            <a:ext cx="7086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638800"/>
          </a:xfrm>
        </p:spPr>
        <p:txBody>
          <a:bodyPr/>
          <a:lstStyle/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b="1" smtClean="0">
                <a:solidFill>
                  <a:srgbClr val="000000"/>
                </a:solidFill>
              </a:rPr>
              <a:t>What is important in a contest or DX pile-up environment is still the same in 2014.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smtClean="0"/>
              <a:t>Good Dynamic Range to hear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>
                <a:solidFill>
                  <a:srgbClr val="FF6600"/>
                </a:solidFill>
              </a:rPr>
              <a:t>weak </a:t>
            </a:r>
            <a:r>
              <a:rPr lang="en-US" smtClean="0"/>
              <a:t>signals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/>
              <a:t>in the presence of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>
                <a:solidFill>
                  <a:srgbClr val="FF6600"/>
                </a:solidFill>
              </a:rPr>
              <a:t>near-by strong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/>
              <a:t>signals.</a:t>
            </a:r>
            <a:r>
              <a:rPr lang="en-US" smtClean="0">
                <a:solidFill>
                  <a:srgbClr val="993300"/>
                </a:solidFill>
              </a:rPr>
              <a:t>  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endParaRPr lang="en-US" smtClean="0">
              <a:solidFill>
                <a:srgbClr val="993300"/>
              </a:solidFill>
            </a:endParaRP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smtClean="0">
                <a:solidFill>
                  <a:srgbClr val="FF0000"/>
                </a:solidFill>
              </a:rPr>
              <a:t>You need a better receiver for CW than for SSB.</a:t>
            </a: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endParaRPr lang="en-US" smtClean="0"/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smtClean="0"/>
              <a:t>2013 / 2014 Contest performance observations</a:t>
            </a: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endParaRPr lang="en-US" smtClean="0"/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b="1" smtClean="0"/>
              <a:t>How does published test data relate to on-air chance of overload?  </a:t>
            </a:r>
            <a:endParaRPr lang="en-US" smtClean="0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02" name="Freeform 8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How do we chose a new transceiver?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30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On most bands receivers are too sensitive.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Make the most of the radio’s dynamic range by properly using the attenuator and using the preamp only when necessary.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Published dynamic range can be misleading, depending on how it is measured.  Read the fine print, as I discussed last year. 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Look at RMDR, as this typically dominates.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(RMDR* = Reciprocal Mixing Dynamic Range)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[*QST April 2012 for sidebar – Bob Allison] 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FF6600"/>
                </a:solidFill>
              </a:rPr>
              <a:t>It is a numbers game today!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Evaluation in contest conditions is critical.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A lab setup can never approximate CQ WW !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smtClean="0"/>
              <a:t>Important factors to consider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Note: Use of the 6, 10 or 12 dB attenuator does affect the AGC threshold, so there may be a compromise between AGC and potential overload improvement.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Contest Fatigue is a subject I have been harping on for years.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What makes us tired in a contest beyond just the hours on the air?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Examples of Contest Fatigue Issues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302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Distortion in the audio from the product detector &amp; audio amp or DSP artifacts.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 very fast AGC decay, though at time necessary, fills holes between words on SSB or letters on CW with noise. 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Few radios have an adjustable AGC threshold, but can use RF gain control.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</a:t>
            </a:r>
          </a:p>
          <a:p>
            <a:pPr>
              <a:lnSpc>
                <a:spcPct val="90000"/>
              </a:lnSpc>
            </a:pPr>
            <a:r>
              <a:rPr lang="en-US" smtClean="0"/>
              <a:t>Flex 6000 series does remember AGC threshold by band (not by mode/bandwidth).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24800" cy="914400"/>
          </a:xfrm>
        </p:spPr>
        <p:txBody>
          <a:bodyPr/>
          <a:lstStyle/>
          <a:p>
            <a:r>
              <a:rPr lang="en-US" smtClean="0"/>
              <a:t>How to cope on noisy bands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3724275"/>
          </a:xfrm>
        </p:spPr>
        <p:txBody>
          <a:bodyPr/>
          <a:lstStyle/>
          <a:p>
            <a:r>
              <a:rPr lang="en-US" smtClean="0"/>
              <a:t>Set the AGC threshold so punching in 6 dB attenuation definitely drops the band noise.  </a:t>
            </a:r>
          </a:p>
          <a:p>
            <a:r>
              <a:rPr lang="en-US" smtClean="0"/>
              <a:t>If the band noise is as loud as a weak but Q5 signal, this adds to fatigue.</a:t>
            </a:r>
          </a:p>
          <a:p>
            <a:r>
              <a:rPr lang="en-US" smtClean="0"/>
              <a:t>If your receiver has hiss or hum in your phones, consider plugging your phones into a speaker that has high-pass and low-pass filters.</a:t>
            </a:r>
          </a:p>
          <a:p>
            <a:r>
              <a:rPr lang="en-US" smtClean="0"/>
              <a:t>Examples:  Icom SP-20, SP-23 or SP-34 </a:t>
            </a:r>
          </a:p>
          <a:p>
            <a:r>
              <a:rPr lang="en-US" smtClean="0"/>
              <a:t>Yaesu SP-2000 or Kenwood SP-990</a:t>
            </a:r>
          </a:p>
          <a:p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848600" cy="609600"/>
          </a:xfrm>
        </p:spPr>
        <p:txBody>
          <a:bodyPr/>
          <a:lstStyle/>
          <a:p>
            <a:r>
              <a:rPr lang="en-US" sz="3200" smtClean="0"/>
              <a:t>Transmit IMD Needs to be improved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3025" cy="4410075"/>
          </a:xfrm>
        </p:spPr>
        <p:txBody>
          <a:bodyPr/>
          <a:lstStyle/>
          <a:p>
            <a:r>
              <a:rPr lang="en-US" smtClean="0"/>
              <a:t>Receivers have improved dramatically over the past 10 years, but rarely so transmitters.</a:t>
            </a:r>
          </a:p>
          <a:p>
            <a:r>
              <a:rPr lang="en-US" smtClean="0"/>
              <a:t>AI0L had complaints of being broad.</a:t>
            </a:r>
          </a:p>
          <a:p>
            <a:r>
              <a:rPr lang="en-US" smtClean="0"/>
              <a:t>Comparing rig A &amp; amp A to rig B and amp B</a:t>
            </a:r>
          </a:p>
          <a:p>
            <a:r>
              <a:rPr lang="en-US" smtClean="0"/>
              <a:t>Desired sideband was S9 +15 dB</a:t>
            </a:r>
          </a:p>
          <a:p>
            <a:r>
              <a:rPr lang="en-US" smtClean="0"/>
              <a:t>Opposite sideband with “A” combo = S8</a:t>
            </a:r>
          </a:p>
          <a:p>
            <a:r>
              <a:rPr lang="en-US" smtClean="0"/>
              <a:t>Opposite sideband with “B” combo = S2</a:t>
            </a:r>
          </a:p>
          <a:p>
            <a:r>
              <a:rPr lang="en-US" smtClean="0"/>
              <a:t>“A” combo is current rig &amp; solid-state amp</a:t>
            </a:r>
          </a:p>
          <a:p>
            <a:r>
              <a:rPr lang="en-US" smtClean="0"/>
              <a:t>“B” combo is 30 year old rig &amp; 2x3CX800As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Transmit Intermodulation IC-7410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693025" cy="4419600"/>
          </a:xfrm>
        </p:spPr>
        <p:txBody>
          <a:bodyPr/>
          <a:lstStyle/>
          <a:p>
            <a:pPr eaLnBrk="1" hangingPunct="1"/>
            <a:r>
              <a:rPr lang="en-US" smtClean="0"/>
              <a:t>White noise fed into mic jack to approximate speech using IC-7410.</a:t>
            </a:r>
          </a:p>
          <a:p>
            <a:pPr eaLnBrk="1" hangingPunct="1"/>
            <a:r>
              <a:rPr lang="en-US" smtClean="0"/>
              <a:t>(This is a typical example, not just this rig.)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Look at the “shoulders” of IMD close-in to the transmit passband.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this station is 3 kHz away and is strong, hearing a weak signal will be difficult.   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Icom IC-7410 Class AB, White Noise</a:t>
            </a:r>
          </a:p>
        </p:txBody>
      </p:sp>
      <p:pic>
        <p:nvPicPr>
          <p:cNvPr id="28675" name="Picture 6" descr="WhiteNoise7410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67818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Line 7"/>
          <p:cNvSpPr>
            <a:spLocks noChangeShapeType="1"/>
          </p:cNvSpPr>
          <p:nvPr/>
        </p:nvSpPr>
        <p:spPr bwMode="auto">
          <a:xfrm flipH="1">
            <a:off x="2590800" y="32766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>
            <a:off x="2590800" y="3276600"/>
            <a:ext cx="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1752600" y="2667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 kHz from edge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2362200" y="548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40 dB down @ 3 kHz</a:t>
            </a:r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3429000" y="1524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Noise source = GR 1381, 5-kHz -3 dB BW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95400" y="762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Icom IC-781 Classic 2-Tone Test     3</a:t>
            </a:r>
            <a:r>
              <a:rPr lang="en-US" sz="2400" baseline="30000"/>
              <a:t>rd</a:t>
            </a:r>
            <a:r>
              <a:rPr lang="en-US" sz="2400"/>
              <a:t> order </a:t>
            </a:r>
            <a:r>
              <a:rPr lang="en-US" sz="2400">
                <a:solidFill>
                  <a:srgbClr val="FF0000"/>
                </a:solidFill>
              </a:rPr>
              <a:t>-28 dB</a:t>
            </a:r>
          </a:p>
        </p:txBody>
      </p:sp>
      <p:pic>
        <p:nvPicPr>
          <p:cNvPr id="29699" name="Picture 2" descr="5815-2-Tone1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429000" y="1524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Tones are 700 Hz and 1800 Hz 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562600" y="3429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-34 dB below PEP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5816-Noise1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6962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066800" y="8382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IC-781 White Noise Intermodulation Occupied Bandwidth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276600" y="1524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 1381 BW = 5 kHz @ -3 dB</a:t>
            </a:r>
          </a:p>
        </p:txBody>
      </p:sp>
      <p:cxnSp>
        <p:nvCxnSpPr>
          <p:cNvPr id="30725" name="Straight Arrow Connector 7"/>
          <p:cNvCxnSpPr>
            <a:cxnSpLocks noChangeShapeType="1"/>
          </p:cNvCxnSpPr>
          <p:nvPr/>
        </p:nvCxnSpPr>
        <p:spPr bwMode="auto">
          <a:xfrm flipH="1">
            <a:off x="5638800" y="3048000"/>
            <a:ext cx="15240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12"/>
          <p:cNvCxnSpPr>
            <a:cxnSpLocks noChangeShapeType="1"/>
          </p:cNvCxnSpPr>
          <p:nvPr/>
        </p:nvCxnSpPr>
        <p:spPr bwMode="auto">
          <a:xfrm flipH="1">
            <a:off x="5791200" y="4191000"/>
            <a:ext cx="13716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5867400" y="3352800"/>
            <a:ext cx="129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28 dB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5817-Combined1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143000" y="7620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Comparison 2-Tone vs. Noise Intermodulation Bandwidth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429000" y="228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How Wide Is Your Signal ?</a:t>
            </a:r>
          </a:p>
        </p:txBody>
      </p:sp>
      <p:cxnSp>
        <p:nvCxnSpPr>
          <p:cNvPr id="31749" name="Straight Arrow Connector 8"/>
          <p:cNvCxnSpPr>
            <a:cxnSpLocks noChangeShapeType="1"/>
          </p:cNvCxnSpPr>
          <p:nvPr/>
        </p:nvCxnSpPr>
        <p:spPr bwMode="auto">
          <a:xfrm>
            <a:off x="3352800" y="3352800"/>
            <a:ext cx="11430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750" name="Straight Arrow Connector 10"/>
          <p:cNvCxnSpPr>
            <a:cxnSpLocks noChangeShapeType="1"/>
          </p:cNvCxnSpPr>
          <p:nvPr/>
        </p:nvCxnSpPr>
        <p:spPr bwMode="auto">
          <a:xfrm>
            <a:off x="3352800" y="3352800"/>
            <a:ext cx="0" cy="15240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751" name="TextBox 26"/>
          <p:cNvSpPr txBox="1">
            <a:spLocks noChangeArrowheads="1"/>
          </p:cNvSpPr>
          <p:nvPr/>
        </p:nvSpPr>
        <p:spPr bwMode="auto">
          <a:xfrm>
            <a:off x="3429000" y="28956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3 kHz</a:t>
            </a:r>
          </a:p>
        </p:txBody>
      </p:sp>
      <p:sp>
        <p:nvSpPr>
          <p:cNvPr id="31752" name="TextBox 27"/>
          <p:cNvSpPr txBox="1">
            <a:spLocks noChangeArrowheads="1"/>
          </p:cNvSpPr>
          <p:nvPr/>
        </p:nvSpPr>
        <p:spPr bwMode="auto">
          <a:xfrm>
            <a:off x="2438400" y="3733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-37 dB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3820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b="0" smtClean="0">
                <a:latin typeface="Arial Black" pitchFamily="34" charset="0"/>
              </a:rPr>
              <a:t>What New Rigs have Shipped?</a:t>
            </a:r>
            <a:r>
              <a:rPr lang="en-US" sz="3200" smtClean="0"/>
              <a:t> </a:t>
            </a:r>
            <a:endParaRPr lang="en-US" sz="2000" i="1" smtClean="0">
              <a:solidFill>
                <a:srgbClr val="000066"/>
              </a:solidFill>
            </a:endParaRP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129" name="Freeform 6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228600" y="1676400"/>
            <a:ext cx="7391400" cy="228600"/>
            <a:chOff x="144" y="1248"/>
            <a:chExt cx="4656" cy="201"/>
          </a:xfrm>
        </p:grpSpPr>
        <p:sp>
          <p:nvSpPr>
            <p:cNvPr id="5126" name="AutoShape 8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127" name="AutoShape 9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838200" y="2057400"/>
            <a:ext cx="7772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Announced rigs that actually shipped in 2013:</a:t>
            </a:r>
          </a:p>
          <a:p>
            <a:pPr>
              <a:spcBef>
                <a:spcPct val="50000"/>
              </a:spcBef>
            </a:pPr>
            <a:r>
              <a:rPr lang="en-US" sz="2400"/>
              <a:t>Hilberling PT-8000A @ $18,000</a:t>
            </a:r>
          </a:p>
          <a:p>
            <a:pPr>
              <a:spcBef>
                <a:spcPct val="50000"/>
              </a:spcBef>
            </a:pPr>
            <a:r>
              <a:rPr lang="en-US" sz="2400"/>
              <a:t>Kenwood TS-990S @ $8,000</a:t>
            </a:r>
          </a:p>
          <a:p>
            <a:pPr>
              <a:spcBef>
                <a:spcPct val="50000"/>
              </a:spcBef>
            </a:pPr>
            <a:r>
              <a:rPr lang="en-US" sz="2400"/>
              <a:t>Flex 6000 series @ $4,300 to $7,500</a:t>
            </a:r>
          </a:p>
          <a:p>
            <a:pPr>
              <a:spcBef>
                <a:spcPct val="50000"/>
              </a:spcBef>
            </a:pPr>
            <a:r>
              <a:rPr lang="en-US" sz="2400"/>
              <a:t>Ten-Tec Argonaut VI + 418 amp @ $1,780</a:t>
            </a:r>
          </a:p>
          <a:p>
            <a:pPr>
              <a:spcBef>
                <a:spcPct val="50000"/>
              </a:spcBef>
            </a:pPr>
            <a:r>
              <a:rPr lang="en-US" sz="2400"/>
              <a:t>Elecraft KX3 with KXPA100 amp</a:t>
            </a:r>
            <a:r>
              <a:rPr lang="en-US" sz="2400">
                <a:solidFill>
                  <a:srgbClr val="FF0000"/>
                </a:solidFill>
              </a:rPr>
              <a:t>*</a:t>
            </a:r>
            <a:r>
              <a:rPr lang="en-US" sz="2400"/>
              <a:t> @</a:t>
            </a:r>
            <a:r>
              <a:rPr lang="en-US"/>
              <a:t> </a:t>
            </a:r>
            <a:r>
              <a:rPr lang="en-US" sz="2400"/>
              <a:t>$1,750</a:t>
            </a:r>
          </a:p>
          <a:p>
            <a:pPr>
              <a:spcBef>
                <a:spcPct val="50000"/>
              </a:spcBef>
            </a:pPr>
            <a:r>
              <a:rPr lang="en-US" sz="2400"/>
              <a:t>(All of these used in contests in 2013 &amp; 2014)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*</a:t>
            </a:r>
            <a:r>
              <a:rPr lang="en-US" sz="2400"/>
              <a:t> The KXPA100 shipped in 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Broad signals Also Exist on CW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4181475"/>
          </a:xfrm>
        </p:spPr>
        <p:txBody>
          <a:bodyPr/>
          <a:lstStyle/>
          <a:p>
            <a:r>
              <a:rPr lang="en-US" smtClean="0"/>
              <a:t>The following slide shows the difference between a rise time of 3 milliseconds vs. 10 milliseconds. </a:t>
            </a:r>
          </a:p>
          <a:p>
            <a:r>
              <a:rPr lang="en-US" smtClean="0">
                <a:solidFill>
                  <a:srgbClr val="FF0000"/>
                </a:solidFill>
              </a:rPr>
              <a:t>There is a 20 dB difference in the strength of the key click 700 Hz removed from the transmitting station.</a:t>
            </a:r>
          </a:p>
          <a:p>
            <a:r>
              <a:rPr lang="en-US" smtClean="0"/>
              <a:t>(Transmitter was a Ten-Tec Omni-VII that has a menu to adjust the rise time.)</a:t>
            </a:r>
          </a:p>
          <a:p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Spectrum of CW Signal on HP 3585A Analyzer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00200" y="1676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Comparison of 3 msec vs 10 msec rise time</a:t>
            </a:r>
            <a:r>
              <a:rPr lang="en-US"/>
              <a:t> </a:t>
            </a:r>
          </a:p>
        </p:txBody>
      </p:sp>
      <p:pic>
        <p:nvPicPr>
          <p:cNvPr id="33796" name="Picture 6" descr="KeyingB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5715000" y="4876800"/>
            <a:ext cx="152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6324600" y="4876800"/>
            <a:ext cx="152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5867400" y="4876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6096000" y="5410200"/>
            <a:ext cx="0" cy="762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6705600" y="44196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solidFill>
                  <a:srgbClr val="FF6600"/>
                </a:solidFill>
              </a:rPr>
              <a:t>20 dB difference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AGC Impulse Noise Anomaly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Most new radios since 2003 exaggerate impulse noise.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Elecraft</a:t>
            </a:r>
            <a:r>
              <a:rPr lang="en-US" sz="2400" dirty="0" smtClean="0">
                <a:solidFill>
                  <a:srgbClr val="FF0000"/>
                </a:solidFill>
              </a:rPr>
              <a:t> K3, KX3 &amp; updated Ten-Tec rigs incorporate DSP code that ignores clicks, ticks and pops.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/>
              <a:t>Elecraft</a:t>
            </a:r>
            <a:r>
              <a:rPr lang="en-US" sz="2400" dirty="0" smtClean="0"/>
              <a:t> calls it the Sherwood Test.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Omni-7 on Top  -  Pro III on Bottom</a:t>
            </a:r>
          </a:p>
        </p:txBody>
      </p:sp>
      <p:pic>
        <p:nvPicPr>
          <p:cNvPr id="35843" name="Picture 3" descr="ImpulseNois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Electric Fence firing off every 2 seconds, 160 meters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CW signal about 15 WPM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58000" y="4038600"/>
            <a:ext cx="1371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/>
              <a:t>   </a:t>
            </a:r>
            <a:r>
              <a:rPr lang="en-US" b="1">
                <a:solidFill>
                  <a:srgbClr val="FF0000"/>
                </a:solidFill>
              </a:rPr>
              <a:t>2 sec</a:t>
            </a:r>
          </a:p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7010400" y="41910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mtClean="0"/>
              <a:t>Listen to 30 second audio clip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693025" cy="2971800"/>
          </a:xfrm>
        </p:spPr>
        <p:txBody>
          <a:bodyPr/>
          <a:lstStyle/>
          <a:p>
            <a:pPr eaLnBrk="1" hangingPunct="1"/>
            <a:r>
              <a:rPr lang="en-US" smtClean="0"/>
              <a:t>Audio Icom 756 Pro III</a:t>
            </a:r>
          </a:p>
          <a:p>
            <a:pPr eaLnBrk="1" hangingPunct="1"/>
            <a:r>
              <a:rPr lang="en-US" smtClean="0"/>
              <a:t>160 meters, 4 PM, Dec 13, 2008</a:t>
            </a:r>
          </a:p>
          <a:p>
            <a:pPr eaLnBrk="1" hangingPunct="1"/>
            <a:r>
              <a:rPr lang="en-US" smtClean="0"/>
              <a:t>Electric fence &amp; CW signals</a:t>
            </a:r>
          </a:p>
          <a:p>
            <a:pPr eaLnBrk="1" hangingPunct="1"/>
            <a:r>
              <a:rPr lang="en-US" smtClean="0"/>
              <a:t>KV4FZ calling DX station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Note volume level relatively constant</a:t>
            </a:r>
          </a:p>
          <a:p>
            <a:pPr eaLnBrk="1" hangingPunct="1"/>
            <a:endParaRPr lang="en-US" smtClean="0"/>
          </a:p>
        </p:txBody>
      </p:sp>
      <p:pic>
        <p:nvPicPr>
          <p:cNvPr id="402436" name="ImpulseRight30Se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2" fill="hold"/>
                                        <p:tgtEl>
                                          <p:spTgt spid="402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243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mtClean="0"/>
              <a:t>Audio clip with DSP AGC problem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648200"/>
          </a:xfrm>
        </p:spPr>
        <p:txBody>
          <a:bodyPr/>
          <a:lstStyle/>
          <a:p>
            <a:pPr eaLnBrk="1" hangingPunct="1"/>
            <a:r>
              <a:rPr lang="en-US" smtClean="0"/>
              <a:t>Audio Ten-Tec Omni-VII</a:t>
            </a:r>
          </a:p>
          <a:p>
            <a:pPr eaLnBrk="1" hangingPunct="1"/>
            <a:r>
              <a:rPr lang="en-US" smtClean="0"/>
              <a:t>160 meters, 4 PM, Dec 13, 2008</a:t>
            </a:r>
          </a:p>
          <a:p>
            <a:pPr eaLnBrk="1" hangingPunct="1"/>
            <a:r>
              <a:rPr lang="en-US" smtClean="0"/>
              <a:t>Electric Fence &amp; CW signals </a:t>
            </a:r>
          </a:p>
          <a:p>
            <a:pPr eaLnBrk="1" hangingPunct="1"/>
            <a:r>
              <a:rPr lang="en-US" smtClean="0"/>
              <a:t>Exact same signals as with Pro III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Note AGC being hammered by impulses</a:t>
            </a:r>
          </a:p>
          <a:p>
            <a:pPr eaLnBrk="1" hangingPunct="1"/>
            <a:r>
              <a:rPr lang="en-US" smtClean="0"/>
              <a:t>Other rigs with the same AGC problem:</a:t>
            </a:r>
          </a:p>
          <a:p>
            <a:pPr eaLnBrk="1" hangingPunct="1"/>
            <a:r>
              <a:rPr lang="en-US" smtClean="0"/>
              <a:t>IC-7800, IC-7700, IC-7600 &amp; IC-7000</a:t>
            </a:r>
          </a:p>
          <a:p>
            <a:pPr eaLnBrk="1" hangingPunct="1"/>
            <a:r>
              <a:rPr lang="en-US" smtClean="0"/>
              <a:t>FTdx-9000, FTdx-5000, FTdx-3000</a:t>
            </a:r>
          </a:p>
          <a:p>
            <a:pPr eaLnBrk="1" hangingPunct="1"/>
            <a:r>
              <a:rPr lang="en-US" smtClean="0"/>
              <a:t>Orion II &amp; T-T Eagle now fixed. 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03460" name="ImpulseLeft30Se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3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4" fill="hold"/>
                                        <p:tgtEl>
                                          <p:spTgt spid="403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4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3460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Contest Fatigue from audio artifacts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“good old days”, a pair of 6V6s in push pull were common.  Audio was smooth and pleasant.</a:t>
            </a:r>
          </a:p>
          <a:p>
            <a:pPr eaLnBrk="1" hangingPunct="1"/>
            <a:r>
              <a:rPr lang="en-US" dirty="0" smtClean="0"/>
              <a:t>Often today receive audio is an afterthought.</a:t>
            </a:r>
          </a:p>
          <a:p>
            <a:pPr eaLnBrk="1" hangingPunct="1"/>
            <a:r>
              <a:rPr lang="en-US" dirty="0" smtClean="0"/>
              <a:t>The rig manufacturers need to be concerned about the noise and distortion beyond the 300 to 3000 Hz bandwidth.  Our ears hear much more than 2700 Hz of bandwidth.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Screen shot from Elecraft Lab Fall 2008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76600" y="152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Factory Confirms K3 Audio Problem</a:t>
            </a:r>
          </a:p>
        </p:txBody>
      </p:sp>
      <p:pic>
        <p:nvPicPr>
          <p:cNvPr id="39940" name="Picture 4" descr="8ohm speaker 800mw green ch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K3 After New Choke Installed</a:t>
            </a:r>
          </a:p>
        </p:txBody>
      </p:sp>
      <p:pic>
        <p:nvPicPr>
          <p:cNvPr id="40963" name="Picture 3" descr="8ohm speaker 800mw new ch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52800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Factory Addresses K3 Audio Problem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Icom 756 Pro III Harmonic Distortion	</a:t>
            </a:r>
          </a:p>
        </p:txBody>
      </p:sp>
      <p:pic>
        <p:nvPicPr>
          <p:cNvPr id="41987" name="Picture 3" descr="ProIII-Harmonic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82738"/>
            <a:ext cx="76200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429000" y="228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0.1 % distortion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924800" cy="762000"/>
          </a:xfrm>
        </p:spPr>
        <p:txBody>
          <a:bodyPr/>
          <a:lstStyle/>
          <a:p>
            <a:pPr eaLnBrk="1" hangingPunct="1"/>
            <a:r>
              <a:rPr lang="en-US" sz="3200" b="0" smtClean="0">
                <a:latin typeface="Arial Black" pitchFamily="34" charset="0"/>
              </a:rPr>
              <a:t>Comments about the new rigs?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0" y="1600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 b="1">
              <a:solidFill>
                <a:srgbClr val="000066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219200" y="1752600"/>
            <a:ext cx="7467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Hilberling updated filter boards for better CW performance.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Kenwood TS-990 great bandscope with a very clean transmitter</a:t>
            </a:r>
          </a:p>
          <a:p>
            <a:pPr>
              <a:spcBef>
                <a:spcPct val="50000"/>
              </a:spcBef>
            </a:pPr>
            <a:r>
              <a:rPr lang="en-US"/>
              <a:t>Was my favorite contest rig in 2013.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Flex finally filled back orders and shipped V 1.00 &amp; V 1.1 software</a:t>
            </a:r>
          </a:p>
          <a:p>
            <a:pPr>
              <a:spcBef>
                <a:spcPct val="50000"/>
              </a:spcBef>
            </a:pPr>
            <a:r>
              <a:rPr lang="en-US"/>
              <a:t>Excellent electrical performance.  UI still being developed.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T-T Argonaut VI + 418 amp has excellent QSK (Any QRPers here?)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Elecraft KX3 + KXPA100 a flexible QRP / 100 watt option</a:t>
            </a:r>
          </a:p>
          <a:p>
            <a:pPr>
              <a:spcBef>
                <a:spcPct val="50000"/>
              </a:spcBef>
            </a:pPr>
            <a:r>
              <a:rPr lang="en-US"/>
              <a:t>(KX3 QSK not as good as K3 QSK or T-T QSK)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Icom 756 Pro III in-band IMD Distortion</a:t>
            </a:r>
          </a:p>
        </p:txBody>
      </p:sp>
      <p:pic>
        <p:nvPicPr>
          <p:cNvPr id="43011" name="Picture 3" descr="Pro3-Imd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29000" y="228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&lt; 0.3 % distortion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733800" y="2743200"/>
            <a:ext cx="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10000" y="3429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-54 dB 3</a:t>
            </a:r>
            <a:r>
              <a:rPr lang="en-US" sz="2000" baseline="30000">
                <a:solidFill>
                  <a:schemeClr val="bg1"/>
                </a:solidFill>
              </a:rPr>
              <a:t>rd</a:t>
            </a:r>
            <a:r>
              <a:rPr lang="en-US" sz="2000">
                <a:solidFill>
                  <a:schemeClr val="bg1"/>
                </a:solidFill>
              </a:rPr>
              <a:t> Order IMD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457200"/>
          </a:xfrm>
        </p:spPr>
        <p:txBody>
          <a:bodyPr/>
          <a:lstStyle/>
          <a:p>
            <a:r>
              <a:rPr lang="en-US" sz="3200" smtClean="0"/>
              <a:t>Choices today on rig selection	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3724275"/>
          </a:xfrm>
        </p:spPr>
        <p:txBody>
          <a:bodyPr/>
          <a:lstStyle/>
          <a:p>
            <a:r>
              <a:rPr lang="en-US" dirty="0" smtClean="0"/>
              <a:t>We have rigs from $1000 to $18,000 for sale.</a:t>
            </a:r>
          </a:p>
          <a:p>
            <a:r>
              <a:rPr lang="en-US" dirty="0" smtClean="0"/>
              <a:t>Many do well in contest conditions.</a:t>
            </a:r>
          </a:p>
          <a:p>
            <a:r>
              <a:rPr lang="en-US" dirty="0" smtClean="0"/>
              <a:t>It is hard to evaluate on-air performance from some of the published data.</a:t>
            </a:r>
          </a:p>
          <a:p>
            <a:r>
              <a:rPr lang="en-US" dirty="0" smtClean="0"/>
              <a:t>Many aspects of a radio affect contest scores</a:t>
            </a:r>
          </a:p>
          <a:p>
            <a:r>
              <a:rPr lang="en-US" dirty="0" smtClean="0"/>
              <a:t>In the end, hopefully you enjoy using  your rig on the air !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905000"/>
            <a:ext cx="657225" cy="1628775"/>
          </a:xfr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90800" y="2084388"/>
            <a:ext cx="5026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 </a:t>
            </a:r>
            <a:r>
              <a:rPr lang="en-US" sz="4000">
                <a:solidFill>
                  <a:srgbClr val="000000"/>
                </a:solidFill>
                <a:latin typeface="Impact" pitchFamily="34" charset="0"/>
              </a:rPr>
              <a:t>Sherwood Engineering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Arial Narrow" pitchFamily="34" charset="0"/>
              </a:rPr>
              <a:t>http://www.sherwood-engineering.com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95600" y="1524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Arial Narrow" pitchFamily="34" charset="0"/>
              </a:rPr>
              <a:t>http://www.NC0B.com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4446666"/>
            <a:ext cx="76200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Videos from past CTU presentations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2013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http://www.contestuniversity.com/main/page_videos.html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2011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http://www.pvrc.org/webinar/radioperformance.wmv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How did new rigs actually perform?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3025" cy="4876800"/>
          </a:xfrm>
        </p:spPr>
        <p:txBody>
          <a:bodyPr/>
          <a:lstStyle/>
          <a:p>
            <a:pPr eaLnBrk="1" hangingPunct="1"/>
            <a:r>
              <a:rPr lang="en-US" sz="2400" smtClean="0"/>
              <a:t>Hilberling’s new CW filter was a big improvement.  </a:t>
            </a:r>
          </a:p>
          <a:p>
            <a:pPr eaLnBrk="1" hangingPunct="1"/>
            <a:r>
              <a:rPr lang="en-US" sz="2400" smtClean="0"/>
              <a:t>The TS-990S was a joy to use on SSB &amp; CW.	</a:t>
            </a:r>
          </a:p>
          <a:p>
            <a:pPr eaLnBrk="1" hangingPunct="1"/>
            <a:r>
              <a:rPr lang="en-US" sz="2400" smtClean="0"/>
              <a:t>Flex 6700 performed very well in CQ 160 CW contest, but required two computers.</a:t>
            </a:r>
          </a:p>
          <a:p>
            <a:pPr eaLnBrk="1" hangingPunct="1"/>
            <a:r>
              <a:rPr lang="en-US" sz="2400" smtClean="0"/>
              <a:t>Argonaut VI + 418 + Acom 1000 performed well, but lacks some features.</a:t>
            </a:r>
          </a:p>
          <a:p>
            <a:pPr eaLnBrk="1" hangingPunct="1"/>
            <a:r>
              <a:rPr lang="en-US" sz="2400" smtClean="0"/>
              <a:t>KX3 also worked well in W1BB CW contest but QSK was disappointing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- Hilberling PT-8000A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953000"/>
          </a:xfrm>
        </p:spPr>
        <p:txBody>
          <a:bodyPr/>
          <a:lstStyle/>
          <a:p>
            <a:pPr eaLnBrk="1" hangingPunct="1"/>
            <a:r>
              <a:rPr lang="en-US" smtClean="0"/>
              <a:t>Covers 160 – 2 meters  </a:t>
            </a:r>
          </a:p>
          <a:p>
            <a:pPr eaLnBrk="1" hangingPunct="1"/>
            <a:r>
              <a:rPr lang="en-US" smtClean="0"/>
              <a:t>16-Pole crystal filters, plus audio DSP </a:t>
            </a:r>
          </a:p>
          <a:p>
            <a:pPr eaLnBrk="1" hangingPunct="1"/>
            <a:r>
              <a:rPr lang="en-US" smtClean="0"/>
              <a:t>All factory hardware and software updates need to be installed.</a:t>
            </a:r>
          </a:p>
          <a:p>
            <a:pPr eaLnBrk="1" hangingPunct="1"/>
            <a:r>
              <a:rPr lang="en-US" smtClean="0"/>
              <a:t>New 250 Hz crystal CW filter selection was mandatory for better CW performance.</a:t>
            </a:r>
          </a:p>
          <a:p>
            <a:pPr eaLnBrk="1" hangingPunct="1"/>
            <a:r>
              <a:rPr lang="en-US" smtClean="0"/>
              <a:t>250-Hz 16-pole Xtal + 200 Hz audio DSP OK</a:t>
            </a:r>
          </a:p>
          <a:p>
            <a:pPr eaLnBrk="1" hangingPunct="1"/>
            <a:r>
              <a:rPr lang="en-US" smtClean="0"/>
              <a:t>100-Hz audio DSP in QRM not satisfactory</a:t>
            </a:r>
          </a:p>
          <a:p>
            <a:pPr eaLnBrk="1" hangingPunct="1"/>
            <a:r>
              <a:rPr lang="en-US" smtClean="0"/>
              <a:t>Used in ARRL 160-meter CW contest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Kenwood TS-990S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876800"/>
          </a:xfrm>
        </p:spPr>
        <p:txBody>
          <a:bodyPr/>
          <a:lstStyle/>
          <a:p>
            <a:pPr eaLnBrk="1" hangingPunct="1"/>
            <a:r>
              <a:rPr lang="en-US" smtClean="0"/>
              <a:t>Main receiver down conversion all bands  </a:t>
            </a:r>
          </a:p>
          <a:p>
            <a:pPr eaLnBrk="1" hangingPunct="1"/>
            <a:r>
              <a:rPr lang="en-US" smtClean="0"/>
              <a:t>Third-order transmit IMD excellent at -40 dB</a:t>
            </a:r>
          </a:p>
          <a:p>
            <a:pPr eaLnBrk="1" hangingPunct="1"/>
            <a:r>
              <a:rPr lang="en-US" smtClean="0"/>
              <a:t>Band scope very effective</a:t>
            </a:r>
          </a:p>
          <a:p>
            <a:pPr eaLnBrk="1" hangingPunct="1"/>
            <a:r>
              <a:rPr lang="en-US" smtClean="0"/>
              <a:t>Excellent low-fatigue receive audio</a:t>
            </a:r>
          </a:p>
          <a:p>
            <a:pPr eaLnBrk="1" hangingPunct="1"/>
            <a:r>
              <a:rPr lang="en-US" smtClean="0"/>
              <a:t>Price competitive with competing flagship products of other OEMs</a:t>
            </a:r>
          </a:p>
          <a:p>
            <a:pPr eaLnBrk="1" hangingPunct="1"/>
            <a:r>
              <a:rPr lang="en-US" smtClean="0"/>
              <a:t>RMDR is its weakest point, but should rarely be an issue in most environments.</a:t>
            </a:r>
          </a:p>
          <a:p>
            <a:pPr eaLnBrk="1" hangingPunct="1"/>
            <a:r>
              <a:rPr lang="en-US" smtClean="0"/>
              <a:t>Used in CQWW SSB, ARRL 10 M &amp; ARRL 160 M CW contests. - Wonderful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Flex 6700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010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Fantastic band scope with amazing resolution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Used 16 hours in CQ 160 meter CW contest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Clean audio, very low fatigue, minimal ringing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Tuned receiver with external Pod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UI is in an early stage of development.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Preamp gain selections are odd.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Required two separate computers, one for N1MM and </a:t>
            </a:r>
            <a:r>
              <a:rPr lang="en-US" dirty="0" err="1" smtClean="0"/>
              <a:t>SmartCAT</a:t>
            </a:r>
            <a:r>
              <a:rPr lang="en-US" dirty="0" smtClean="0"/>
              <a:t> for band data, plus second computer to actually run </a:t>
            </a:r>
            <a:r>
              <a:rPr lang="en-US" dirty="0" err="1" smtClean="0"/>
              <a:t>SmartSDR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Will the need for two computers be a problem? 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Ten-Tec	Argonaut VI + 418 Amp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333875"/>
          </a:xfrm>
        </p:spPr>
        <p:txBody>
          <a:bodyPr/>
          <a:lstStyle/>
          <a:p>
            <a:pPr eaLnBrk="1" hangingPunct="1"/>
            <a:r>
              <a:rPr lang="en-US" smtClean="0"/>
              <a:t>QSK with 418 and Acom 1000 worked well</a:t>
            </a:r>
          </a:p>
          <a:p>
            <a:pPr eaLnBrk="1" hangingPunct="1"/>
            <a:r>
              <a:rPr lang="en-US" smtClean="0"/>
              <a:t>DSP noise blanker limited below 725 Hz BW</a:t>
            </a:r>
          </a:p>
          <a:p>
            <a:pPr eaLnBrk="1" hangingPunct="1"/>
            <a:r>
              <a:rPr lang="en-US" smtClean="0"/>
              <a:t>Used Timewave DSP-59+ for extra selectivity and to drive external speaker</a:t>
            </a:r>
          </a:p>
          <a:p>
            <a:pPr eaLnBrk="1" hangingPunct="1"/>
            <a:r>
              <a:rPr lang="en-US" smtClean="0"/>
              <a:t>Reasonable choice for QRP contesters who operate at home and in the field.</a:t>
            </a:r>
          </a:p>
          <a:p>
            <a:pPr eaLnBrk="1" hangingPunct="1"/>
            <a:r>
              <a:rPr lang="en-US" smtClean="0"/>
              <a:t>Does not cover 12 or 6 meters.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Are missing bands a big problem?  Hands?</a:t>
            </a:r>
          </a:p>
          <a:p>
            <a:pPr eaLnBrk="1" hangingPunct="1"/>
            <a:r>
              <a:rPr lang="en-US" smtClean="0"/>
              <a:t>Ergonomics a bit sparse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5175</TotalTime>
  <Words>2405</Words>
  <Application>Microsoft Office PowerPoint</Application>
  <PresentationFormat>On-screen Show (4:3)</PresentationFormat>
  <Paragraphs>353</Paragraphs>
  <Slides>42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Capsules</vt:lpstr>
      <vt:lpstr>2013 / 2014 Rig Contest Results  + Test Data Means What? </vt:lpstr>
      <vt:lpstr>Slide 2</vt:lpstr>
      <vt:lpstr>What New Rigs have Shipped? </vt:lpstr>
      <vt:lpstr>Comments about the new rigs?</vt:lpstr>
      <vt:lpstr>How did new rigs actually perform?</vt:lpstr>
      <vt:lpstr>Details - Hilberling PT-8000A</vt:lpstr>
      <vt:lpstr>Details – Kenwood TS-990S </vt:lpstr>
      <vt:lpstr>Details – Flex 6700 </vt:lpstr>
      <vt:lpstr>Ten-Tec Argonaut VI + 418 Amp</vt:lpstr>
      <vt:lpstr>Details – Elecraft KX3</vt:lpstr>
      <vt:lpstr>How does published test data relate?</vt:lpstr>
      <vt:lpstr>Slide 12</vt:lpstr>
      <vt:lpstr>Most Radios are designed for 10 meters</vt:lpstr>
      <vt:lpstr>How does band noise vary by band?</vt:lpstr>
      <vt:lpstr>Measured band noise at NC0B</vt:lpstr>
      <vt:lpstr>Typical receiver noise floor values </vt:lpstr>
      <vt:lpstr>What does all this imply?</vt:lpstr>
      <vt:lpstr>Where do these examples not apply?</vt:lpstr>
      <vt:lpstr>Some comparison data </vt:lpstr>
      <vt:lpstr>How do we chose a new transceiver?</vt:lpstr>
      <vt:lpstr>Important factors to consider</vt:lpstr>
      <vt:lpstr>Examples of Contest Fatigue Issues</vt:lpstr>
      <vt:lpstr>How to cope on noisy bands</vt:lpstr>
      <vt:lpstr>Transmit IMD Needs to be improved </vt:lpstr>
      <vt:lpstr>Transmit Intermodulation IC-7410 </vt:lpstr>
      <vt:lpstr>Icom IC-7410 Class AB, White Noise</vt:lpstr>
      <vt:lpstr>Slide 27</vt:lpstr>
      <vt:lpstr>Slide 28</vt:lpstr>
      <vt:lpstr>Slide 29</vt:lpstr>
      <vt:lpstr>Broad signals Also Exist on CW </vt:lpstr>
      <vt:lpstr>Spectrum of CW Signal on HP 3585A Analyzer</vt:lpstr>
      <vt:lpstr>AGC Impulse Noise Anomaly </vt:lpstr>
      <vt:lpstr>Omni-7 on Top  -  Pro III on Bottom</vt:lpstr>
      <vt:lpstr>Listen to 30 second audio clip</vt:lpstr>
      <vt:lpstr>Audio clip with DSP AGC problem</vt:lpstr>
      <vt:lpstr>Contest Fatigue from audio artifacts</vt:lpstr>
      <vt:lpstr>Screen shot from Elecraft Lab Fall 2008</vt:lpstr>
      <vt:lpstr>K3 After New Choke Installed</vt:lpstr>
      <vt:lpstr>Icom 756 Pro III Harmonic Distortion </vt:lpstr>
      <vt:lpstr>Icom 756 Pro III in-band IMD Distortion</vt:lpstr>
      <vt:lpstr>Choices today on rig selection 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Radios Used in a Contest Environment</dc:title>
  <dc:creator>Chris &amp; Terri Cantrell</dc:creator>
  <cp:lastModifiedBy>Rob</cp:lastModifiedBy>
  <cp:revision>552</cp:revision>
  <cp:lastPrinted>1601-01-01T00:00:00Z</cp:lastPrinted>
  <dcterms:created xsi:type="dcterms:W3CDTF">2004-05-07T16:48:08Z</dcterms:created>
  <dcterms:modified xsi:type="dcterms:W3CDTF">2014-04-21T14:39:24Z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