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xls" ContentType="application/vnd.ms-exce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915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62" r:id="rId4"/>
    <p:sldId id="259" r:id="rId5"/>
    <p:sldId id="261" r:id="rId6"/>
    <p:sldId id="275" r:id="rId7"/>
    <p:sldId id="306" r:id="rId8"/>
    <p:sldId id="307" r:id="rId9"/>
    <p:sldId id="308" r:id="rId10"/>
    <p:sldId id="311" r:id="rId11"/>
    <p:sldId id="303" r:id="rId12"/>
    <p:sldId id="305" r:id="rId13"/>
    <p:sldId id="309" r:id="rId14"/>
    <p:sldId id="304" r:id="rId15"/>
    <p:sldId id="266" r:id="rId16"/>
    <p:sldId id="302" r:id="rId17"/>
    <p:sldId id="301" r:id="rId18"/>
    <p:sldId id="269" r:id="rId19"/>
    <p:sldId id="274" r:id="rId20"/>
    <p:sldId id="299" r:id="rId21"/>
    <p:sldId id="300" r:id="rId22"/>
    <p:sldId id="281" r:id="rId23"/>
    <p:sldId id="282" r:id="rId24"/>
    <p:sldId id="267" r:id="rId25"/>
    <p:sldId id="310" r:id="rId26"/>
    <p:sldId id="292" r:id="rId27"/>
    <p:sldId id="293" r:id="rId28"/>
    <p:sldId id="296" r:id="rId29"/>
    <p:sldId id="295" r:id="rId30"/>
    <p:sldId id="291" r:id="rId31"/>
    <p:sldId id="288" r:id="rId32"/>
    <p:sldId id="289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-48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87" autoAdjust="0"/>
  </p:normalViewPr>
  <p:slideViewPr>
    <p:cSldViewPr>
      <p:cViewPr varScale="1">
        <p:scale>
          <a:sx n="91" d="100"/>
          <a:sy n="91" d="100"/>
        </p:scale>
        <p:origin x="-2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BE07A6C-92A7-48A8-AD5A-127E01924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BB33AE4-7940-4B4F-ABA1-E2065A595A0F}" type="datetimeFigureOut">
              <a:rPr lang="en-US"/>
              <a:pPr>
                <a:defRPr/>
              </a:pPr>
              <a:t>3/31/2014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630189B-1A50-4DD9-80C2-33465FB21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C283E09-4569-42E2-AEEC-9D650A7DE32C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272B51-CF2C-43D2-8F73-C8BB8286C33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613FE5-6DE2-4991-B7F3-06A6B14D595A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7C95E7-5B1E-4840-B2C2-290EF538FBFD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97C95E7-5B1E-4840-B2C2-290EF538FBFD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E722EB-E2A7-43E8-AB36-C01FB1184DC5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AC6FE6-5208-4C61-B887-AEFE852FFA2B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E4FBAC-4944-44E4-80A9-954CA07FDC94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E70FBE-0AF8-4D52-92A8-28FEFAEB4994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1C55FE-9439-406A-922E-C7C268A5AF0A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5944F1A-57C2-4D1A-B660-865BD956C495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8FB6F3D-F975-4B75-BED1-C76DA83068A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862A58-643A-46F7-896F-EC48C181FD59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2A2FFBE-9B5C-47E0-9529-078FA2BFB308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285860-1AFA-494E-AE2C-A88258DB183F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797052-D5F3-4011-B137-90BF84DF1072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438A61-C630-4FEB-B8E3-4469284FF8F7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8438A61-C630-4FEB-B8E3-4469284FF8F7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8BFA429-A80C-461A-881C-5FB0C830A4D8}" type="slidenum">
              <a:rPr lang="en-US" smtClean="0"/>
              <a:pPr/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D22577-765A-4386-A65D-6D5452A0D20D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4FFB64-A7AE-4F74-927D-449B9C9D53A1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F6FF617-2CB7-43E3-9615-0A0ECA68E879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80A20F-3012-4520-B4C0-B20047367D55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B55720C-59CF-43B8-B15F-BC2DDAD3E3C1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F245E3-AC76-4CAA-9574-BF66CF6ACE77}" type="slidenum">
              <a:rPr lang="en-US" smtClean="0"/>
              <a:pPr/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643EFA-56A5-4EB0-9B84-9BFE262EA133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4DEA8A-698B-411C-9DA1-6ED0FAE42C67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91CD82-DB85-410F-B613-71CC836E3A7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77C4F9-30BB-4C62-BD03-BD792F079E4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AA36A4-ADF3-415E-AD72-045B47B43E7D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7E24A8E-A292-4A7D-9402-60514A6C3B10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272B51-CF2C-43D2-8F73-C8BB8286C332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838199"/>
            <a:ext cx="6781800" cy="1762125"/>
          </a:xfrm>
        </p:spPr>
        <p:txBody>
          <a:bodyPr/>
          <a:lstStyle>
            <a:lvl1pPr algn="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031206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pic>
        <p:nvPicPr>
          <p:cNvPr id="40" name="Picture 43" descr="9267_CTULogo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5486400"/>
            <a:ext cx="112395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44" descr="ICOM wht_red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0463" y="5583238"/>
            <a:ext cx="10239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57823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Dayton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420886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2883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243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547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542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7438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7921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4008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5276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8001000" y="152400"/>
            <a:ext cx="0" cy="13716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746760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4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5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6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7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8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0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1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2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3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6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7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8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9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4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05000" y="6324600"/>
            <a:ext cx="26558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 smtClean="0">
                <a:solidFill>
                  <a:schemeClr val="tx1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Dayton 2014</a:t>
            </a:r>
            <a:endParaRPr lang="en-US"/>
          </a:p>
        </p:txBody>
      </p:sp>
      <p:pic>
        <p:nvPicPr>
          <p:cNvPr id="40" name="Picture 40" descr="9267_CTULogo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4850" y="6019800"/>
            <a:ext cx="112395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41" descr="ICOM blk red"/>
          <p:cNvPicPr>
            <a:picLocks noChangeAspect="1" noChangeArrowheads="1"/>
          </p:cNvPicPr>
          <p:nvPr userDrawn="1"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416800" y="6086475"/>
            <a:ext cx="10414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Slide Number Placeholder 41"/>
          <p:cNvSpPr>
            <a:spLocks noGrp="1"/>
          </p:cNvSpPr>
          <p:nvPr>
            <p:ph type="sldNum" sz="quarter" idx="4"/>
          </p:nvPr>
        </p:nvSpPr>
        <p:spPr>
          <a:xfrm>
            <a:off x="51054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B6613-1730-477B-BAD8-B256B627AB24}" type="slidenum">
              <a:rPr lang="en-US" smtClean="0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folHlink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rgbClr val="000000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rgbClr val="000000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300">
          <a:solidFill>
            <a:srgbClr val="000000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CTU Presents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0350" y="3049588"/>
            <a:ext cx="5567363" cy="23622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Contest Hints and Kinks</a:t>
            </a:r>
          </a:p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Ward Silver, NØAX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asked what was the most powerful force in the Universe, Albert Einstein replied, “Compound interest.”</a:t>
            </a:r>
          </a:p>
          <a:p>
            <a:r>
              <a:rPr lang="en-US" dirty="0" smtClean="0"/>
              <a:t>Incremental improvement, applied relentlessly, is unstoppable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Plaques are won a dB at a time</a:t>
            </a:r>
            <a:endParaRPr lang="en-US" dirty="0" smtClean="0"/>
          </a:p>
          <a:p>
            <a:r>
              <a:rPr lang="en-US" dirty="0" smtClean="0"/>
              <a:t>Hints &amp; Kinks are the ham radio equivalent of incremental improvement.</a:t>
            </a:r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Continuous Improvement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Operator First</a:t>
            </a:r>
          </a:p>
          <a:p>
            <a:pPr eaLnBrk="1" hangingPunct="1"/>
            <a:r>
              <a:rPr lang="en-US" smtClean="0"/>
              <a:t>Technique Second</a:t>
            </a:r>
          </a:p>
          <a:p>
            <a:pPr eaLnBrk="1" hangingPunct="1"/>
            <a:r>
              <a:rPr lang="en-US" smtClean="0"/>
              <a:t>Antennas Third</a:t>
            </a:r>
          </a:p>
          <a:p>
            <a:pPr eaLnBrk="1" hangingPunct="1"/>
            <a:r>
              <a:rPr lang="en-US" smtClean="0"/>
              <a:t>Radios Fourth</a:t>
            </a:r>
          </a:p>
          <a:p>
            <a:pPr eaLnBrk="1" hangingPunct="1"/>
            <a:r>
              <a:rPr lang="en-US" smtClean="0"/>
              <a:t>Gadgets Last</a:t>
            </a: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Most Powerful Improvements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Cycle of Life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3429000" y="20574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Observe</a:t>
            </a: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5257800" y="3505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Judge</a:t>
            </a:r>
          </a:p>
        </p:txBody>
      </p:sp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3276600" y="5029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Act</a:t>
            </a:r>
          </a:p>
        </p:txBody>
      </p:sp>
      <p:sp>
        <p:nvSpPr>
          <p:cNvPr id="14343" name="Right Arrow 7"/>
          <p:cNvSpPr>
            <a:spLocks noChangeArrowheads="1"/>
          </p:cNvSpPr>
          <p:nvPr/>
        </p:nvSpPr>
        <p:spPr bwMode="auto">
          <a:xfrm rot="3203465">
            <a:off x="5486400" y="2743200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Right Arrow 9"/>
          <p:cNvSpPr>
            <a:spLocks noChangeArrowheads="1"/>
          </p:cNvSpPr>
          <p:nvPr/>
        </p:nvSpPr>
        <p:spPr bwMode="auto">
          <a:xfrm rot="8603465">
            <a:off x="5364163" y="4357688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Cycle of Life</a:t>
            </a:r>
          </a:p>
        </p:txBody>
      </p:sp>
      <p:sp>
        <p:nvSpPr>
          <p:cNvPr id="14339" name="TextBox 3"/>
          <p:cNvSpPr txBox="1">
            <a:spLocks noChangeArrowheads="1"/>
          </p:cNvSpPr>
          <p:nvPr/>
        </p:nvSpPr>
        <p:spPr bwMode="auto">
          <a:xfrm>
            <a:off x="3429000" y="20574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Observe</a:t>
            </a:r>
          </a:p>
        </p:txBody>
      </p:sp>
      <p:sp>
        <p:nvSpPr>
          <p:cNvPr id="14340" name="TextBox 4"/>
          <p:cNvSpPr txBox="1">
            <a:spLocks noChangeArrowheads="1"/>
          </p:cNvSpPr>
          <p:nvPr/>
        </p:nvSpPr>
        <p:spPr bwMode="auto">
          <a:xfrm>
            <a:off x="5257800" y="3505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Judge</a:t>
            </a:r>
          </a:p>
        </p:txBody>
      </p:sp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3276600" y="5029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chemeClr val="bg1"/>
                </a:solidFill>
              </a:rPr>
              <a:t>Act</a:t>
            </a:r>
          </a:p>
        </p:txBody>
      </p:sp>
      <p:sp>
        <p:nvSpPr>
          <p:cNvPr id="14342" name="TextBox 6"/>
          <p:cNvSpPr txBox="1">
            <a:spLocks noChangeArrowheads="1"/>
          </p:cNvSpPr>
          <p:nvPr/>
        </p:nvSpPr>
        <p:spPr bwMode="auto">
          <a:xfrm>
            <a:off x="1524000" y="350520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Repent!!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14343" name="Right Arrow 7"/>
          <p:cNvSpPr>
            <a:spLocks noChangeArrowheads="1"/>
          </p:cNvSpPr>
          <p:nvPr/>
        </p:nvSpPr>
        <p:spPr bwMode="auto">
          <a:xfrm rot="3203465">
            <a:off x="5486400" y="2743200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Right Arrow 8"/>
          <p:cNvSpPr>
            <a:spLocks noChangeArrowheads="1"/>
          </p:cNvSpPr>
          <p:nvPr/>
        </p:nvSpPr>
        <p:spPr bwMode="auto">
          <a:xfrm rot="-7596535">
            <a:off x="3230563" y="4281488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Right Arrow 9"/>
          <p:cNvSpPr>
            <a:spLocks noChangeArrowheads="1"/>
          </p:cNvSpPr>
          <p:nvPr/>
        </p:nvSpPr>
        <p:spPr bwMode="auto">
          <a:xfrm rot="8603465">
            <a:off x="5364163" y="4357688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Right Arrow 10"/>
          <p:cNvSpPr>
            <a:spLocks noChangeArrowheads="1"/>
          </p:cNvSpPr>
          <p:nvPr/>
        </p:nvSpPr>
        <p:spPr bwMode="auto">
          <a:xfrm rot="-2590505">
            <a:off x="3149600" y="2695575"/>
            <a:ext cx="6096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Ergonomics</a:t>
            </a:r>
          </a:p>
          <a:p>
            <a:pPr lvl="1" eaLnBrk="1" hangingPunct="1"/>
            <a:r>
              <a:rPr lang="en-US" dirty="0" smtClean="0"/>
              <a:t>Incredibly important</a:t>
            </a:r>
          </a:p>
          <a:p>
            <a:pPr lvl="1" eaLnBrk="1" hangingPunct="1"/>
            <a:r>
              <a:rPr lang="en-US" dirty="0" smtClean="0"/>
              <a:t>Fun or Slog? – Choose!</a:t>
            </a:r>
          </a:p>
          <a:p>
            <a:pPr lvl="1" eaLnBrk="1" hangingPunct="1"/>
            <a:r>
              <a:rPr lang="en-US" dirty="0" smtClean="0"/>
              <a:t>Maintain concentration, remove distractions</a:t>
            </a:r>
          </a:p>
          <a:p>
            <a:pPr lvl="1" eaLnBrk="1" hangingPunct="1"/>
            <a:r>
              <a:rPr lang="en-US" dirty="0" smtClean="0"/>
              <a:t>Make it </a:t>
            </a:r>
            <a:r>
              <a:rPr lang="en-US" b="1" dirty="0" smtClean="0">
                <a:solidFill>
                  <a:schemeClr val="accent2"/>
                </a:solidFill>
              </a:rPr>
              <a:t>EASY</a:t>
            </a:r>
            <a:r>
              <a:rPr lang="en-US" dirty="0" smtClean="0"/>
              <a:t> to do the right thing</a:t>
            </a:r>
            <a:r>
              <a:rPr lang="en-US" dirty="0" smtClean="0"/>
              <a:t>!</a:t>
            </a:r>
          </a:p>
          <a:p>
            <a:pPr lvl="2"/>
            <a:r>
              <a:rPr lang="en-US" dirty="0" smtClean="0"/>
              <a:t>Especially when you are tired…</a:t>
            </a:r>
            <a:endParaRPr lang="en-US" dirty="0" smtClean="0"/>
          </a:p>
          <a:p>
            <a:pPr lvl="1" eaLnBrk="1" hangingPunct="1"/>
            <a:r>
              <a:rPr lang="en-US" dirty="0" smtClean="0"/>
              <a:t>Labels and logical layout</a:t>
            </a:r>
          </a:p>
          <a:p>
            <a:pPr lvl="1" eaLnBrk="1" hangingPunct="1"/>
            <a:r>
              <a:rPr lang="en-US" dirty="0" smtClean="0"/>
              <a:t>Preserve and enhance accuracy</a:t>
            </a:r>
          </a:p>
        </p:txBody>
      </p:sp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Operator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Head and Eyes</a:t>
            </a:r>
          </a:p>
          <a:p>
            <a:pPr eaLnBrk="1" hangingPunct="1"/>
            <a:r>
              <a:rPr lang="en-US" smtClean="0"/>
              <a:t>Back &amp; Arms</a:t>
            </a:r>
          </a:p>
          <a:p>
            <a:pPr eaLnBrk="1" hangingPunct="1"/>
            <a:r>
              <a:rPr lang="en-US" smtClean="0"/>
              <a:t>Your Butt</a:t>
            </a:r>
          </a:p>
          <a:p>
            <a:pPr eaLnBrk="1" hangingPunct="1"/>
            <a:r>
              <a:rPr lang="en-US" smtClean="0"/>
              <a:t>Fitness (Before and During)</a:t>
            </a:r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Operator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Personal </a:t>
            </a:r>
            <a:r>
              <a:rPr lang="en-US" dirty="0" smtClean="0"/>
              <a:t>fitness</a:t>
            </a:r>
          </a:p>
          <a:p>
            <a:pPr lvl="1">
              <a:defRPr/>
            </a:pPr>
            <a:r>
              <a:rPr lang="en-US" dirty="0" smtClean="0"/>
              <a:t>Blood flow and stamina</a:t>
            </a: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Techniques for remaining alert</a:t>
            </a:r>
          </a:p>
          <a:p>
            <a:pPr lvl="1" eaLnBrk="1" hangingPunct="1">
              <a:defRPr/>
            </a:pPr>
            <a:r>
              <a:rPr lang="en-US" dirty="0" smtClean="0"/>
              <a:t>Diet, Catnaps, Breaks</a:t>
            </a:r>
          </a:p>
          <a:p>
            <a:pPr indent="-347663" eaLnBrk="1" hangingPunct="1">
              <a:buClr>
                <a:schemeClr val="accent2"/>
              </a:buClr>
              <a:defRPr/>
            </a:pPr>
            <a:r>
              <a:rPr lang="en-US" dirty="0" smtClean="0"/>
              <a:t>Understand your body rhythms</a:t>
            </a:r>
          </a:p>
          <a:p>
            <a:pPr eaLnBrk="1" hangingPunct="1">
              <a:defRPr/>
            </a:pPr>
            <a:r>
              <a:rPr lang="en-US" dirty="0" smtClean="0"/>
              <a:t>Pacing - trade low-rate periods for sleep</a:t>
            </a:r>
          </a:p>
          <a:p>
            <a:pPr lvl="1" eaLnBrk="1" hangingPunct="1">
              <a:defRPr/>
            </a:pPr>
            <a:r>
              <a:rPr lang="en-US" dirty="0" smtClean="0"/>
              <a:t>Review old logs to find the right off-times</a:t>
            </a:r>
          </a:p>
          <a:p>
            <a:pPr eaLnBrk="1" hangingPunct="1">
              <a:defRPr/>
            </a:pPr>
            <a:r>
              <a:rPr lang="en-US" dirty="0" smtClean="0"/>
              <a:t>The 90-minute magic</a:t>
            </a:r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Fitness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Know </a:t>
            </a:r>
            <a:r>
              <a:rPr lang="en-US" dirty="0" smtClean="0"/>
              <a:t>your station equipment</a:t>
            </a:r>
            <a:endParaRPr lang="en-US" dirty="0" smtClean="0"/>
          </a:p>
          <a:p>
            <a:pPr eaLnBrk="1" hangingPunct="1"/>
            <a:r>
              <a:rPr lang="en-US" dirty="0" smtClean="0"/>
              <a:t>Study </a:t>
            </a:r>
            <a:r>
              <a:rPr lang="en-US" dirty="0" smtClean="0"/>
              <a:t>propagation – include possible events</a:t>
            </a:r>
            <a:endParaRPr lang="en-US" dirty="0" smtClean="0"/>
          </a:p>
          <a:p>
            <a:pPr eaLnBrk="1" hangingPunct="1"/>
            <a:r>
              <a:rPr lang="en-US" dirty="0" smtClean="0"/>
              <a:t>Learn </a:t>
            </a:r>
            <a:r>
              <a:rPr lang="en-US" dirty="0" smtClean="0"/>
              <a:t>your software</a:t>
            </a:r>
            <a:endParaRPr lang="en-US" dirty="0" smtClean="0"/>
          </a:p>
          <a:p>
            <a:pPr lvl="1" eaLnBrk="1" hangingPunct="1"/>
            <a:r>
              <a:rPr lang="en-US" dirty="0" smtClean="0"/>
              <a:t>Turn OFF unneeded features and options</a:t>
            </a:r>
          </a:p>
          <a:p>
            <a:pPr eaLnBrk="1" hangingPunct="1"/>
            <a:r>
              <a:rPr lang="en-US" dirty="0" smtClean="0"/>
              <a:t>Recognize </a:t>
            </a:r>
            <a:r>
              <a:rPr lang="en-US" dirty="0" smtClean="0"/>
              <a:t>calls</a:t>
            </a:r>
            <a:endParaRPr lang="en-US" dirty="0" smtClean="0"/>
          </a:p>
          <a:p>
            <a:pPr eaLnBrk="1" hangingPunct="1"/>
            <a:r>
              <a:rPr lang="en-US" dirty="0" smtClean="0"/>
              <a:t>Learn the </a:t>
            </a:r>
            <a:r>
              <a:rPr lang="en-US" dirty="0" smtClean="0"/>
              <a:t>goofy prefixes and zones</a:t>
            </a:r>
            <a:endParaRPr lang="en-US" dirty="0" smtClean="0"/>
          </a:p>
          <a:p>
            <a:pPr eaLnBrk="1" hangingPunct="1"/>
            <a:r>
              <a:rPr lang="en-US" dirty="0" smtClean="0"/>
              <a:t>Memorize </a:t>
            </a:r>
            <a:r>
              <a:rPr lang="en-US" dirty="0" smtClean="0"/>
              <a:t>approximate bearings </a:t>
            </a:r>
            <a:r>
              <a:rPr lang="en-US" dirty="0" smtClean="0"/>
              <a:t>by </a:t>
            </a:r>
            <a:r>
              <a:rPr lang="en-US" dirty="0" smtClean="0"/>
              <a:t>zone</a:t>
            </a:r>
            <a:endParaRPr lang="en-US" dirty="0" smtClean="0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Knowledge</a:t>
            </a: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Number one source of score dB’s</a:t>
            </a:r>
          </a:p>
          <a:p>
            <a:pPr eaLnBrk="1" hangingPunct="1"/>
            <a:r>
              <a:rPr lang="en-US" dirty="0" smtClean="0"/>
              <a:t>Practice makes the master</a:t>
            </a:r>
          </a:p>
          <a:p>
            <a:pPr eaLnBrk="1" hangingPunct="1"/>
            <a:r>
              <a:rPr lang="en-US" dirty="0" smtClean="0"/>
              <a:t>Listen to the </a:t>
            </a:r>
            <a:r>
              <a:rPr lang="en-US" dirty="0" smtClean="0"/>
              <a:t>masters </a:t>
            </a:r>
            <a:r>
              <a:rPr lang="en-US" dirty="0" smtClean="0"/>
              <a:t>– </a:t>
            </a:r>
            <a:r>
              <a:rPr lang="en-US" dirty="0" smtClean="0"/>
              <a:t>up close and personal</a:t>
            </a:r>
            <a:endParaRPr lang="en-US" dirty="0" smtClean="0"/>
          </a:p>
          <a:p>
            <a:pPr lvl="1" eaLnBrk="1" hangingPunct="1"/>
            <a:r>
              <a:rPr lang="en-US" dirty="0" smtClean="0"/>
              <a:t>Start working with multi-op teams</a:t>
            </a:r>
          </a:p>
          <a:p>
            <a:pPr lvl="1" eaLnBrk="1" hangingPunct="1"/>
            <a:r>
              <a:rPr lang="en-US" dirty="0" smtClean="0"/>
              <a:t>Or start one!</a:t>
            </a:r>
          </a:p>
          <a:p>
            <a:pPr lvl="1" eaLnBrk="1" hangingPunct="1"/>
            <a:r>
              <a:rPr lang="en-US" dirty="0" smtClean="0"/>
              <a:t>Ask them questions!</a:t>
            </a:r>
          </a:p>
          <a:p>
            <a:pPr eaLnBrk="1" hangingPunct="1"/>
            <a:r>
              <a:rPr lang="en-US" dirty="0" smtClean="0"/>
              <a:t>Trade recordings or listen live</a:t>
            </a:r>
          </a:p>
        </p:txBody>
      </p:sp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Technique</a:t>
            </a: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Run more and whenever you can</a:t>
            </a:r>
          </a:p>
          <a:p>
            <a:pPr lvl="1" eaLnBrk="1" hangingPunct="1"/>
            <a:r>
              <a:rPr lang="en-US" dirty="0" smtClean="0"/>
              <a:t>Find propagation that allows your station to run</a:t>
            </a:r>
          </a:p>
          <a:p>
            <a:pPr lvl="1" eaLnBrk="1" hangingPunct="1"/>
            <a:r>
              <a:rPr lang="en-US" dirty="0" smtClean="0"/>
              <a:t>You don’t have to be on the band edge!</a:t>
            </a:r>
          </a:p>
          <a:p>
            <a:pPr lvl="1" eaLnBrk="1" hangingPunct="1"/>
            <a:r>
              <a:rPr lang="en-US" dirty="0" smtClean="0"/>
              <a:t>Think signal-to-noise on both ends</a:t>
            </a:r>
          </a:p>
          <a:p>
            <a:pPr eaLnBrk="1" hangingPunct="1"/>
            <a:r>
              <a:rPr lang="en-US" dirty="0" smtClean="0"/>
              <a:t>Learn when </a:t>
            </a:r>
            <a:r>
              <a:rPr lang="en-US" b="1" dirty="0" smtClean="0">
                <a:solidFill>
                  <a:schemeClr val="accent2"/>
                </a:solidFill>
              </a:rPr>
              <a:t>NOT</a:t>
            </a:r>
            <a:r>
              <a:rPr lang="en-US" dirty="0" smtClean="0"/>
              <a:t> to log it</a:t>
            </a:r>
            <a:r>
              <a:rPr lang="en-US" dirty="0" smtClean="0"/>
              <a:t>!  Avoid penalties!</a:t>
            </a:r>
            <a:endParaRPr lang="en-US" dirty="0" smtClean="0"/>
          </a:p>
          <a:p>
            <a:pPr eaLnBrk="1" hangingPunct="1"/>
            <a:r>
              <a:rPr lang="en-US" dirty="0" smtClean="0"/>
              <a:t>Type – send – speak – copy accurately</a:t>
            </a:r>
          </a:p>
          <a:p>
            <a:pPr eaLnBrk="1" hangingPunct="1"/>
            <a:r>
              <a:rPr lang="en-US" dirty="0" smtClean="0"/>
              <a:t>Breathe, be consistent, find a rhythm</a:t>
            </a:r>
          </a:p>
          <a:p>
            <a:pPr eaLnBrk="1" hangingPunct="1"/>
            <a:r>
              <a:rPr lang="en-US" dirty="0" smtClean="0"/>
              <a:t>The second radio – make it play</a:t>
            </a: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Technique Gimme’s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Priorities</a:t>
            </a:r>
          </a:p>
          <a:p>
            <a:pPr eaLnBrk="1" hangingPunct="1"/>
            <a:r>
              <a:rPr lang="en-US" smtClean="0"/>
              <a:t>Building On Success</a:t>
            </a:r>
          </a:p>
          <a:p>
            <a:pPr eaLnBrk="1" hangingPunct="1"/>
            <a:r>
              <a:rPr lang="en-US" smtClean="0"/>
              <a:t>Bang for the Buck</a:t>
            </a:r>
          </a:p>
          <a:p>
            <a:pPr eaLnBrk="1" hangingPunct="1"/>
            <a:r>
              <a:rPr lang="en-US" smtClean="0"/>
              <a:t>Refine &amp; Enhance</a:t>
            </a:r>
          </a:p>
          <a:p>
            <a:pPr eaLnBrk="1" hangingPunct="1"/>
            <a:r>
              <a:rPr lang="en-US" smtClean="0"/>
              <a:t>Q&amp;A – Anytime!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Technique - Accuracy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42925" y="1604963"/>
          <a:ext cx="8054975" cy="3648075"/>
        </p:xfrm>
        <a:graphic>
          <a:graphicData uri="http://schemas.openxmlformats.org/presentationml/2006/ole">
            <p:oleObj spid="_x0000_s1026" name="Worksheet" r:id="rId4" imgW="5886831" imgH="2667381" progId="Excel.Sheet.8">
              <p:embed/>
            </p:oleObj>
          </a:graphicData>
        </a:graphic>
      </p:graphicFrame>
      <p:cxnSp>
        <p:nvCxnSpPr>
          <p:cNvPr id="1028" name="Straight Arrow Connector 12"/>
          <p:cNvCxnSpPr>
            <a:cxnSpLocks noChangeShapeType="1"/>
          </p:cNvCxnSpPr>
          <p:nvPr/>
        </p:nvCxnSpPr>
        <p:spPr bwMode="auto">
          <a:xfrm rot="16200000" flipV="1">
            <a:off x="2247900" y="5067300"/>
            <a:ext cx="762000" cy="381000"/>
          </a:xfrm>
          <a:prstGeom prst="straightConnector1">
            <a:avLst/>
          </a:prstGeom>
          <a:noFill/>
          <a:ln w="9525" algn="ctr">
            <a:solidFill>
              <a:schemeClr val="bg2"/>
            </a:solidFill>
            <a:round/>
            <a:headEnd/>
            <a:tailEnd type="arrow" w="med" len="med"/>
          </a:ln>
        </p:spPr>
      </p:cxnSp>
      <p:sp>
        <p:nvSpPr>
          <p:cNvPr id="1029" name="Right Brace 13"/>
          <p:cNvSpPr>
            <a:spLocks/>
          </p:cNvSpPr>
          <p:nvPr/>
        </p:nvSpPr>
        <p:spPr bwMode="auto">
          <a:xfrm rot="5400000">
            <a:off x="2133600" y="4343400"/>
            <a:ext cx="152400" cy="914400"/>
          </a:xfrm>
          <a:prstGeom prst="rightBrace">
            <a:avLst>
              <a:gd name="adj1" fmla="val 8333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30" name="TextBox 14"/>
          <p:cNvSpPr txBox="1">
            <a:spLocks noChangeArrowheads="1"/>
          </p:cNvSpPr>
          <p:nvPr/>
        </p:nvSpPr>
        <p:spPr bwMode="auto">
          <a:xfrm>
            <a:off x="2286000" y="5562600"/>
            <a:ext cx="46898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2"/>
                </a:solidFill>
              </a:rPr>
              <a:t>Here are the Top </a:t>
            </a:r>
            <a:r>
              <a:rPr lang="en-US" dirty="0" smtClean="0">
                <a:solidFill>
                  <a:schemeClr val="bg2"/>
                </a:solidFill>
              </a:rPr>
              <a:t>Ten – get there!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for </a:t>
            </a:r>
            <a:r>
              <a:rPr lang="en-US" dirty="0" smtClean="0"/>
              <a:t>world class accuracy </a:t>
            </a:r>
            <a:r>
              <a:rPr lang="en-US" dirty="0" smtClean="0"/>
              <a:t>(&lt;1% error)</a:t>
            </a:r>
          </a:p>
          <a:p>
            <a:r>
              <a:rPr lang="en-US" dirty="0" smtClean="0"/>
              <a:t>Study that LCR/UBN </a:t>
            </a:r>
            <a:r>
              <a:rPr lang="en-US" dirty="0" smtClean="0"/>
              <a:t>report</a:t>
            </a:r>
            <a:endParaRPr lang="en-US" dirty="0" smtClean="0"/>
          </a:p>
          <a:p>
            <a:pPr lvl="1"/>
            <a:r>
              <a:rPr lang="en-US" dirty="0" smtClean="0"/>
              <a:t>What do you consistently miss?</a:t>
            </a:r>
          </a:p>
          <a:p>
            <a:pPr lvl="1"/>
            <a:r>
              <a:rPr lang="en-US" dirty="0" smtClean="0"/>
              <a:t>What do others consistently miss from you?</a:t>
            </a:r>
          </a:p>
          <a:p>
            <a:r>
              <a:rPr lang="en-US" dirty="0" smtClean="0"/>
              <a:t>Pull </a:t>
            </a:r>
            <a:r>
              <a:rPr lang="en-US" dirty="0" smtClean="0"/>
              <a:t>out full calls</a:t>
            </a:r>
            <a:endParaRPr lang="en-US" dirty="0" smtClean="0"/>
          </a:p>
          <a:p>
            <a:r>
              <a:rPr lang="en-US" dirty="0" smtClean="0"/>
              <a:t>Avoid databases and be wary of </a:t>
            </a:r>
            <a:r>
              <a:rPr lang="en-US" dirty="0" err="1" smtClean="0"/>
              <a:t>prefill</a:t>
            </a:r>
            <a:endParaRPr lang="en-US" dirty="0" smtClean="0"/>
          </a:p>
          <a:p>
            <a:r>
              <a:rPr lang="en-US" dirty="0" smtClean="0"/>
              <a:t>Don’t trust spots from </a:t>
            </a:r>
            <a:r>
              <a:rPr lang="en-US" i="1" u="sng" dirty="0" smtClean="0"/>
              <a:t>any</a:t>
            </a:r>
            <a:r>
              <a:rPr lang="en-US" dirty="0" smtClean="0"/>
              <a:t> source</a:t>
            </a:r>
            <a:endParaRPr lang="en-US" dirty="0" smtClean="0"/>
          </a:p>
          <a:p>
            <a:r>
              <a:rPr lang="en-US" dirty="0" smtClean="0"/>
              <a:t>Learn </a:t>
            </a:r>
            <a:r>
              <a:rPr lang="en-US" dirty="0" smtClean="0"/>
              <a:t>not </a:t>
            </a:r>
            <a:r>
              <a:rPr lang="en-US" dirty="0" smtClean="0"/>
              <a:t>to </a:t>
            </a:r>
            <a:r>
              <a:rPr lang="en-US" dirty="0" smtClean="0"/>
              <a:t>guess </a:t>
            </a:r>
            <a:r>
              <a:rPr lang="en-US" dirty="0" smtClean="0"/>
              <a:t>and </a:t>
            </a:r>
            <a:r>
              <a:rPr lang="en-US" dirty="0" smtClean="0"/>
              <a:t>when </a:t>
            </a:r>
            <a:r>
              <a:rPr lang="en-US" dirty="0" smtClean="0"/>
              <a:t>to </a:t>
            </a:r>
            <a:r>
              <a:rPr lang="en-US" dirty="0" smtClean="0"/>
              <a:t>move on</a:t>
            </a:r>
            <a:endParaRPr lang="en-US" dirty="0" smtClean="0"/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Technique – Accuracy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Running is key</a:t>
            </a:r>
          </a:p>
          <a:p>
            <a:pPr eaLnBrk="1" hangingPunct="1"/>
            <a:r>
              <a:rPr lang="en-US" dirty="0" smtClean="0"/>
              <a:t>Rate meter – QSOs per </a:t>
            </a:r>
            <a:r>
              <a:rPr lang="en-US" dirty="0" smtClean="0"/>
              <a:t>multiplier</a:t>
            </a:r>
            <a:endParaRPr lang="en-US" dirty="0" smtClean="0"/>
          </a:p>
          <a:p>
            <a:pPr eaLnBrk="1" hangingPunct="1"/>
            <a:r>
              <a:rPr lang="en-US" dirty="0" smtClean="0"/>
              <a:t>Distractions</a:t>
            </a:r>
          </a:p>
          <a:p>
            <a:pPr lvl="1" eaLnBrk="1" hangingPunct="1"/>
            <a:r>
              <a:rPr lang="en-US" dirty="0" smtClean="0"/>
              <a:t>Spots and DX-</a:t>
            </a:r>
            <a:r>
              <a:rPr lang="en-US" dirty="0" err="1" smtClean="0"/>
              <a:t>ing</a:t>
            </a:r>
            <a:endParaRPr lang="en-US" dirty="0" smtClean="0"/>
          </a:p>
          <a:p>
            <a:pPr lvl="1" eaLnBrk="1" hangingPunct="1"/>
            <a:r>
              <a:rPr lang="en-US" dirty="0" smtClean="0"/>
              <a:t>Fiddling with the </a:t>
            </a:r>
            <a:r>
              <a:rPr lang="en-US" dirty="0" smtClean="0"/>
              <a:t>antennas and rig controls</a:t>
            </a:r>
            <a:endParaRPr lang="en-US" dirty="0" smtClean="0"/>
          </a:p>
          <a:p>
            <a:pPr eaLnBrk="1" hangingPunct="1"/>
            <a:r>
              <a:rPr lang="en-US" dirty="0" smtClean="0"/>
              <a:t>Plan your operating time but be flexible</a:t>
            </a:r>
            <a:endParaRPr lang="en-US" dirty="0" smtClean="0"/>
          </a:p>
          <a:p>
            <a:pPr eaLnBrk="1" hangingPunct="1"/>
            <a:r>
              <a:rPr lang="en-US" dirty="0" smtClean="0"/>
              <a:t>Go get that next contact!</a:t>
            </a:r>
          </a:p>
          <a:p>
            <a:pPr lvl="1" eaLnBrk="1" hangingPunct="1"/>
            <a:r>
              <a:rPr lang="en-US" dirty="0" smtClean="0"/>
              <a:t>No </a:t>
            </a:r>
            <a:r>
              <a:rPr lang="en-US" dirty="0" smtClean="0"/>
              <a:t>TV</a:t>
            </a:r>
            <a:r>
              <a:rPr lang="en-US" dirty="0" smtClean="0"/>
              <a:t>, no </a:t>
            </a:r>
            <a:r>
              <a:rPr lang="en-US" dirty="0" err="1" smtClean="0"/>
              <a:t>Facebook</a:t>
            </a:r>
            <a:r>
              <a:rPr lang="en-US" dirty="0" smtClean="0"/>
              <a:t>, </a:t>
            </a:r>
            <a:r>
              <a:rPr lang="en-US" dirty="0" smtClean="0"/>
              <a:t>no </a:t>
            </a:r>
            <a:r>
              <a:rPr lang="en-US" dirty="0" smtClean="0"/>
              <a:t>browsing, no chat</a:t>
            </a:r>
            <a:endParaRPr lang="en-US" dirty="0" smtClean="0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Technique – Managing Time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Watch for &amp; move mults (Sunday!)</a:t>
            </a:r>
          </a:p>
          <a:p>
            <a:pPr eaLnBrk="1" hangingPunct="1"/>
            <a:r>
              <a:rPr lang="en-US" dirty="0" smtClean="0"/>
              <a:t>Avoid penalties at all costs</a:t>
            </a:r>
          </a:p>
          <a:p>
            <a:pPr eaLnBrk="1" hangingPunct="1"/>
            <a:r>
              <a:rPr lang="en-US" dirty="0" smtClean="0"/>
              <a:t>Expeditions – work ‘</a:t>
            </a:r>
            <a:r>
              <a:rPr lang="en-US" dirty="0" err="1" smtClean="0"/>
              <a:t>em</a:t>
            </a:r>
            <a:r>
              <a:rPr lang="en-US" dirty="0" smtClean="0"/>
              <a:t> all!</a:t>
            </a:r>
          </a:p>
          <a:p>
            <a:pPr eaLnBrk="1" hangingPunct="1"/>
            <a:r>
              <a:rPr lang="en-US" dirty="0" smtClean="0"/>
              <a:t>Make </a:t>
            </a:r>
            <a:r>
              <a:rPr lang="en-US" dirty="0" err="1" smtClean="0"/>
              <a:t>skeds</a:t>
            </a:r>
            <a:r>
              <a:rPr lang="en-US" dirty="0" smtClean="0"/>
              <a:t> – </a:t>
            </a:r>
            <a:r>
              <a:rPr lang="en-US" u="sng" dirty="0" smtClean="0"/>
              <a:t>during</a:t>
            </a:r>
            <a:r>
              <a:rPr lang="en-US" dirty="0" smtClean="0"/>
              <a:t> the contest</a:t>
            </a:r>
          </a:p>
          <a:p>
            <a:pPr lvl="1" eaLnBrk="1" hangingPunct="1"/>
            <a:r>
              <a:rPr lang="en-US" dirty="0" smtClean="0"/>
              <a:t>Plan for propagation before the contest starts</a:t>
            </a:r>
          </a:p>
          <a:p>
            <a:pPr lvl="1" eaLnBrk="1" hangingPunct="1"/>
            <a:r>
              <a:rPr lang="en-US" dirty="0" smtClean="0"/>
              <a:t>Know the grey line</a:t>
            </a:r>
            <a:endParaRPr lang="en-US" dirty="0" smtClean="0"/>
          </a:p>
          <a:p>
            <a:pPr eaLnBrk="1" hangingPunct="1"/>
            <a:r>
              <a:rPr lang="en-US" dirty="0" smtClean="0"/>
              <a:t>Quick reviews of the situation now and then</a:t>
            </a:r>
          </a:p>
          <a:p>
            <a:pPr eaLnBrk="1" hangingPunct="1"/>
            <a:r>
              <a:rPr lang="en-US" dirty="0" smtClean="0"/>
              <a:t>Compare to last year or the competition</a:t>
            </a:r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Technique – Managing Score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Start simple</a:t>
            </a:r>
          </a:p>
          <a:p>
            <a:pPr lvl="1"/>
            <a:r>
              <a:rPr lang="en-US" dirty="0" smtClean="0"/>
              <a:t>Spare transceiver</a:t>
            </a:r>
          </a:p>
          <a:p>
            <a:pPr lvl="1"/>
            <a:r>
              <a:rPr lang="en-US" dirty="0" smtClean="0"/>
              <a:t>Amp not necessary</a:t>
            </a:r>
          </a:p>
          <a:p>
            <a:pPr lvl="1"/>
            <a:r>
              <a:rPr lang="en-US" dirty="0" smtClean="0"/>
              <a:t>Vertical and 100 watts can work a lot of stuff</a:t>
            </a:r>
          </a:p>
          <a:p>
            <a:pPr lvl="1"/>
            <a:r>
              <a:rPr lang="en-US" dirty="0" smtClean="0"/>
              <a:t>Filters are worth it – build or buy</a:t>
            </a:r>
          </a:p>
          <a:p>
            <a:pPr eaLnBrk="1" hangingPunct="1"/>
            <a:r>
              <a:rPr lang="en-US" dirty="0" smtClean="0"/>
              <a:t>Learn your program’s keystrokes</a:t>
            </a:r>
          </a:p>
          <a:p>
            <a:pPr eaLnBrk="1" hangingPunct="1"/>
            <a:r>
              <a:rPr lang="en-US" dirty="0" smtClean="0"/>
              <a:t>Make SO2R </a:t>
            </a:r>
            <a:r>
              <a:rPr lang="en-US" i="1" dirty="0" smtClean="0"/>
              <a:t>normal</a:t>
            </a:r>
            <a:endParaRPr lang="en-US" dirty="0" smtClean="0"/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Second Radio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Taking it up a level</a:t>
            </a:r>
            <a:endParaRPr lang="en-US" dirty="0" smtClean="0"/>
          </a:p>
          <a:p>
            <a:pPr eaLnBrk="1" hangingPunct="1"/>
            <a:r>
              <a:rPr lang="en-US" dirty="0" smtClean="0"/>
              <a:t>The </a:t>
            </a:r>
            <a:r>
              <a:rPr lang="en-US" dirty="0" smtClean="0"/>
              <a:t>quick </a:t>
            </a:r>
            <a:r>
              <a:rPr lang="en-US" dirty="0" smtClean="0"/>
              <a:t>QSY – </a:t>
            </a:r>
            <a:r>
              <a:rPr lang="en-US" dirty="0" smtClean="0"/>
              <a:t>be ready</a:t>
            </a:r>
            <a:r>
              <a:rPr lang="en-US" dirty="0" smtClean="0"/>
              <a:t>!</a:t>
            </a:r>
          </a:p>
          <a:p>
            <a:pPr eaLnBrk="1" hangingPunct="1"/>
            <a:r>
              <a:rPr lang="en-US" dirty="0" smtClean="0"/>
              <a:t>Running and </a:t>
            </a:r>
            <a:r>
              <a:rPr lang="en-US" dirty="0" smtClean="0"/>
              <a:t>tuning </a:t>
            </a:r>
            <a:r>
              <a:rPr lang="en-US" dirty="0" smtClean="0"/>
              <a:t>at the </a:t>
            </a:r>
            <a:r>
              <a:rPr lang="en-US" dirty="0" smtClean="0"/>
              <a:t>same time</a:t>
            </a:r>
            <a:endParaRPr lang="en-US" dirty="0" smtClean="0"/>
          </a:p>
          <a:p>
            <a:pPr lvl="1" eaLnBrk="1" hangingPunct="1"/>
            <a:r>
              <a:rPr lang="en-US" dirty="0" smtClean="0"/>
              <a:t>Learn to listen to two audio streams at one time</a:t>
            </a:r>
          </a:p>
          <a:p>
            <a:pPr lvl="1" eaLnBrk="1" hangingPunct="1"/>
            <a:r>
              <a:rPr lang="en-US" dirty="0" smtClean="0"/>
              <a:t>Practice shifting your focus</a:t>
            </a:r>
          </a:p>
          <a:p>
            <a:pPr eaLnBrk="1" hangingPunct="1"/>
            <a:r>
              <a:rPr lang="en-US" dirty="0" smtClean="0"/>
              <a:t>Automate to </a:t>
            </a:r>
            <a:r>
              <a:rPr lang="en-US" dirty="0" smtClean="0"/>
              <a:t>beat fatigue</a:t>
            </a:r>
            <a:endParaRPr lang="en-US" dirty="0" smtClean="0"/>
          </a:p>
          <a:p>
            <a:pPr lvl="1" eaLnBrk="1" hangingPunct="1"/>
            <a:r>
              <a:rPr lang="en-US" dirty="0" smtClean="0"/>
              <a:t>Build or buy a single-box controller</a:t>
            </a:r>
          </a:p>
          <a:p>
            <a:pPr lvl="1" eaLnBrk="1" hangingPunct="1"/>
            <a:r>
              <a:rPr lang="en-US" dirty="0" smtClean="0"/>
              <a:t>Make the layout match the equipment</a:t>
            </a:r>
          </a:p>
        </p:txBody>
      </p:sp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Second Radio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panic – set a rate you can maintain</a:t>
            </a:r>
          </a:p>
          <a:p>
            <a:r>
              <a:rPr lang="en-US" dirty="0" smtClean="0"/>
              <a:t>Respond in a consistent amount of time</a:t>
            </a:r>
          </a:p>
          <a:p>
            <a:pPr lvl="1"/>
            <a:r>
              <a:rPr lang="en-US" dirty="0" smtClean="0"/>
              <a:t>This establishes a rhythm and keeps order</a:t>
            </a:r>
          </a:p>
          <a:p>
            <a:r>
              <a:rPr lang="en-US" dirty="0" smtClean="0"/>
              <a:t>Pick the fast guys first</a:t>
            </a:r>
          </a:p>
          <a:p>
            <a:r>
              <a:rPr lang="en-US" dirty="0" smtClean="0"/>
              <a:t>Listen for “DX sound”  and odd first letters</a:t>
            </a:r>
          </a:p>
          <a:p>
            <a:r>
              <a:rPr lang="en-US" dirty="0" smtClean="0"/>
              <a:t>Manage your RF Gain </a:t>
            </a:r>
            <a:r>
              <a:rPr lang="en-US" dirty="0" smtClean="0"/>
              <a:t>and </a:t>
            </a:r>
            <a:r>
              <a:rPr lang="en-US" dirty="0" smtClean="0"/>
              <a:t>Attenuation</a:t>
            </a:r>
          </a:p>
          <a:p>
            <a:r>
              <a:rPr lang="en-US" dirty="0" smtClean="0"/>
              <a:t>Learn to rely on your ears for filtering</a:t>
            </a:r>
          </a:p>
        </p:txBody>
      </p:sp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Pileup Management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Filters at the exciter, stubs on the amp</a:t>
            </a:r>
          </a:p>
          <a:p>
            <a:pPr lvl="1"/>
            <a:r>
              <a:rPr lang="en-US" dirty="0" smtClean="0"/>
              <a:t>Wide-band noise must be filtered </a:t>
            </a:r>
            <a:r>
              <a:rPr lang="en-US" b="1" u="sng" dirty="0" smtClean="0"/>
              <a:t>at the </a:t>
            </a:r>
            <a:r>
              <a:rPr lang="en-US" b="1" u="sng" dirty="0" err="1" smtClean="0"/>
              <a:t>xmtr</a:t>
            </a:r>
            <a:endParaRPr lang="en-US" b="1" u="sng" dirty="0" smtClean="0"/>
          </a:p>
          <a:p>
            <a:r>
              <a:rPr lang="en-US" dirty="0" smtClean="0"/>
              <a:t>QRP (and maybe LP) can S&amp;P on the same band as the run radio!</a:t>
            </a:r>
          </a:p>
          <a:p>
            <a:pPr lvl="1"/>
            <a:r>
              <a:rPr lang="en-US" dirty="0" smtClean="0"/>
              <a:t>Protect the receiver front end</a:t>
            </a:r>
          </a:p>
          <a:p>
            <a:r>
              <a:rPr lang="en-US" dirty="0" smtClean="0"/>
              <a:t>Bypass diodes connected to wires</a:t>
            </a:r>
          </a:p>
          <a:p>
            <a:pPr lvl="1"/>
            <a:r>
              <a:rPr lang="en-US" dirty="0" smtClean="0"/>
              <a:t>Rotor control boxes, relay kickback diodes</a:t>
            </a:r>
          </a:p>
          <a:p>
            <a:r>
              <a:rPr lang="en-US" dirty="0" smtClean="0"/>
              <a:t>Good RF </a:t>
            </a:r>
            <a:r>
              <a:rPr lang="en-US" dirty="0" smtClean="0"/>
              <a:t>bonding of all equipment</a:t>
            </a:r>
            <a:endParaRPr lang="en-US" dirty="0" smtClean="0"/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Interstation Interference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Hear the next level (they already hear you)</a:t>
            </a:r>
          </a:p>
          <a:p>
            <a:r>
              <a:rPr lang="en-US" dirty="0" smtClean="0"/>
              <a:t>Think in terms of steps</a:t>
            </a:r>
          </a:p>
          <a:p>
            <a:pPr lvl="1"/>
            <a:r>
              <a:rPr lang="en-US" dirty="0" smtClean="0"/>
              <a:t>Hear better, then transmit better, step-by-step</a:t>
            </a:r>
          </a:p>
          <a:p>
            <a:r>
              <a:rPr lang="en-US" dirty="0" smtClean="0"/>
              <a:t>Simplify switching and aiming</a:t>
            </a:r>
          </a:p>
          <a:p>
            <a:pPr lvl="1"/>
            <a:r>
              <a:rPr lang="en-US" dirty="0" smtClean="0"/>
              <a:t>Contesting is not DX-</a:t>
            </a:r>
            <a:r>
              <a:rPr lang="en-US" dirty="0" err="1" smtClean="0"/>
              <a:t>ing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smtClean="0"/>
              <a:t>“temporary” </a:t>
            </a:r>
            <a:r>
              <a:rPr lang="en-US" dirty="0" err="1" smtClean="0"/>
              <a:t>tribander</a:t>
            </a:r>
            <a:r>
              <a:rPr lang="en-US" dirty="0" smtClean="0"/>
              <a:t> for </a:t>
            </a:r>
            <a:r>
              <a:rPr lang="en-US" dirty="0" err="1" smtClean="0"/>
              <a:t>mult</a:t>
            </a:r>
            <a:r>
              <a:rPr lang="en-US" dirty="0" smtClean="0"/>
              <a:t>-rich area</a:t>
            </a:r>
          </a:p>
          <a:p>
            <a:r>
              <a:rPr lang="en-US" dirty="0" smtClean="0"/>
              <a:t>Explore receive antennas on low-bands</a:t>
            </a:r>
          </a:p>
          <a:p>
            <a:r>
              <a:rPr lang="en-US" dirty="0" smtClean="0"/>
              <a:t>Still the biggest bang for the buck</a:t>
            </a:r>
          </a:p>
        </p:txBody>
      </p:sp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Antenna Selection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off unused features &amp; windows</a:t>
            </a:r>
          </a:p>
          <a:p>
            <a:r>
              <a:rPr lang="en-US" dirty="0" smtClean="0"/>
              <a:t>Upgrade and test </a:t>
            </a:r>
            <a:r>
              <a:rPr lang="en-US" b="1" i="1" u="sng" dirty="0" smtClean="0"/>
              <a:t>before</a:t>
            </a:r>
            <a:r>
              <a:rPr lang="en-US" dirty="0" smtClean="0"/>
              <a:t> Friday</a:t>
            </a:r>
          </a:p>
          <a:p>
            <a:r>
              <a:rPr lang="en-US" dirty="0" smtClean="0"/>
              <a:t>Arrange windows to match your layout</a:t>
            </a:r>
          </a:p>
          <a:p>
            <a:r>
              <a:rPr lang="en-US" dirty="0" smtClean="0"/>
              <a:t>Learn how to edit a previous QSO while not suspending a run</a:t>
            </a:r>
          </a:p>
          <a:p>
            <a:r>
              <a:rPr lang="en-US" dirty="0" smtClean="0"/>
              <a:t>Put the monitor where you can see it easily</a:t>
            </a:r>
          </a:p>
          <a:p>
            <a:r>
              <a:rPr lang="en-US" dirty="0" smtClean="0"/>
              <a:t>Be familiar with several major programs</a:t>
            </a:r>
          </a:p>
        </p:txBody>
      </p:sp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Software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And why do you care?</a:t>
            </a:r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Who the Heck is NØAX?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30725"/>
          </a:xfrm>
        </p:spPr>
        <p:txBody>
          <a:bodyPr/>
          <a:lstStyle/>
          <a:p>
            <a:r>
              <a:rPr lang="en-US" dirty="0" smtClean="0"/>
              <a:t>Other contesters &amp; your contest club</a:t>
            </a:r>
          </a:p>
          <a:p>
            <a:r>
              <a:rPr lang="en-US" dirty="0" smtClean="0"/>
              <a:t>SO2R page - </a:t>
            </a:r>
            <a:r>
              <a:rPr lang="en-US" sz="2000" dirty="0" smtClean="0"/>
              <a:t>www.k8nd.com/Radio/SO2R/K8ND_SO2R.htm</a:t>
            </a:r>
            <a:endParaRPr lang="en-US" dirty="0" smtClean="0"/>
          </a:p>
          <a:p>
            <a:r>
              <a:rPr lang="en-US" dirty="0" smtClean="0"/>
              <a:t>Amps</a:t>
            </a:r>
            <a:r>
              <a:rPr lang="en-US" dirty="0" smtClean="0"/>
              <a:t>, </a:t>
            </a:r>
            <a:r>
              <a:rPr lang="en-US" dirty="0" err="1" smtClean="0"/>
              <a:t>Towertalk</a:t>
            </a:r>
            <a:r>
              <a:rPr lang="en-US" dirty="0" smtClean="0"/>
              <a:t>, Top </a:t>
            </a:r>
            <a:r>
              <a:rPr lang="en-US" dirty="0" smtClean="0"/>
              <a:t>Band, </a:t>
            </a:r>
            <a:r>
              <a:rPr lang="en-US" dirty="0" err="1" smtClean="0"/>
              <a:t>cq</a:t>
            </a:r>
            <a:r>
              <a:rPr lang="en-US" dirty="0" smtClean="0"/>
              <a:t>-contest email </a:t>
            </a:r>
            <a:r>
              <a:rPr lang="en-US" dirty="0" smtClean="0"/>
              <a:t>reflectors</a:t>
            </a:r>
          </a:p>
          <a:p>
            <a:r>
              <a:rPr lang="en-US" dirty="0" smtClean="0"/>
              <a:t>W2VJN’s “Managing </a:t>
            </a:r>
            <a:r>
              <a:rPr lang="en-US" dirty="0" err="1" smtClean="0"/>
              <a:t>Interstation</a:t>
            </a:r>
            <a:r>
              <a:rPr lang="en-US" dirty="0" smtClean="0"/>
              <a:t> Interference” from International </a:t>
            </a:r>
            <a:r>
              <a:rPr lang="en-US" dirty="0" smtClean="0"/>
              <a:t>Radio</a:t>
            </a:r>
          </a:p>
          <a:p>
            <a:r>
              <a:rPr lang="en-US" dirty="0" smtClean="0"/>
              <a:t>W4RNL Antenna design via antennex.com</a:t>
            </a:r>
          </a:p>
          <a:p>
            <a:r>
              <a:rPr lang="en-US" dirty="0" smtClean="0"/>
              <a:t>ARRL </a:t>
            </a:r>
            <a:r>
              <a:rPr lang="en-US" i="1" dirty="0" smtClean="0"/>
              <a:t>Contest Update </a:t>
            </a:r>
            <a:r>
              <a:rPr lang="en-US" dirty="0" smtClean="0"/>
              <a:t>and NCJ</a:t>
            </a:r>
            <a:endParaRPr lang="en-US" dirty="0" smtClean="0"/>
          </a:p>
        </p:txBody>
      </p:sp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Resources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Operator First</a:t>
            </a:r>
          </a:p>
          <a:p>
            <a:pPr eaLnBrk="1" hangingPunct="1"/>
            <a:r>
              <a:rPr lang="en-US" smtClean="0"/>
              <a:t>Technique Second</a:t>
            </a:r>
          </a:p>
          <a:p>
            <a:pPr eaLnBrk="1" hangingPunct="1"/>
            <a:r>
              <a:rPr lang="en-US" smtClean="0"/>
              <a:t>Antennas Third</a:t>
            </a:r>
          </a:p>
          <a:p>
            <a:pPr eaLnBrk="1" hangingPunct="1"/>
            <a:r>
              <a:rPr lang="en-US" smtClean="0"/>
              <a:t>Radios Fourth</a:t>
            </a:r>
          </a:p>
          <a:p>
            <a:pPr eaLnBrk="1" hangingPunct="1"/>
            <a:r>
              <a:rPr lang="en-US" smtClean="0"/>
              <a:t>Gadgets Last</a:t>
            </a:r>
          </a:p>
        </p:txBody>
      </p:sp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Most Powerful Improvements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And go get ‘em!</a:t>
            </a:r>
          </a:p>
        </p:txBody>
      </p:sp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Thanks!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Provide </a:t>
            </a:r>
            <a:r>
              <a:rPr lang="en-US" dirty="0" smtClean="0"/>
              <a:t>tips, suggestions, and guidelines</a:t>
            </a:r>
            <a:endParaRPr lang="en-US" dirty="0" smtClean="0"/>
          </a:p>
          <a:p>
            <a:pPr eaLnBrk="1" hangingPunct="1"/>
            <a:r>
              <a:rPr lang="en-US" dirty="0" smtClean="0"/>
              <a:t>Give you </a:t>
            </a:r>
            <a:r>
              <a:rPr lang="en-US" dirty="0" smtClean="0"/>
              <a:t>ideas for your own circumstances</a:t>
            </a:r>
            <a:endParaRPr lang="en-US" dirty="0" smtClean="0"/>
          </a:p>
          <a:p>
            <a:pPr eaLnBrk="1" hangingPunct="1"/>
            <a:r>
              <a:rPr lang="en-US" dirty="0" smtClean="0"/>
              <a:t>Find “Score dB’s</a:t>
            </a:r>
            <a:r>
              <a:rPr lang="en-US" dirty="0" smtClean="0"/>
              <a:t>” and “low-hanging fruit”</a:t>
            </a:r>
            <a:endParaRPr lang="en-US" dirty="0" smtClean="0"/>
          </a:p>
          <a:p>
            <a:pPr eaLnBrk="1" hangingPunct="1"/>
            <a:r>
              <a:rPr lang="en-US" dirty="0" smtClean="0"/>
              <a:t>Develop confidence in your own abilities</a:t>
            </a:r>
          </a:p>
          <a:p>
            <a:pPr eaLnBrk="1" hangingPunct="1"/>
            <a:r>
              <a:rPr lang="en-US" dirty="0" err="1" smtClean="0"/>
              <a:t>Laff</a:t>
            </a:r>
            <a:endParaRPr lang="en-US" dirty="0" smtClean="0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Goals of the Session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Contesting for </a:t>
            </a:r>
            <a:r>
              <a:rPr lang="en-US" dirty="0" smtClean="0"/>
              <a:t>a couple of years</a:t>
            </a:r>
          </a:p>
          <a:p>
            <a:pPr eaLnBrk="1" hangingPunct="1"/>
            <a:r>
              <a:rPr lang="en-US" dirty="0" smtClean="0"/>
              <a:t>You feel comfortable with CQ or S&amp;P</a:t>
            </a:r>
          </a:p>
          <a:p>
            <a:pPr eaLnBrk="1" hangingPunct="1"/>
            <a:r>
              <a:rPr lang="en-US" dirty="0" smtClean="0"/>
              <a:t>Maybe a </a:t>
            </a:r>
            <a:r>
              <a:rPr lang="en-US" dirty="0" smtClean="0"/>
              <a:t>Division, State, or Regional winner</a:t>
            </a:r>
            <a:r>
              <a:rPr lang="en-US" dirty="0" smtClean="0"/>
              <a:t>?</a:t>
            </a:r>
          </a:p>
          <a:p>
            <a:pPr eaLnBrk="1" hangingPunct="1"/>
            <a:r>
              <a:rPr lang="en-US" dirty="0" smtClean="0"/>
              <a:t>Decent radios and antennas</a:t>
            </a:r>
          </a:p>
          <a:p>
            <a:pPr eaLnBrk="1" hangingPunct="1"/>
            <a:r>
              <a:rPr lang="en-US" dirty="0" smtClean="0"/>
              <a:t>Taken and given some lumps</a:t>
            </a:r>
          </a:p>
          <a:p>
            <a:pPr eaLnBrk="1" hangingPunct="1"/>
            <a:r>
              <a:rPr lang="en-US" dirty="0" smtClean="0"/>
              <a:t>Want to give some more lumps</a:t>
            </a:r>
          </a:p>
          <a:p>
            <a:pPr eaLnBrk="1" hangingPunct="1"/>
            <a:r>
              <a:rPr lang="en-US" dirty="0" smtClean="0"/>
              <a:t>What’s the best way to get better?</a:t>
            </a:r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Assumptions about you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Not a how-to cookbook</a:t>
            </a:r>
          </a:p>
          <a:p>
            <a:pPr eaLnBrk="1" hangingPunct="1"/>
            <a:r>
              <a:rPr lang="en-US" dirty="0" smtClean="0"/>
              <a:t>Follow in the text</a:t>
            </a:r>
          </a:p>
          <a:p>
            <a:pPr eaLnBrk="1" hangingPunct="1"/>
            <a:r>
              <a:rPr lang="en-US" dirty="0" smtClean="0"/>
              <a:t>Take short notes</a:t>
            </a:r>
          </a:p>
          <a:p>
            <a:pPr eaLnBrk="1" hangingPunct="1"/>
            <a:r>
              <a:rPr lang="en-US" dirty="0" smtClean="0"/>
              <a:t>Record those ideas!</a:t>
            </a:r>
            <a:endParaRPr lang="en-US" dirty="0" smtClean="0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To Use This Course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asked what was the most powerful force in the Universe, Albert Einstein replied, “Compound interest.”</a:t>
            </a:r>
          </a:p>
          <a:p>
            <a:pPr>
              <a:buFont typeface="Wingdings" pitchFamily="-48" charset="2"/>
              <a:buNone/>
            </a:pPr>
            <a:endParaRPr lang="en-US" smtClean="0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Continuous Improvement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asked what was the most powerful force in the Universe, Albert Einstein replied, “Compound interest.”</a:t>
            </a:r>
          </a:p>
          <a:p>
            <a:r>
              <a:rPr lang="en-US" smtClean="0"/>
              <a:t>Incremental improvement, applied relentlessly, is unstoppable.</a:t>
            </a:r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Continuous Improvement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asked what was the most powerful force in the Universe, Albert Einstein replied, “Compound interest.”</a:t>
            </a:r>
          </a:p>
          <a:p>
            <a:r>
              <a:rPr lang="en-US" dirty="0" smtClean="0"/>
              <a:t>Incremental improvement, applied relentlessly, is unstoppable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Plaques are won a dB at a time</a:t>
            </a:r>
            <a:endParaRPr lang="en-US" dirty="0" smtClean="0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Continuous Improvement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Dayton 2014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TU template 2013">
  <a:themeElements>
    <a:clrScheme name="Network 4">
      <a:dk1>
        <a:srgbClr val="666699"/>
      </a:dk1>
      <a:lt1>
        <a:srgbClr val="FFFFFF"/>
      </a:lt1>
      <a:dk2>
        <a:srgbClr val="86001A"/>
      </a:dk2>
      <a:lt2>
        <a:srgbClr val="CCCC66"/>
      </a:lt2>
      <a:accent1>
        <a:srgbClr val="FF3300"/>
      </a:accent1>
      <a:accent2>
        <a:srgbClr val="FF6600"/>
      </a:accent2>
      <a:accent3>
        <a:srgbClr val="C3AAAB"/>
      </a:accent3>
      <a:accent4>
        <a:srgbClr val="DADADA"/>
      </a:accent4>
      <a:accent5>
        <a:srgbClr val="FFADAA"/>
      </a:accent5>
      <a:accent6>
        <a:srgbClr val="E75C00"/>
      </a:accent6>
      <a:hlink>
        <a:srgbClr val="CC9900"/>
      </a:hlink>
      <a:folHlink>
        <a:srgbClr val="FF0000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-48" charset="-128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CTU template 2013</Template>
  <TotalTime>714</TotalTime>
  <Words>1167</Words>
  <Application>Microsoft Office PowerPoint</Application>
  <PresentationFormat>On-screen Show (4:3)</PresentationFormat>
  <Paragraphs>263</Paragraphs>
  <Slides>32</Slides>
  <Notes>32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ヒラギノ角ゴ Pro W3</vt:lpstr>
      <vt:lpstr>Wingdings</vt:lpstr>
      <vt:lpstr>Calibri</vt:lpstr>
      <vt:lpstr>CTU template 2013</vt:lpstr>
      <vt:lpstr>Microsoft Excel Worksheet</vt:lpstr>
      <vt:lpstr>CTU Presents</vt:lpstr>
      <vt:lpstr>Overview</vt:lpstr>
      <vt:lpstr>Who the Heck is NØAX?</vt:lpstr>
      <vt:lpstr>Goals of the Session</vt:lpstr>
      <vt:lpstr>Assumptions about you</vt:lpstr>
      <vt:lpstr>How To Use This Course</vt:lpstr>
      <vt:lpstr>Continuous Improvement</vt:lpstr>
      <vt:lpstr>Continuous Improvement</vt:lpstr>
      <vt:lpstr>Continuous Improvement</vt:lpstr>
      <vt:lpstr>Continuous Improvement</vt:lpstr>
      <vt:lpstr>Most Powerful Improvements</vt:lpstr>
      <vt:lpstr>Cycle of Life</vt:lpstr>
      <vt:lpstr>Cycle of Life</vt:lpstr>
      <vt:lpstr>The Operator</vt:lpstr>
      <vt:lpstr>The Operator</vt:lpstr>
      <vt:lpstr>Fitness</vt:lpstr>
      <vt:lpstr>Knowledge</vt:lpstr>
      <vt:lpstr>Technique</vt:lpstr>
      <vt:lpstr>Technique Gimme’s</vt:lpstr>
      <vt:lpstr>Technique - Accuracy</vt:lpstr>
      <vt:lpstr>Technique – Accuracy</vt:lpstr>
      <vt:lpstr>Technique – Managing Time</vt:lpstr>
      <vt:lpstr>Technique – Managing Score</vt:lpstr>
      <vt:lpstr>The Second Radio</vt:lpstr>
      <vt:lpstr>The Second Radio</vt:lpstr>
      <vt:lpstr>Pileup Management</vt:lpstr>
      <vt:lpstr>Interstation Interference</vt:lpstr>
      <vt:lpstr>Antenna Selection</vt:lpstr>
      <vt:lpstr>Software</vt:lpstr>
      <vt:lpstr>Resources</vt:lpstr>
      <vt:lpstr>Most Powerful Improvements</vt:lpstr>
      <vt:lpstr>Thanks!</vt:lpstr>
    </vt:vector>
  </TitlesOfParts>
  <Company>Nick Stafre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CTU Presents</dc:title>
  <dc:creator>Nick Stafre</dc:creator>
  <cp:lastModifiedBy>Ward Silver</cp:lastModifiedBy>
  <cp:revision>48</cp:revision>
  <cp:lastPrinted>2007-03-27T17:23:57Z</cp:lastPrinted>
  <dcterms:created xsi:type="dcterms:W3CDTF">2007-03-27T16:54:53Z</dcterms:created>
  <dcterms:modified xsi:type="dcterms:W3CDTF">2014-03-31T14:25:20Z</dcterms:modified>
</cp:coreProperties>
</file>