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7" r:id="rId1"/>
  </p:sldMasterIdLst>
  <p:notesMasterIdLst>
    <p:notesMasterId r:id="rId43"/>
  </p:notesMasterIdLst>
  <p:handoutMasterIdLst>
    <p:handoutMasterId r:id="rId44"/>
  </p:handoutMasterIdLst>
  <p:sldIdLst>
    <p:sldId id="256" r:id="rId2"/>
    <p:sldId id="316" r:id="rId3"/>
    <p:sldId id="287" r:id="rId4"/>
    <p:sldId id="308" r:id="rId5"/>
    <p:sldId id="314" r:id="rId6"/>
    <p:sldId id="325" r:id="rId7"/>
    <p:sldId id="309" r:id="rId8"/>
    <p:sldId id="310" r:id="rId9"/>
    <p:sldId id="258" r:id="rId10"/>
    <p:sldId id="319" r:id="rId11"/>
    <p:sldId id="320" r:id="rId12"/>
    <p:sldId id="317" r:id="rId13"/>
    <p:sldId id="318" r:id="rId14"/>
    <p:sldId id="295" r:id="rId15"/>
    <p:sldId id="274" r:id="rId16"/>
    <p:sldId id="275" r:id="rId17"/>
    <p:sldId id="311" r:id="rId18"/>
    <p:sldId id="273" r:id="rId19"/>
    <p:sldId id="276" r:id="rId20"/>
    <p:sldId id="263" r:id="rId21"/>
    <p:sldId id="279" r:id="rId22"/>
    <p:sldId id="265" r:id="rId23"/>
    <p:sldId id="324" r:id="rId24"/>
    <p:sldId id="302" r:id="rId25"/>
    <p:sldId id="288" r:id="rId26"/>
    <p:sldId id="277" r:id="rId27"/>
    <p:sldId id="282" r:id="rId28"/>
    <p:sldId id="312" r:id="rId29"/>
    <p:sldId id="283" r:id="rId30"/>
    <p:sldId id="301" r:id="rId31"/>
    <p:sldId id="285" r:id="rId32"/>
    <p:sldId id="286" r:id="rId33"/>
    <p:sldId id="303" r:id="rId34"/>
    <p:sldId id="304" r:id="rId35"/>
    <p:sldId id="305" r:id="rId36"/>
    <p:sldId id="306" r:id="rId37"/>
    <p:sldId id="315" r:id="rId38"/>
    <p:sldId id="322" r:id="rId39"/>
    <p:sldId id="268" r:id="rId40"/>
    <p:sldId id="321" r:id="rId41"/>
    <p:sldId id="307" r:id="rId42"/>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1pPr>
    <a:lvl2pPr marL="457200"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2pPr>
    <a:lvl3pPr marL="914400"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3pPr>
    <a:lvl4pPr marL="1371600"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4pPr>
    <a:lvl5pPr marL="1828800"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5pPr>
    <a:lvl6pPr marL="2286000" algn="l" defTabSz="914400" rtl="0" eaLnBrk="1" latinLnBrk="0" hangingPunct="1">
      <a:defRPr sz="2000" kern="1200">
        <a:solidFill>
          <a:schemeClr val="tx1"/>
        </a:solidFill>
        <a:latin typeface="Arial" charset="0"/>
        <a:ea typeface="ヒラギノ角ゴ Pro W3" pitchFamily="-48" charset="-128"/>
        <a:cs typeface="+mn-cs"/>
      </a:defRPr>
    </a:lvl6pPr>
    <a:lvl7pPr marL="2743200" algn="l" defTabSz="914400" rtl="0" eaLnBrk="1" latinLnBrk="0" hangingPunct="1">
      <a:defRPr sz="2000" kern="1200">
        <a:solidFill>
          <a:schemeClr val="tx1"/>
        </a:solidFill>
        <a:latin typeface="Arial" charset="0"/>
        <a:ea typeface="ヒラギノ角ゴ Pro W3" pitchFamily="-48" charset="-128"/>
        <a:cs typeface="+mn-cs"/>
      </a:defRPr>
    </a:lvl7pPr>
    <a:lvl8pPr marL="3200400" algn="l" defTabSz="914400" rtl="0" eaLnBrk="1" latinLnBrk="0" hangingPunct="1">
      <a:defRPr sz="2000" kern="1200">
        <a:solidFill>
          <a:schemeClr val="tx1"/>
        </a:solidFill>
        <a:latin typeface="Arial" charset="0"/>
        <a:ea typeface="ヒラギノ角ゴ Pro W3" pitchFamily="-48" charset="-128"/>
        <a:cs typeface="+mn-cs"/>
      </a:defRPr>
    </a:lvl8pPr>
    <a:lvl9pPr marL="3657600" algn="l" defTabSz="914400" rtl="0" eaLnBrk="1" latinLnBrk="0" hangingPunct="1">
      <a:defRPr sz="2000" kern="1200">
        <a:solidFill>
          <a:schemeClr val="tx1"/>
        </a:solidFill>
        <a:latin typeface="Arial" charset="0"/>
        <a:ea typeface="ヒラギノ角ゴ Pro W3"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66FF66"/>
    <a:srgbClr val="C0C0C0"/>
    <a:srgbClr val="FF00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0803" autoAdjust="0"/>
  </p:normalViewPr>
  <p:slideViewPr>
    <p:cSldViewPr>
      <p:cViewPr varScale="1">
        <p:scale>
          <a:sx n="64" d="100"/>
          <a:sy n="64" d="100"/>
        </p:scale>
        <p:origin x="-14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FE8F954F-A51A-432E-BDAA-07F1A0CE7558}" type="slidenum">
              <a:rPr lang="en-US" altLang="en-US"/>
              <a:pPr/>
              <a:t>‹#›</a:t>
            </a:fld>
            <a:endParaRPr lang="en-US" altLang="en-US"/>
          </a:p>
        </p:txBody>
      </p:sp>
    </p:spTree>
    <p:extLst>
      <p:ext uri="{BB962C8B-B14F-4D97-AF65-F5344CB8AC3E}">
        <p14:creationId xmlns:p14="http://schemas.microsoft.com/office/powerpoint/2010/main" val="1795046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F301D-6943-4C3F-95EC-50EB67B0BF4C}" type="datetimeFigureOut">
              <a:rPr lang="en-US" smtClean="0"/>
              <a:t>3/31/2014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85DEC-30FC-4201-A35B-9E1E09999623}" type="slidenum">
              <a:rPr lang="en-US" smtClean="0"/>
              <a:t>‹#›</a:t>
            </a:fld>
            <a:endParaRPr lang="en-US"/>
          </a:p>
        </p:txBody>
      </p:sp>
    </p:spTree>
    <p:extLst>
      <p:ext uri="{BB962C8B-B14F-4D97-AF65-F5344CB8AC3E}">
        <p14:creationId xmlns:p14="http://schemas.microsoft.com/office/powerpoint/2010/main" val="232913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B8538A-FE79-437C-8913-CE65ADD85932}" type="slidenum">
              <a:rPr lang="en-US" altLang="en-US"/>
              <a:pPr/>
              <a:t>23</a:t>
            </a:fld>
            <a:endParaRPr lang="en-US" alt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altLang="en-US"/>
              <a:t>Here’s a list that has most all of what you just called out in one form or another.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61518-D29B-4EDB-97D2-2D3A73DA5EBA}" type="slidenum">
              <a:rPr lang="en-US" altLang="en-US"/>
              <a:pPr/>
              <a:t>38</a:t>
            </a:fld>
            <a:endParaRPr lang="en-US" alt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en-US" altLang="en-US"/>
              <a:t>What does winning the contest mean to you? What does it mean if you cheated to do it?</a:t>
            </a:r>
          </a:p>
          <a:p>
            <a:r>
              <a:rPr lang="en-US" altLang="en-US"/>
              <a:t>What will your past results mean to others when they find out?</a:t>
            </a:r>
          </a:p>
          <a:p>
            <a:endParaRPr lang="en-US" altLang="en-US"/>
          </a:p>
          <a:p>
            <a:r>
              <a:rPr lang="en-US" altLang="en-US"/>
              <a:t>How important is your reputation?</a:t>
            </a:r>
          </a:p>
          <a:p>
            <a:endParaRPr lang="en-US" altLang="en-US"/>
          </a:p>
          <a:p>
            <a:endParaRPr lang="en-US" altLang="en-US"/>
          </a:p>
          <a:p>
            <a:r>
              <a:rPr lang="en-US" altLang="en-US"/>
              <a:t>But is my radio identity my whole identity?  How many ways do we characterize ourselves?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8" name="Picture 43" descr="9267_CTULogo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5638800"/>
            <a:ext cx="1123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descr="ICOM wht_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676900"/>
            <a:ext cx="10239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3"/>
          <p:cNvSpPr>
            <a:spLocks noGrp="1" noChangeArrowheads="1"/>
          </p:cNvSpPr>
          <p:nvPr>
            <p:ph type="ctrTitle"/>
          </p:nvPr>
        </p:nvSpPr>
        <p:spPr>
          <a:xfrm>
            <a:off x="315913" y="838199"/>
            <a:ext cx="6781800" cy="1762125"/>
          </a:xfrm>
        </p:spPr>
        <p:txBody>
          <a:bodyPr/>
          <a:lstStyle>
            <a:lvl1pPr algn="r">
              <a:defRPr sz="4400">
                <a:solidFill>
                  <a:schemeClr val="tx1"/>
                </a:solidFill>
              </a:defRPr>
            </a:lvl1pPr>
          </a:lstStyle>
          <a:p>
            <a:pPr lvl="0"/>
            <a:r>
              <a:rPr lang="en-US" noProof="0" dirty="0" smtClean="0"/>
              <a:t>Click to edit Master title style</a:t>
            </a:r>
          </a:p>
        </p:txBody>
      </p:sp>
      <p:sp>
        <p:nvSpPr>
          <p:cNvPr id="153604" name="Rectangle 4"/>
          <p:cNvSpPr>
            <a:spLocks noGrp="1" noChangeArrowheads="1"/>
          </p:cNvSpPr>
          <p:nvPr>
            <p:ph type="subTitle" idx="1"/>
          </p:nvPr>
        </p:nvSpPr>
        <p:spPr>
          <a:xfrm>
            <a:off x="849313" y="3049588"/>
            <a:ext cx="6248400" cy="2031206"/>
          </a:xfrm>
        </p:spPr>
        <p:txBody>
          <a:bodyPr/>
          <a:lstStyle>
            <a:lvl1pPr marL="0" indent="0" algn="r">
              <a:buFont typeface="Wingdings" pitchFamily="2" charset="2"/>
              <a:buNone/>
              <a:defRPr sz="3600" b="1">
                <a:solidFill>
                  <a:srgbClr val="FFC000"/>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35782383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457200" y="304800"/>
            <a:ext cx="7467600" cy="990600"/>
          </a:xfrm>
        </p:spPr>
        <p:txBody>
          <a:bodyPr anchor="ctr"/>
          <a:lstStyle/>
          <a:p>
            <a:r>
              <a:rPr lang="en-US" dirty="0" smtClean="0"/>
              <a:t>Click to edit Master title style</a:t>
            </a:r>
            <a:endParaRPr lang="en-US" dirty="0"/>
          </a:p>
        </p:txBody>
      </p:sp>
      <p:sp>
        <p:nvSpPr>
          <p:cNvPr id="6"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val="30342088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val="522883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val="5424386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0"/>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val="238547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val="426542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val="92743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792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val="151527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8001000" y="152400"/>
            <a:ext cx="0" cy="13716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381000"/>
            <a:ext cx="7467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1029" name="Group 8"/>
          <p:cNvGrpSpPr>
            <a:grpSpLocks/>
          </p:cNvGrpSpPr>
          <p:nvPr/>
        </p:nvGrpSpPr>
        <p:grpSpPr bwMode="auto">
          <a:xfrm>
            <a:off x="8153400" y="152400"/>
            <a:ext cx="792163" cy="1295400"/>
            <a:chOff x="5136" y="960"/>
            <a:chExt cx="528" cy="864"/>
          </a:xfrm>
        </p:grpSpPr>
        <p:sp>
          <p:nvSpPr>
            <p:cNvPr id="1034"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30" name="Picture 40" descr="9267_CTU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6248400"/>
            <a:ext cx="9715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41" descr="ICOM blk r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6200" y="6248400"/>
            <a:ext cx="9652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iming>
    <p:tnLst>
      <p:par>
        <p:cTn id="1" dur="indefinite" restart="never" nodeType="tmRoot"/>
      </p:par>
    </p:tnLst>
  </p:timing>
  <p:txStyles>
    <p:titleStyle>
      <a:lvl1pPr algn="l" rtl="0" eaLnBrk="1" fontAlgn="base" hangingPunct="1">
        <a:spcBef>
          <a:spcPct val="0"/>
        </a:spcBef>
        <a:spcAft>
          <a:spcPct val="0"/>
        </a:spcAft>
        <a:defRPr sz="3800" b="1">
          <a:solidFill>
            <a:schemeClr val="folHlink"/>
          </a:solidFill>
          <a:latin typeface="+mj-lt"/>
          <a:ea typeface="+mj-ea"/>
          <a:cs typeface="+mj-cs"/>
        </a:defRPr>
      </a:lvl1pPr>
      <a:lvl2pPr algn="l" rtl="0" eaLnBrk="1" fontAlgn="base" hangingPunct="1">
        <a:spcBef>
          <a:spcPct val="0"/>
        </a:spcBef>
        <a:spcAft>
          <a:spcPct val="0"/>
        </a:spcAft>
        <a:defRPr sz="3900" b="1">
          <a:solidFill>
            <a:schemeClr val="folHlink"/>
          </a:solidFill>
          <a:latin typeface="Arial" charset="0"/>
        </a:defRPr>
      </a:lvl2pPr>
      <a:lvl3pPr algn="l" rtl="0" eaLnBrk="1" fontAlgn="base" hangingPunct="1">
        <a:spcBef>
          <a:spcPct val="0"/>
        </a:spcBef>
        <a:spcAft>
          <a:spcPct val="0"/>
        </a:spcAft>
        <a:defRPr sz="3900" b="1">
          <a:solidFill>
            <a:schemeClr val="folHlink"/>
          </a:solidFill>
          <a:latin typeface="Arial" charset="0"/>
        </a:defRPr>
      </a:lvl3pPr>
      <a:lvl4pPr algn="l" rtl="0" eaLnBrk="1" fontAlgn="base" hangingPunct="1">
        <a:spcBef>
          <a:spcPct val="0"/>
        </a:spcBef>
        <a:spcAft>
          <a:spcPct val="0"/>
        </a:spcAft>
        <a:defRPr sz="3900" b="1">
          <a:solidFill>
            <a:schemeClr val="folHlink"/>
          </a:solidFill>
          <a:latin typeface="Arial" charset="0"/>
        </a:defRPr>
      </a:lvl4pPr>
      <a:lvl5pPr algn="l" rtl="0" eaLnBrk="1" fontAlgn="base" hangingPunct="1">
        <a:spcBef>
          <a:spcPct val="0"/>
        </a:spcBef>
        <a:spcAft>
          <a:spcPct val="0"/>
        </a:spcAft>
        <a:defRPr sz="3900" b="1">
          <a:solidFill>
            <a:schemeClr val="folHlink"/>
          </a:solidFill>
          <a:latin typeface="Arial" charset="0"/>
        </a:defRPr>
      </a:lvl5pPr>
      <a:lvl6pPr marL="457200" algn="l" rtl="0" eaLnBrk="1" fontAlgn="base" hangingPunct="1">
        <a:spcBef>
          <a:spcPct val="0"/>
        </a:spcBef>
        <a:spcAft>
          <a:spcPct val="0"/>
        </a:spcAft>
        <a:defRPr sz="3900" b="1">
          <a:solidFill>
            <a:schemeClr val="folHlink"/>
          </a:solidFill>
          <a:latin typeface="Arial" charset="0"/>
        </a:defRPr>
      </a:lvl6pPr>
      <a:lvl7pPr marL="914400" algn="l" rtl="0" eaLnBrk="1" fontAlgn="base" hangingPunct="1">
        <a:spcBef>
          <a:spcPct val="0"/>
        </a:spcBef>
        <a:spcAft>
          <a:spcPct val="0"/>
        </a:spcAft>
        <a:defRPr sz="3900" b="1">
          <a:solidFill>
            <a:schemeClr val="folHlink"/>
          </a:solidFill>
          <a:latin typeface="Arial" charset="0"/>
        </a:defRPr>
      </a:lvl7pPr>
      <a:lvl8pPr marL="1371600" algn="l" rtl="0" eaLnBrk="1" fontAlgn="base" hangingPunct="1">
        <a:spcBef>
          <a:spcPct val="0"/>
        </a:spcBef>
        <a:spcAft>
          <a:spcPct val="0"/>
        </a:spcAft>
        <a:defRPr sz="3900" b="1">
          <a:solidFill>
            <a:schemeClr val="folHlink"/>
          </a:solidFill>
          <a:latin typeface="Arial" charset="0"/>
        </a:defRPr>
      </a:lvl8pPr>
      <a:lvl9pPr marL="1828800" algn="l" rtl="0" eaLnBrk="1" fontAlgn="base" hangingPunct="1">
        <a:spcBef>
          <a:spcPct val="0"/>
        </a:spcBef>
        <a:spcAft>
          <a:spcPct val="0"/>
        </a:spcAft>
        <a:defRPr sz="3900" b="1">
          <a:solidFill>
            <a:schemeClr val="folHlink"/>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rgbClr val="000000"/>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rgbClr val="000000"/>
          </a:solidFill>
          <a:latin typeface="+mn-lt"/>
        </a:defRPr>
      </a:lvl2pPr>
      <a:lvl3pPr marL="987425" indent="-293688" algn="l" rtl="0" eaLnBrk="1" fontAlgn="base" hangingPunct="1">
        <a:spcBef>
          <a:spcPct val="20000"/>
        </a:spcBef>
        <a:spcAft>
          <a:spcPct val="0"/>
        </a:spcAft>
        <a:buClr>
          <a:schemeClr val="accent1"/>
        </a:buClr>
        <a:buSzPct val="60000"/>
        <a:buFont typeface="Wingdings" pitchFamily="2" charset="2"/>
        <a:buChar char="l"/>
        <a:defRPr sz="2300">
          <a:solidFill>
            <a:srgbClr val="000000"/>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rgbClr val="000000"/>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video.nytimes.com/video/2008/07/02/sports/1194817101155/bending-the-rules.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politicsoffthegrid.files.wordpress.com/2007/07/barry-bonds1.jpg" TargetMode="Externa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imgres?imgurl=http://images.miretail.com/products/full/DiMarzio/633098205260161297.jpg&amp;imgrefurl=http://www.free-scores.com/boutique/accessories_881_shop_999.htm&amp;h=250&amp;w=250&amp;sz=9&amp;hl=en&amp;start=10&amp;tbnid=XwiHK2YfWqLlnM:&amp;tbnh=111&amp;tbnw=111&amp;prev=/images?q%3Dknob%2Bto%2B11%26gbv%3D2%26ndsp%3D21%26hl%3Den%26sa%3DN"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smtClean="0"/>
              <a:t>CTU Presents</a:t>
            </a:r>
            <a:endParaRPr lang="en-US" altLang="en-US"/>
          </a:p>
        </p:txBody>
      </p:sp>
      <p:sp>
        <p:nvSpPr>
          <p:cNvPr id="2051" name="Rectangle 3"/>
          <p:cNvSpPr>
            <a:spLocks noGrp="1" noChangeArrowheads="1"/>
          </p:cNvSpPr>
          <p:nvPr>
            <p:ph type="subTitle" idx="1"/>
          </p:nvPr>
        </p:nvSpPr>
        <p:spPr/>
        <p:txBody>
          <a:bodyPr/>
          <a:lstStyle/>
          <a:p>
            <a:r>
              <a:rPr lang="en-US" altLang="en-US" smtClean="0"/>
              <a:t>Contesting the RIGHT Way</a:t>
            </a:r>
          </a:p>
          <a:p>
            <a:r>
              <a:rPr lang="en-US" altLang="en-US" smtClean="0"/>
              <a:t>Randy Thompson, K5ZD</a:t>
            </a:r>
          </a:p>
          <a:p>
            <a:endParaRPr lang="en-US" altLang="en-US" smtClean="0"/>
          </a:p>
          <a:p>
            <a:endParaRPr lang="en-US" altLang="en-US" dirty="0"/>
          </a:p>
        </p:txBody>
      </p:sp>
      <p:sp>
        <p:nvSpPr>
          <p:cNvPr id="2053" name="AutoShape 5">
            <a:hlinkClick r:id="rId2" highlightClick="1"/>
          </p:cNvPr>
          <p:cNvSpPr>
            <a:spLocks noChangeArrowheads="1"/>
          </p:cNvSpPr>
          <p:nvPr/>
        </p:nvSpPr>
        <p:spPr bwMode="auto">
          <a:xfrm>
            <a:off x="8534400" y="6400800"/>
            <a:ext cx="457200" cy="304800"/>
          </a:xfrm>
          <a:prstGeom prst="actionButtonBlank">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r>
              <a:rPr lang="en-US" altLang="en-US" dirty="0" smtClean="0"/>
              <a:t>You are recognized by the sum total of your achievements and how you went about achieving those results</a:t>
            </a:r>
          </a:p>
          <a:p>
            <a:endParaRPr lang="en-US" altLang="en-US" dirty="0" smtClean="0"/>
          </a:p>
          <a:p>
            <a:r>
              <a:rPr lang="en-US" altLang="en-US" dirty="0" smtClean="0"/>
              <a:t>Your recognition is strongly influenced by what other people say about you</a:t>
            </a:r>
          </a:p>
        </p:txBody>
      </p:sp>
      <p:sp>
        <p:nvSpPr>
          <p:cNvPr id="14338" name="Title 1"/>
          <p:cNvSpPr>
            <a:spLocks noGrp="1"/>
          </p:cNvSpPr>
          <p:nvPr>
            <p:ph type="title"/>
          </p:nvPr>
        </p:nvSpPr>
        <p:spPr/>
        <p:txBody>
          <a:bodyPr/>
          <a:lstStyle/>
          <a:p>
            <a:r>
              <a:rPr lang="en-US" altLang="en-US" smtClean="0"/>
              <a:t>What is this peer recognition?</a:t>
            </a:r>
          </a:p>
        </p:txBody>
      </p:sp>
    </p:spTree>
    <p:extLst>
      <p:ext uri="{BB962C8B-B14F-4D97-AF65-F5344CB8AC3E}">
        <p14:creationId xmlns:p14="http://schemas.microsoft.com/office/powerpoint/2010/main" val="3825516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lstStyle/>
          <a:p>
            <a:r>
              <a:rPr lang="en-US" altLang="en-US" sz="2800" dirty="0" smtClean="0"/>
              <a:t>That station was too loud in the NAQP.</a:t>
            </a:r>
          </a:p>
          <a:p>
            <a:r>
              <a:rPr lang="en-US" altLang="en-US" sz="2800" dirty="0" smtClean="0"/>
              <a:t>That guy uses a pair of 8877s and has remote receivers in Europe.</a:t>
            </a:r>
          </a:p>
          <a:p>
            <a:r>
              <a:rPr lang="en-US" altLang="en-US" sz="2800" dirty="0" smtClean="0"/>
              <a:t>Joe uses packet but claims unassisted.</a:t>
            </a:r>
          </a:p>
          <a:p>
            <a:r>
              <a:rPr lang="en-US" altLang="en-US" sz="2800" dirty="0" smtClean="0"/>
              <a:t>Ken had a second operator help him.</a:t>
            </a:r>
          </a:p>
          <a:p>
            <a:r>
              <a:rPr lang="en-US" altLang="en-US" sz="2800" dirty="0" smtClean="0"/>
              <a:t>Larry operated with a broad signal to push the QRM away.</a:t>
            </a:r>
          </a:p>
        </p:txBody>
      </p:sp>
      <p:sp>
        <p:nvSpPr>
          <p:cNvPr id="15362" name="Title 1"/>
          <p:cNvSpPr>
            <a:spLocks noGrp="1"/>
          </p:cNvSpPr>
          <p:nvPr>
            <p:ph type="title"/>
          </p:nvPr>
        </p:nvSpPr>
        <p:spPr/>
        <p:txBody>
          <a:bodyPr/>
          <a:lstStyle/>
          <a:p>
            <a:r>
              <a:rPr lang="en-US" altLang="en-US" dirty="0" smtClean="0"/>
              <a:t>Negative Peer Recognition Examples</a:t>
            </a:r>
          </a:p>
        </p:txBody>
      </p:sp>
      <p:sp>
        <p:nvSpPr>
          <p:cNvPr id="15364" name="TextBox 3"/>
          <p:cNvSpPr txBox="1">
            <a:spLocks noChangeArrowheads="1"/>
          </p:cNvSpPr>
          <p:nvPr/>
        </p:nvSpPr>
        <p:spPr bwMode="auto">
          <a:xfrm>
            <a:off x="583367" y="5159375"/>
            <a:ext cx="80858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ヒラギノ角ゴ Pro W3" pitchFamily="-48" charset="-128"/>
              </a:defRPr>
            </a:lvl1pPr>
            <a:lvl2pPr marL="742950" indent="-285750">
              <a:defRPr sz="2000">
                <a:solidFill>
                  <a:schemeClr val="tx1"/>
                </a:solidFill>
                <a:latin typeface="Arial" charset="0"/>
                <a:ea typeface="ヒラギノ角ゴ Pro W3" pitchFamily="-48" charset="-128"/>
              </a:defRPr>
            </a:lvl2pPr>
            <a:lvl3pPr marL="1143000" indent="-228600">
              <a:defRPr sz="2000">
                <a:solidFill>
                  <a:schemeClr val="tx1"/>
                </a:solidFill>
                <a:latin typeface="Arial" charset="0"/>
                <a:ea typeface="ヒラギノ角ゴ Pro W3" pitchFamily="-48" charset="-128"/>
              </a:defRPr>
            </a:lvl3pPr>
            <a:lvl4pPr marL="1600200" indent="-228600">
              <a:defRPr sz="2000">
                <a:solidFill>
                  <a:schemeClr val="tx1"/>
                </a:solidFill>
                <a:latin typeface="Arial" charset="0"/>
                <a:ea typeface="ヒラギノ角ゴ Pro W3" pitchFamily="-48" charset="-128"/>
              </a:defRPr>
            </a:lvl4pPr>
            <a:lvl5pPr marL="2057400" indent="-228600">
              <a:defRPr sz="20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0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0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0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000">
                <a:solidFill>
                  <a:schemeClr val="tx1"/>
                </a:solidFill>
                <a:latin typeface="Arial" charset="0"/>
                <a:ea typeface="ヒラギノ角ゴ Pro W3" pitchFamily="-48" charset="-128"/>
              </a:defRPr>
            </a:lvl9pPr>
          </a:lstStyle>
          <a:p>
            <a:r>
              <a:rPr lang="en-US" altLang="en-US" b="1" dirty="0">
                <a:solidFill>
                  <a:srgbClr val="FF0000"/>
                </a:solidFill>
              </a:rPr>
              <a:t>While most of these examples can not be proven – they are often</a:t>
            </a:r>
            <a:br>
              <a:rPr lang="en-US" altLang="en-US" b="1" dirty="0">
                <a:solidFill>
                  <a:srgbClr val="FF0000"/>
                </a:solidFill>
              </a:rPr>
            </a:br>
            <a:r>
              <a:rPr lang="en-US" altLang="en-US" b="1" dirty="0">
                <a:solidFill>
                  <a:srgbClr val="FF0000"/>
                </a:solidFill>
              </a:rPr>
              <a:t>based upon </a:t>
            </a:r>
            <a:r>
              <a:rPr lang="en-US" altLang="en-US" b="1" dirty="0" smtClean="0">
                <a:solidFill>
                  <a:srgbClr val="FF0000"/>
                </a:solidFill>
              </a:rPr>
              <a:t>something not </a:t>
            </a:r>
            <a:r>
              <a:rPr lang="en-US" altLang="en-US" b="1" dirty="0">
                <a:solidFill>
                  <a:srgbClr val="FF0000"/>
                </a:solidFill>
              </a:rPr>
              <a:t>being quite right about an entry.     </a:t>
            </a:r>
          </a:p>
        </p:txBody>
      </p:sp>
    </p:spTree>
    <p:extLst>
      <p:ext uri="{BB962C8B-B14F-4D97-AF65-F5344CB8AC3E}">
        <p14:creationId xmlns:p14="http://schemas.microsoft.com/office/powerpoint/2010/main" val="405529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8" name="Rectangle 10"/>
          <p:cNvSpPr>
            <a:spLocks noGrp="1" noChangeArrowheads="1"/>
          </p:cNvSpPr>
          <p:nvPr>
            <p:ph type="title"/>
          </p:nvPr>
        </p:nvSpPr>
        <p:spPr/>
        <p:txBody>
          <a:bodyPr/>
          <a:lstStyle/>
          <a:p>
            <a:r>
              <a:rPr lang="en-US" altLang="en-US"/>
              <a:t>What do we mean … Ethics?</a:t>
            </a:r>
          </a:p>
        </p:txBody>
      </p:sp>
      <p:sp>
        <p:nvSpPr>
          <p:cNvPr id="155659" name="Rectangle 11"/>
          <p:cNvSpPr>
            <a:spLocks noGrp="1" noChangeArrowheads="1"/>
          </p:cNvSpPr>
          <p:nvPr>
            <p:ph type="body" idx="1"/>
          </p:nvPr>
        </p:nvSpPr>
        <p:spPr/>
        <p:txBody>
          <a:bodyPr/>
          <a:lstStyle/>
          <a:p>
            <a:r>
              <a:rPr lang="en-US" altLang="en-US" sz="2600"/>
              <a:t>Ethics denote the theory of right and wrong actions </a:t>
            </a:r>
          </a:p>
          <a:p>
            <a:pPr lvl="1"/>
            <a:r>
              <a:rPr lang="en-US" altLang="en-US" sz="2200"/>
              <a:t>Written and unwritten codes of principles and values that govern decisions and actions</a:t>
            </a:r>
          </a:p>
          <a:p>
            <a:endParaRPr lang="en-US" altLang="en-US" sz="2600"/>
          </a:p>
          <a:p>
            <a:r>
              <a:rPr lang="en-US" altLang="en-US" sz="2600"/>
              <a:t>Morals indicate their practice within guidelines </a:t>
            </a:r>
          </a:p>
          <a:p>
            <a:pPr lvl="1"/>
            <a:r>
              <a:rPr lang="en-US" altLang="en-US" sz="2200"/>
              <a:t>Standards for determining the difference between good and bad decision making and behavior</a:t>
            </a:r>
          </a:p>
          <a:p>
            <a:endParaRPr lang="en-US" altLang="en-US" sz="2600"/>
          </a:p>
          <a:p>
            <a:r>
              <a:rPr lang="en-US" altLang="en-US" sz="2600"/>
              <a:t>Ethics are… knowing the difference between right and wrong and choosing to do what is right. </a:t>
            </a:r>
          </a:p>
        </p:txBody>
      </p:sp>
    </p:spTree>
    <p:extLst>
      <p:ext uri="{BB962C8B-B14F-4D97-AF65-F5344CB8AC3E}">
        <p14:creationId xmlns:p14="http://schemas.microsoft.com/office/powerpoint/2010/main" val="241588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1556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1" end="1"/>
                                            </p:txEl>
                                          </p:spTgt>
                                        </p:tgtEl>
                                        <p:attrNameLst>
                                          <p:attrName>ppt_c</p:attrName>
                                        </p:attrNameLst>
                                      </p:cBhvr>
                                      <p:to>
                                        <a:srgbClr val="C0C0C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56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3" end="3"/>
                                            </p:txEl>
                                          </p:spTgt>
                                        </p:tgtEl>
                                        <p:attrNameLst>
                                          <p:attrName>ppt_c</p:attrName>
                                        </p:attrNameLst>
                                      </p:cBhvr>
                                      <p:to>
                                        <a:srgbClr val="C0C0C0"/>
                                      </p:to>
                                    </p:animClr>
                                  </p:subTnLst>
                                </p:cTn>
                              </p:par>
                              <p:par>
                                <p:cTn id="13" presetID="1" presetClass="entr" presetSubtype="0" fill="hold" grpId="0" nodeType="withEffect">
                                  <p:stCondLst>
                                    <p:cond delay="0"/>
                                  </p:stCondLst>
                                  <p:childTnLst>
                                    <p:set>
                                      <p:cBhvr>
                                        <p:cTn id="14" dur="1" fill="hold">
                                          <p:stCondLst>
                                            <p:cond delay="0"/>
                                          </p:stCondLst>
                                        </p:cTn>
                                        <p:tgtEl>
                                          <p:spTgt spid="1556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4" end="4"/>
                                            </p:txEl>
                                          </p:spTgt>
                                        </p:tgtEl>
                                        <p:attrNameLst>
                                          <p:attrName>ppt_c</p:attrName>
                                        </p:attrNameLst>
                                      </p:cBhvr>
                                      <p:to>
                                        <a:srgbClr val="C0C0C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65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6" end="6"/>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1" name="Picture 5" descr="Barry Bonds">
            <a:hlinkClick r:id="rId2" tooltip="Barry Bonds"/>
          </p:cNvPr>
          <p:cNvPicPr>
            <a:picLocks noChangeAspect="1" noChangeArrowheads="1"/>
          </p:cNvPicPr>
          <p:nvPr/>
        </p:nvPicPr>
        <p:blipFill>
          <a:blip r:embed="rId3">
            <a:extLst>
              <a:ext uri="{28A0092B-C50C-407E-A947-70E740481C1C}">
                <a14:useLocalDpi xmlns:a14="http://schemas.microsoft.com/office/drawing/2010/main" val="0"/>
              </a:ext>
            </a:extLst>
          </a:blip>
          <a:srcRect t="-2000" r="30568"/>
          <a:stretch>
            <a:fillRect/>
          </a:stretch>
        </p:blipFill>
        <p:spPr bwMode="auto">
          <a:xfrm>
            <a:off x="5181600" y="1676400"/>
            <a:ext cx="35052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88423" name="Picture 7" descr="Photograph of Hank Aaron "/>
          <p:cNvPicPr>
            <a:picLocks noChangeAspect="1" noChangeArrowheads="1"/>
          </p:cNvPicPr>
          <p:nvPr/>
        </p:nvPicPr>
        <p:blipFill>
          <a:blip r:embed="rId4">
            <a:extLst>
              <a:ext uri="{28A0092B-C50C-407E-A947-70E740481C1C}">
                <a14:useLocalDpi xmlns:a14="http://schemas.microsoft.com/office/drawing/2010/main" val="0"/>
              </a:ext>
            </a:extLst>
          </a:blip>
          <a:srcRect r="7999" b="4672"/>
          <a:stretch>
            <a:fillRect/>
          </a:stretch>
        </p:blipFill>
        <p:spPr bwMode="auto">
          <a:xfrm>
            <a:off x="990600" y="1676400"/>
            <a:ext cx="3505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188427" name="Rectangle 11"/>
          <p:cNvSpPr>
            <a:spLocks noGrp="1" noChangeArrowheads="1"/>
          </p:cNvSpPr>
          <p:nvPr>
            <p:ph type="title"/>
          </p:nvPr>
        </p:nvSpPr>
        <p:spPr/>
        <p:txBody>
          <a:bodyPr/>
          <a:lstStyle/>
          <a:p>
            <a:r>
              <a:rPr lang="en-US" altLang="en-US"/>
              <a:t>Why do ethics matter?</a:t>
            </a:r>
          </a:p>
        </p:txBody>
      </p:sp>
      <p:sp>
        <p:nvSpPr>
          <p:cNvPr id="188425" name="Text Box 9"/>
          <p:cNvSpPr txBox="1">
            <a:spLocks noChangeArrowheads="1"/>
          </p:cNvSpPr>
          <p:nvPr/>
        </p:nvSpPr>
        <p:spPr bwMode="auto">
          <a:xfrm>
            <a:off x="1905000" y="5638800"/>
            <a:ext cx="183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solidFill>
                  <a:srgbClr val="000000"/>
                </a:solidFill>
              </a:rPr>
              <a:t>Hank Aaron</a:t>
            </a:r>
          </a:p>
          <a:p>
            <a:pPr algn="ctr"/>
            <a:r>
              <a:rPr lang="en-US" altLang="en-US" sz="1800">
                <a:solidFill>
                  <a:srgbClr val="000000"/>
                </a:solidFill>
              </a:rPr>
              <a:t>755 Home Runs</a:t>
            </a:r>
          </a:p>
        </p:txBody>
      </p:sp>
      <p:sp>
        <p:nvSpPr>
          <p:cNvPr id="188426" name="Text Box 10"/>
          <p:cNvSpPr txBox="1">
            <a:spLocks noChangeArrowheads="1"/>
          </p:cNvSpPr>
          <p:nvPr/>
        </p:nvSpPr>
        <p:spPr bwMode="auto">
          <a:xfrm>
            <a:off x="6324600" y="5638800"/>
            <a:ext cx="183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solidFill>
                  <a:srgbClr val="000000"/>
                </a:solidFill>
              </a:rPr>
              <a:t>Barry Bonds</a:t>
            </a:r>
          </a:p>
          <a:p>
            <a:pPr algn="ctr"/>
            <a:r>
              <a:rPr lang="en-US" altLang="en-US" sz="1800">
                <a:solidFill>
                  <a:srgbClr val="000000"/>
                </a:solidFill>
              </a:rPr>
              <a:t>762 Home Runs</a:t>
            </a:r>
          </a:p>
        </p:txBody>
      </p:sp>
    </p:spTree>
    <p:extLst>
      <p:ext uri="{BB962C8B-B14F-4D97-AF65-F5344CB8AC3E}">
        <p14:creationId xmlns:p14="http://schemas.microsoft.com/office/powerpoint/2010/main" val="3731062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idx="1"/>
          </p:nvPr>
        </p:nvSpPr>
        <p:spPr/>
        <p:txBody>
          <a:bodyPr/>
          <a:lstStyle/>
          <a:p>
            <a:pPr>
              <a:lnSpc>
                <a:spcPct val="90000"/>
              </a:lnSpc>
              <a:buFont typeface="Wingdings" pitchFamily="2" charset="2"/>
              <a:buNone/>
            </a:pPr>
            <a:r>
              <a:rPr lang="en-US" altLang="en-US" dirty="0"/>
              <a:t>“We operate for 4/24/48 hours, log all the stations we contact, and see who can make the most contacts in the most states, countries”</a:t>
            </a:r>
          </a:p>
          <a:p>
            <a:pPr>
              <a:lnSpc>
                <a:spcPct val="90000"/>
              </a:lnSpc>
              <a:buFont typeface="Wingdings" pitchFamily="2" charset="2"/>
              <a:buNone/>
            </a:pPr>
            <a:r>
              <a:rPr lang="en-US" altLang="en-US" i="1" dirty="0" smtClean="0">
                <a:solidFill>
                  <a:srgbClr val="0000FF"/>
                </a:solidFill>
              </a:rPr>
              <a:t>		“</a:t>
            </a:r>
            <a:r>
              <a:rPr lang="en-US" altLang="en-US" i="1" dirty="0">
                <a:solidFill>
                  <a:srgbClr val="0000FF"/>
                </a:solidFill>
              </a:rPr>
              <a:t>How do you know who won?”</a:t>
            </a:r>
          </a:p>
          <a:p>
            <a:pPr>
              <a:lnSpc>
                <a:spcPct val="90000"/>
              </a:lnSpc>
              <a:buFont typeface="Wingdings" pitchFamily="2" charset="2"/>
              <a:buNone/>
            </a:pPr>
            <a:endParaRPr lang="en-US" altLang="en-US" i="1" dirty="0">
              <a:solidFill>
                <a:srgbClr val="0000FF"/>
              </a:solidFill>
            </a:endParaRPr>
          </a:p>
          <a:p>
            <a:pPr>
              <a:lnSpc>
                <a:spcPct val="90000"/>
              </a:lnSpc>
              <a:buFont typeface="Wingdings" pitchFamily="2" charset="2"/>
              <a:buNone/>
            </a:pPr>
            <a:r>
              <a:rPr lang="en-US" altLang="en-US" dirty="0"/>
              <a:t>“We send our logs to the sponsor, and they check them”</a:t>
            </a:r>
          </a:p>
          <a:p>
            <a:pPr>
              <a:lnSpc>
                <a:spcPct val="90000"/>
              </a:lnSpc>
              <a:buFont typeface="Wingdings" pitchFamily="2" charset="2"/>
              <a:buNone/>
            </a:pPr>
            <a:r>
              <a:rPr lang="en-US" altLang="en-US" i="1" dirty="0" smtClean="0">
                <a:solidFill>
                  <a:srgbClr val="0000FF"/>
                </a:solidFill>
              </a:rPr>
              <a:t>		“</a:t>
            </a:r>
            <a:r>
              <a:rPr lang="en-US" altLang="en-US" i="1" dirty="0">
                <a:solidFill>
                  <a:srgbClr val="0000FF"/>
                </a:solidFill>
              </a:rPr>
              <a:t>How do you prevent cheating?”</a:t>
            </a:r>
          </a:p>
        </p:txBody>
      </p:sp>
      <p:sp>
        <p:nvSpPr>
          <p:cNvPr id="216066" name="Rectangle 2"/>
          <p:cNvSpPr>
            <a:spLocks noGrp="1" noChangeArrowheads="1"/>
          </p:cNvSpPr>
          <p:nvPr>
            <p:ph type="title"/>
          </p:nvPr>
        </p:nvSpPr>
        <p:spPr/>
        <p:txBody>
          <a:bodyPr/>
          <a:lstStyle/>
          <a:p>
            <a:r>
              <a:rPr lang="en-US" altLang="en-US" sz="3500"/>
              <a:t>Explaining Radio Contesting to a non-ham (or non-contester)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wipe(left)">
                                      <p:cBhvr>
                                        <p:cTn id="7" dur="500"/>
                                        <p:tgtEl>
                                          <p:spTgt spid="216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6067">
                                            <p:txEl>
                                              <p:pRg st="1" end="1"/>
                                            </p:txEl>
                                          </p:spTgt>
                                        </p:tgtEl>
                                        <p:attrNameLst>
                                          <p:attrName>style.visibility</p:attrName>
                                        </p:attrNameLst>
                                      </p:cBhvr>
                                      <p:to>
                                        <p:strVal val="visible"/>
                                      </p:to>
                                    </p:set>
                                    <p:animEffect transition="in" filter="wipe(left)">
                                      <p:cBhvr>
                                        <p:cTn id="12" dur="500"/>
                                        <p:tgtEl>
                                          <p:spTgt spid="2160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6067">
                                            <p:txEl>
                                              <p:pRg st="3" end="3"/>
                                            </p:txEl>
                                          </p:spTgt>
                                        </p:tgtEl>
                                        <p:attrNameLst>
                                          <p:attrName>style.visibility</p:attrName>
                                        </p:attrNameLst>
                                      </p:cBhvr>
                                      <p:to>
                                        <p:strVal val="visible"/>
                                      </p:to>
                                    </p:set>
                                    <p:animEffect transition="in" filter="wipe(left)">
                                      <p:cBhvr>
                                        <p:cTn id="17" dur="500"/>
                                        <p:tgtEl>
                                          <p:spTgt spid="2160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6067">
                                            <p:txEl>
                                              <p:pRg st="4" end="4"/>
                                            </p:txEl>
                                          </p:spTgt>
                                        </p:tgtEl>
                                        <p:attrNameLst>
                                          <p:attrName>style.visibility</p:attrName>
                                        </p:attrNameLst>
                                      </p:cBhvr>
                                      <p:to>
                                        <p:strVal val="visible"/>
                                      </p:to>
                                    </p:set>
                                    <p:animEffect transition="in" filter="wipe(left)">
                                      <p:cBhvr>
                                        <p:cTn id="22" dur="500"/>
                                        <p:tgtEl>
                                          <p:spTgt spid="216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6" name="Rectangle 8"/>
          <p:cNvSpPr>
            <a:spLocks noGrp="1" noChangeArrowheads="1"/>
          </p:cNvSpPr>
          <p:nvPr>
            <p:ph type="title"/>
          </p:nvPr>
        </p:nvSpPr>
        <p:spPr/>
        <p:txBody>
          <a:bodyPr/>
          <a:lstStyle/>
          <a:p>
            <a:r>
              <a:rPr lang="en-US" altLang="en-US"/>
              <a:t>Ethics in Contesting</a:t>
            </a:r>
          </a:p>
        </p:txBody>
      </p:sp>
      <p:sp>
        <p:nvSpPr>
          <p:cNvPr id="176137" name="Rectangle 9"/>
          <p:cNvSpPr>
            <a:spLocks noGrp="1" noChangeArrowheads="1"/>
          </p:cNvSpPr>
          <p:nvPr>
            <p:ph sz="half" idx="1"/>
          </p:nvPr>
        </p:nvSpPr>
        <p:spPr/>
        <p:txBody>
          <a:bodyPr/>
          <a:lstStyle/>
          <a:p>
            <a:pPr>
              <a:lnSpc>
                <a:spcPct val="80000"/>
              </a:lnSpc>
            </a:pPr>
            <a:r>
              <a:rPr lang="en-US" altLang="en-US" sz="2600" dirty="0"/>
              <a:t>Choosing to do the right thing even when no one is looking</a:t>
            </a:r>
          </a:p>
          <a:p>
            <a:pPr>
              <a:lnSpc>
                <a:spcPct val="80000"/>
              </a:lnSpc>
            </a:pPr>
            <a:endParaRPr lang="en-US" altLang="en-US" sz="2600" dirty="0"/>
          </a:p>
          <a:p>
            <a:pPr>
              <a:lnSpc>
                <a:spcPct val="80000"/>
              </a:lnSpc>
            </a:pPr>
            <a:r>
              <a:rPr lang="en-US" altLang="en-US" sz="2600" dirty="0" smtClean="0"/>
              <a:t>With </a:t>
            </a:r>
            <a:r>
              <a:rPr lang="en-US" altLang="en-US" sz="2600" dirty="0"/>
              <a:t>SDR technology, people *are* looking at what happens on the air</a:t>
            </a:r>
          </a:p>
          <a:p>
            <a:pPr>
              <a:lnSpc>
                <a:spcPct val="80000"/>
              </a:lnSpc>
            </a:pPr>
            <a:endParaRPr lang="en-US" altLang="en-US" sz="2600" dirty="0"/>
          </a:p>
          <a:p>
            <a:pPr>
              <a:lnSpc>
                <a:spcPct val="80000"/>
              </a:lnSpc>
            </a:pPr>
            <a:r>
              <a:rPr lang="en-US" altLang="en-US" sz="2600" dirty="0" smtClean="0"/>
              <a:t>Unobservable rules require participants to apply ethics</a:t>
            </a:r>
            <a:endParaRPr lang="en-US" altLang="en-US" sz="2600" dirty="0"/>
          </a:p>
        </p:txBody>
      </p:sp>
      <p:pic>
        <p:nvPicPr>
          <p:cNvPr id="8" name="Picture 6" descr="[conscience+angel+devil+to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81562" y="1884362"/>
            <a:ext cx="3571875"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Rectangle 5"/>
          <p:cNvSpPr>
            <a:spLocks noGrp="1" noChangeArrowheads="1"/>
          </p:cNvSpPr>
          <p:nvPr>
            <p:ph idx="1"/>
          </p:nvPr>
        </p:nvSpPr>
        <p:spPr/>
        <p:txBody>
          <a:bodyPr/>
          <a:lstStyle/>
          <a:p>
            <a:r>
              <a:rPr lang="en-US" altLang="en-US"/>
              <a:t>Written Rules</a:t>
            </a:r>
          </a:p>
          <a:p>
            <a:pPr lvl="1"/>
            <a:r>
              <a:rPr lang="en-US" altLang="en-US"/>
              <a:t>Specified in the contest rules</a:t>
            </a:r>
          </a:p>
          <a:p>
            <a:pPr lvl="1"/>
            <a:r>
              <a:rPr lang="en-US" altLang="en-US"/>
              <a:t>Black and white</a:t>
            </a:r>
          </a:p>
          <a:p>
            <a:pPr lvl="1"/>
            <a:endParaRPr lang="en-US" altLang="en-US"/>
          </a:p>
          <a:p>
            <a:r>
              <a:rPr lang="en-US" altLang="en-US"/>
              <a:t>Unwritten “Rules”</a:t>
            </a:r>
          </a:p>
          <a:p>
            <a:pPr lvl="1"/>
            <a:r>
              <a:rPr lang="en-US" altLang="en-US"/>
              <a:t>Interpreted norms</a:t>
            </a:r>
          </a:p>
          <a:p>
            <a:pPr lvl="1"/>
            <a:r>
              <a:rPr lang="en-US" altLang="en-US"/>
              <a:t>Gray</a:t>
            </a:r>
          </a:p>
        </p:txBody>
      </p:sp>
      <p:sp>
        <p:nvSpPr>
          <p:cNvPr id="179204" name="Rectangle 4"/>
          <p:cNvSpPr>
            <a:spLocks noGrp="1" noChangeArrowheads="1"/>
          </p:cNvSpPr>
          <p:nvPr>
            <p:ph type="title"/>
          </p:nvPr>
        </p:nvSpPr>
        <p:spPr/>
        <p:txBody>
          <a:bodyPr/>
          <a:lstStyle/>
          <a:p>
            <a:r>
              <a:rPr lang="en-US" altLang="en-US"/>
              <a:t>How do we know what to do?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idx="1"/>
          </p:nvPr>
        </p:nvSpPr>
        <p:spPr/>
        <p:txBody>
          <a:bodyPr/>
          <a:lstStyle/>
          <a:p>
            <a:r>
              <a:rPr lang="en-US" altLang="en-US" b="1"/>
              <a:t>“A. Single Operator categories</a:t>
            </a:r>
            <a:r>
              <a:rPr lang="en-US" altLang="en-US"/>
              <a:t>: For all single operator categories, only one person (the operator) can contribute to the final score during the official contest period.”</a:t>
            </a:r>
          </a:p>
          <a:p>
            <a:endParaRPr lang="en-US" altLang="en-US"/>
          </a:p>
          <a:p>
            <a:r>
              <a:rPr lang="en-US" altLang="en-US"/>
              <a:t>“Total output power per band must not exceed 1500 watts or the output power regulations of the country in which the entrant is operating, whichever is less.”</a:t>
            </a:r>
          </a:p>
        </p:txBody>
      </p:sp>
      <p:sp>
        <p:nvSpPr>
          <p:cNvPr id="235522" name="Rectangle 2"/>
          <p:cNvSpPr>
            <a:spLocks noGrp="1" noChangeArrowheads="1"/>
          </p:cNvSpPr>
          <p:nvPr>
            <p:ph type="title"/>
          </p:nvPr>
        </p:nvSpPr>
        <p:spPr/>
        <p:txBody>
          <a:bodyPr/>
          <a:lstStyle/>
          <a:p>
            <a:r>
              <a:rPr lang="en-US" altLang="en-US" sz="3500"/>
              <a:t>Some written rules are very clear</a:t>
            </a:r>
            <a:br>
              <a:rPr lang="en-US" altLang="en-US" sz="3500"/>
            </a:br>
            <a:r>
              <a:rPr lang="en-US" altLang="en-US" sz="2700"/>
              <a:t>(some people break these anyway)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6" name="Rectangle 16"/>
          <p:cNvSpPr>
            <a:spLocks noGrp="1" noChangeArrowheads="1"/>
          </p:cNvSpPr>
          <p:nvPr>
            <p:ph idx="1"/>
          </p:nvPr>
        </p:nvSpPr>
        <p:spPr/>
        <p:txBody>
          <a:bodyPr>
            <a:normAutofit fontScale="85000" lnSpcReduction="20000"/>
          </a:bodyPr>
          <a:lstStyle/>
          <a:p>
            <a:r>
              <a:rPr lang="en-US" altLang="en-US" dirty="0" smtClean="0"/>
              <a:t>Off times must be a minimum of 60 minutes in length.</a:t>
            </a:r>
          </a:p>
          <a:p>
            <a:endParaRPr lang="en-US" altLang="en-US" dirty="0" smtClean="0"/>
          </a:p>
          <a:p>
            <a:r>
              <a:rPr lang="en-US" altLang="en-US" dirty="0" smtClean="0"/>
              <a:t>The log MUST show the correct serial number sent and received for each contact. </a:t>
            </a:r>
          </a:p>
          <a:p>
            <a:endParaRPr lang="en-US" altLang="en-US" dirty="0" smtClean="0"/>
          </a:p>
          <a:p>
            <a:r>
              <a:rPr lang="en-US" altLang="en-US" dirty="0" smtClean="0"/>
              <a:t>The exchange consists of signal report and serial number. Serial numbers sent must be progressive, starting with 001 (16 comments).</a:t>
            </a:r>
          </a:p>
          <a:p>
            <a:pPr marL="0" indent="0">
              <a:buNone/>
            </a:pPr>
            <a:endParaRPr lang="en-US" altLang="en-US" dirty="0" smtClean="0"/>
          </a:p>
          <a:p>
            <a:r>
              <a:rPr lang="en-US" altLang="en-US" dirty="0" smtClean="0"/>
              <a:t>Self-spotting or asking other stations to spot you is not allowed. </a:t>
            </a:r>
          </a:p>
        </p:txBody>
      </p:sp>
      <p:sp>
        <p:nvSpPr>
          <p:cNvPr id="174095" name="Rectangle 15"/>
          <p:cNvSpPr>
            <a:spLocks noGrp="1" noChangeArrowheads="1"/>
          </p:cNvSpPr>
          <p:nvPr>
            <p:ph type="title"/>
          </p:nvPr>
        </p:nvSpPr>
        <p:spPr/>
        <p:txBody>
          <a:bodyPr/>
          <a:lstStyle/>
          <a:p>
            <a:r>
              <a:rPr lang="en-US" altLang="en-US" sz="3600" dirty="0" smtClean="0"/>
              <a:t>More Examples of Written Rules</a:t>
            </a:r>
            <a:endParaRPr lang="en-US" alt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Rectangle 5"/>
          <p:cNvSpPr>
            <a:spLocks noGrp="1" noChangeArrowheads="1"/>
          </p:cNvSpPr>
          <p:nvPr>
            <p:ph idx="1"/>
          </p:nvPr>
        </p:nvSpPr>
        <p:spPr/>
        <p:txBody>
          <a:bodyPr/>
          <a:lstStyle/>
          <a:p>
            <a:r>
              <a:rPr lang="en-US" altLang="en-US" dirty="0"/>
              <a:t>Just because it’s not specifically prohibited in the written rules doesn’t mean you can do it!</a:t>
            </a:r>
          </a:p>
          <a:p>
            <a:endParaRPr lang="en-US" altLang="en-US" dirty="0"/>
          </a:p>
          <a:p>
            <a:r>
              <a:rPr lang="en-US" altLang="en-US" dirty="0"/>
              <a:t>Keep the contest on the radio and within the contest period</a:t>
            </a:r>
          </a:p>
          <a:p>
            <a:endParaRPr lang="en-US" altLang="en-US" dirty="0"/>
          </a:p>
          <a:p>
            <a:r>
              <a:rPr lang="en-US" altLang="en-US" dirty="0"/>
              <a:t>Don’t give or take unfair advantage</a:t>
            </a:r>
          </a:p>
          <a:p>
            <a:endParaRPr lang="en-US" altLang="en-US" dirty="0"/>
          </a:p>
        </p:txBody>
      </p:sp>
      <p:sp>
        <p:nvSpPr>
          <p:cNvPr id="181252" name="Rectangle 4"/>
          <p:cNvSpPr>
            <a:spLocks noGrp="1" noChangeArrowheads="1"/>
          </p:cNvSpPr>
          <p:nvPr>
            <p:ph type="title"/>
          </p:nvPr>
        </p:nvSpPr>
        <p:spPr/>
        <p:txBody>
          <a:bodyPr/>
          <a:lstStyle/>
          <a:p>
            <a:r>
              <a:rPr lang="en-US" altLang="en-US"/>
              <a:t>Essence of Unwritten Rules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r>
              <a:rPr lang="en-US" altLang="en-US" dirty="0" smtClean="0"/>
              <a:t>Discussion of what ethical behavior is in radio contesting</a:t>
            </a:r>
          </a:p>
          <a:p>
            <a:r>
              <a:rPr lang="en-US" altLang="en-US" dirty="0" smtClean="0"/>
              <a:t>Understand the impact of unethical behavior</a:t>
            </a:r>
          </a:p>
          <a:p>
            <a:r>
              <a:rPr lang="en-US" altLang="en-US" dirty="0" smtClean="0"/>
              <a:t>Encourage participants to take ownership of their own behavior and encourage others to do the same  </a:t>
            </a:r>
          </a:p>
        </p:txBody>
      </p:sp>
      <p:sp>
        <p:nvSpPr>
          <p:cNvPr id="7170" name="Title 1"/>
          <p:cNvSpPr>
            <a:spLocks noGrp="1"/>
          </p:cNvSpPr>
          <p:nvPr>
            <p:ph type="title"/>
          </p:nvPr>
        </p:nvSpPr>
        <p:spPr/>
        <p:txBody>
          <a:bodyPr/>
          <a:lstStyle/>
          <a:p>
            <a:r>
              <a:rPr lang="en-US" altLang="en-US" dirty="0" smtClean="0"/>
              <a:t>Purpose of this Session</a:t>
            </a:r>
          </a:p>
        </p:txBody>
      </p:sp>
      <p:pic>
        <p:nvPicPr>
          <p:cNvPr id="7172" name="Picture 3" descr="Ethical Dilemm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800600"/>
            <a:ext cx="141745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744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p:cNvSpPr>
            <a:spLocks noGrp="1" noChangeArrowheads="1"/>
          </p:cNvSpPr>
          <p:nvPr>
            <p:ph idx="1"/>
          </p:nvPr>
        </p:nvSpPr>
        <p:spPr/>
        <p:txBody>
          <a:bodyPr/>
          <a:lstStyle/>
          <a:p>
            <a:r>
              <a:rPr lang="en-US" altLang="en-US" dirty="0" smtClean="0"/>
              <a:t>Do not make pre-arranged </a:t>
            </a:r>
            <a:r>
              <a:rPr lang="en-US" altLang="en-US" dirty="0"/>
              <a:t>schedules</a:t>
            </a:r>
          </a:p>
          <a:p>
            <a:r>
              <a:rPr lang="en-US" altLang="en-US" dirty="0" smtClean="0"/>
              <a:t>Do not ask </a:t>
            </a:r>
            <a:r>
              <a:rPr lang="en-US" altLang="en-US" dirty="0"/>
              <a:t>friends to work you … only</a:t>
            </a:r>
          </a:p>
          <a:p>
            <a:r>
              <a:rPr lang="en-US" altLang="en-US" dirty="0" smtClean="0"/>
              <a:t>Do not ask </a:t>
            </a:r>
            <a:r>
              <a:rPr lang="en-US" altLang="en-US" dirty="0"/>
              <a:t>for </a:t>
            </a:r>
            <a:r>
              <a:rPr lang="en-US" altLang="en-US" dirty="0" smtClean="0"/>
              <a:t>needed multipliers </a:t>
            </a:r>
            <a:r>
              <a:rPr lang="en-US" altLang="en-US" dirty="0"/>
              <a:t>(VY1?)</a:t>
            </a:r>
          </a:p>
          <a:p>
            <a:r>
              <a:rPr lang="en-US" altLang="en-US" dirty="0" smtClean="0"/>
              <a:t>Do not have friends hold your frequency</a:t>
            </a:r>
          </a:p>
          <a:p>
            <a:r>
              <a:rPr lang="en-US" altLang="en-US" dirty="0" smtClean="0"/>
              <a:t>Do not work friends </a:t>
            </a:r>
            <a:r>
              <a:rPr lang="en-US" altLang="en-US" dirty="0"/>
              <a:t>with club calls</a:t>
            </a:r>
          </a:p>
          <a:p>
            <a:r>
              <a:rPr lang="en-US" altLang="en-US" dirty="0" smtClean="0"/>
              <a:t>Do not call multipliers </a:t>
            </a:r>
            <a:r>
              <a:rPr lang="en-US" altLang="en-US" dirty="0"/>
              <a:t>on the phone</a:t>
            </a:r>
          </a:p>
          <a:p>
            <a:r>
              <a:rPr lang="en-US" altLang="en-US" dirty="0" smtClean="0"/>
              <a:t>Do not have </a:t>
            </a:r>
            <a:r>
              <a:rPr lang="en-US" altLang="en-US" dirty="0"/>
              <a:t>others “help” with your single op effort</a:t>
            </a:r>
          </a:p>
        </p:txBody>
      </p:sp>
      <p:sp>
        <p:nvSpPr>
          <p:cNvPr id="161796" name="Rectangle 4"/>
          <p:cNvSpPr>
            <a:spLocks noGrp="1" noChangeArrowheads="1"/>
          </p:cNvSpPr>
          <p:nvPr>
            <p:ph type="title"/>
          </p:nvPr>
        </p:nvSpPr>
        <p:spPr/>
        <p:txBody>
          <a:bodyPr/>
          <a:lstStyle/>
          <a:p>
            <a:r>
              <a:rPr lang="en-US" altLang="en-US"/>
              <a:t>Examples of Unwritten “Rules”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0" end="0"/>
                                            </p:txEl>
                                          </p:spTgt>
                                        </p:tgtEl>
                                        <p:attrNameLst>
                                          <p:attrName>ppt_c</p:attrName>
                                        </p:attrNameLst>
                                      </p:cBhvr>
                                      <p:to>
                                        <a:srgbClr val="C0C0C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1" end="1"/>
                                            </p:txEl>
                                          </p:spTgt>
                                        </p:tgtEl>
                                        <p:attrNameLst>
                                          <p:attrName>ppt_c</p:attrName>
                                        </p:attrNameLst>
                                      </p:cBhvr>
                                      <p:to>
                                        <a:srgbClr val="C0C0C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2" end="2"/>
                                            </p:txEl>
                                          </p:spTgt>
                                        </p:tgtEl>
                                        <p:attrNameLst>
                                          <p:attrName>ppt_c</p:attrName>
                                        </p:attrNameLst>
                                      </p:cBhvr>
                                      <p:to>
                                        <a:srgbClr val="C0C0C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79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3" end="3"/>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79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4" end="4"/>
                                            </p:txEl>
                                          </p:spTgt>
                                        </p:tgtEl>
                                        <p:attrNameLst>
                                          <p:attrName>ppt_c</p:attrName>
                                        </p:attrNameLst>
                                      </p:cBhvr>
                                      <p:to>
                                        <a:srgbClr val="C0C0C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179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5" end="5"/>
                                            </p:txEl>
                                          </p:spTgt>
                                        </p:tgtEl>
                                        <p:attrNameLst>
                                          <p:attrName>ppt_c</p:attrName>
                                        </p:attrNameLst>
                                      </p:cBhvr>
                                      <p:to>
                                        <a:srgbClr val="C0C0C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179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6" end="6"/>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9" name="Rectangle 9"/>
          <p:cNvSpPr>
            <a:spLocks noGrp="1" noChangeArrowheads="1"/>
          </p:cNvSpPr>
          <p:nvPr>
            <p:ph idx="1"/>
          </p:nvPr>
        </p:nvSpPr>
        <p:spPr>
          <a:xfrm>
            <a:off x="457200" y="1336675"/>
            <a:ext cx="8229600" cy="4530725"/>
          </a:xfrm>
        </p:spPr>
        <p:txBody>
          <a:bodyPr/>
          <a:lstStyle/>
          <a:p>
            <a:r>
              <a:rPr lang="en-US" altLang="en-US"/>
              <a:t>Do not exceed power limits for your category</a:t>
            </a:r>
          </a:p>
          <a:p>
            <a:r>
              <a:rPr lang="en-US" altLang="en-US"/>
              <a:t>Just because the knobs go to 11…</a:t>
            </a:r>
          </a:p>
        </p:txBody>
      </p:sp>
      <p:sp>
        <p:nvSpPr>
          <p:cNvPr id="184328" name="Rectangle 8"/>
          <p:cNvSpPr>
            <a:spLocks noGrp="1" noChangeArrowheads="1"/>
          </p:cNvSpPr>
          <p:nvPr>
            <p:ph type="title"/>
          </p:nvPr>
        </p:nvSpPr>
        <p:spPr/>
        <p:txBody>
          <a:bodyPr/>
          <a:lstStyle/>
          <a:p>
            <a:r>
              <a:rPr lang="en-US" altLang="en-US"/>
              <a:t>Play fair</a:t>
            </a:r>
          </a:p>
        </p:txBody>
      </p:sp>
      <p:pic>
        <p:nvPicPr>
          <p:cNvPr id="184325" name="Picture 5" descr="63309820526016129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5146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84327" name="Picture 7" descr="spinal_tap_but_it_goes_to_ele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438400"/>
            <a:ext cx="4648200" cy="2614613"/>
          </a:xfrm>
          <a:prstGeom prst="rect">
            <a:avLst/>
          </a:prstGeom>
          <a:noFill/>
          <a:extLst>
            <a:ext uri="{909E8E84-426E-40DD-AFC4-6F175D3DCCD1}">
              <a14:hiddenFill xmlns:a14="http://schemas.microsoft.com/office/drawing/2010/main">
                <a:solidFill>
                  <a:srgbClr val="FFFFFF"/>
                </a:solidFill>
              </a14:hiddenFill>
            </a:ext>
          </a:extLst>
        </p:spPr>
      </p:pic>
      <p:sp>
        <p:nvSpPr>
          <p:cNvPr id="184330" name="Text Box 10"/>
          <p:cNvSpPr txBox="1">
            <a:spLocks noChangeArrowheads="1"/>
          </p:cNvSpPr>
          <p:nvPr/>
        </p:nvSpPr>
        <p:spPr bwMode="auto">
          <a:xfrm>
            <a:off x="457200" y="5181600"/>
            <a:ext cx="8153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smtClean="0">
                <a:solidFill>
                  <a:srgbClr val="000000"/>
                </a:solidFill>
              </a:rPr>
              <a:t>(Search </a:t>
            </a:r>
            <a:r>
              <a:rPr lang="en-US" altLang="en-US" dirty="0">
                <a:solidFill>
                  <a:srgbClr val="000000"/>
                </a:solidFill>
              </a:rPr>
              <a:t>YouTube for “Spinal Tap” “these go to 11” – or watch the whole movie</a:t>
            </a:r>
            <a:r>
              <a:rPr lang="en-US" altLang="en-US" dirty="0" smtClean="0">
                <a:solidFill>
                  <a:srgbClr val="000000"/>
                </a:solidFill>
              </a:rPr>
              <a:t>). </a:t>
            </a:r>
            <a:endParaRPr lang="en-US" altLang="en-US" dirty="0">
              <a:solidFill>
                <a:srgbClr val="000000"/>
              </a:solidFill>
            </a:endParaRPr>
          </a:p>
          <a:p>
            <a:r>
              <a:rPr lang="en-US" altLang="en-US" dirty="0">
                <a:solidFill>
                  <a:srgbClr val="000000"/>
                </a:solidFill>
              </a:rPr>
              <a:t>See also: “smoke”, “gas”, “soup”, “smash”, “</a:t>
            </a:r>
            <a:r>
              <a:rPr lang="en-US" altLang="en-US" dirty="0" err="1">
                <a:solidFill>
                  <a:srgbClr val="000000"/>
                </a:solidFill>
              </a:rPr>
              <a:t>Eimac</a:t>
            </a:r>
            <a:r>
              <a:rPr lang="en-US" altLang="en-US" dirty="0">
                <a:solidFill>
                  <a:srgbClr val="000000"/>
                </a:solidFill>
              </a:rPr>
              <a:t> antenna tuner”. .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5" name="Rectangle 5"/>
          <p:cNvSpPr>
            <a:spLocks noGrp="1" noChangeArrowheads="1"/>
          </p:cNvSpPr>
          <p:nvPr>
            <p:ph idx="1"/>
          </p:nvPr>
        </p:nvSpPr>
        <p:spPr/>
        <p:txBody>
          <a:bodyPr/>
          <a:lstStyle/>
          <a:p>
            <a:r>
              <a:rPr lang="en-US" altLang="en-US" dirty="0" smtClean="0"/>
              <a:t>“</a:t>
            </a:r>
            <a:r>
              <a:rPr lang="en-US" altLang="en-US" dirty="0"/>
              <a:t>Research” using QRZ.com, Spot history, 3830 reports, </a:t>
            </a:r>
            <a:r>
              <a:rPr lang="en-US" altLang="en-US" dirty="0" err="1"/>
              <a:t>LoTW</a:t>
            </a:r>
            <a:endParaRPr lang="en-US" altLang="en-US" dirty="0"/>
          </a:p>
          <a:p>
            <a:r>
              <a:rPr lang="en-US" altLang="en-US" dirty="0"/>
              <a:t>Using utilities to analyze and correct the log</a:t>
            </a:r>
          </a:p>
          <a:p>
            <a:r>
              <a:rPr lang="en-US" altLang="en-US" dirty="0"/>
              <a:t>Recording the contest and replaying to change log entries</a:t>
            </a:r>
          </a:p>
          <a:p>
            <a:r>
              <a:rPr lang="en-US" altLang="en-US" dirty="0" smtClean="0"/>
              <a:t>Asking others </a:t>
            </a:r>
            <a:r>
              <a:rPr lang="en-US" altLang="en-US" dirty="0"/>
              <a:t>who they </a:t>
            </a:r>
            <a:r>
              <a:rPr lang="en-US" altLang="en-US" dirty="0" smtClean="0"/>
              <a:t>worked or if a </a:t>
            </a:r>
            <a:r>
              <a:rPr lang="en-US" altLang="en-US" dirty="0" err="1" smtClean="0"/>
              <a:t>callsign</a:t>
            </a:r>
            <a:r>
              <a:rPr lang="en-US" altLang="en-US" dirty="0" smtClean="0"/>
              <a:t> is correct</a:t>
            </a:r>
            <a:endParaRPr lang="en-US" altLang="en-US" dirty="0"/>
          </a:p>
          <a:p>
            <a:r>
              <a:rPr lang="en-US" altLang="en-US" dirty="0" smtClean="0"/>
              <a:t>Do not </a:t>
            </a:r>
            <a:r>
              <a:rPr lang="en-US" altLang="en-US" dirty="0"/>
              <a:t>email stations you think you </a:t>
            </a:r>
            <a:r>
              <a:rPr lang="en-US" altLang="en-US" dirty="0" smtClean="0"/>
              <a:t>worked</a:t>
            </a:r>
            <a:endParaRPr lang="en-US" altLang="en-US" dirty="0"/>
          </a:p>
        </p:txBody>
      </p:sp>
      <p:sp>
        <p:nvSpPr>
          <p:cNvPr id="163844" name="Rectangle 4"/>
          <p:cNvSpPr>
            <a:spLocks noGrp="1" noChangeArrowheads="1"/>
          </p:cNvSpPr>
          <p:nvPr>
            <p:ph type="title"/>
          </p:nvPr>
        </p:nvSpPr>
        <p:spPr/>
        <p:txBody>
          <a:bodyPr/>
          <a:lstStyle/>
          <a:p>
            <a:r>
              <a:rPr lang="en-US" altLang="en-US" dirty="0"/>
              <a:t>No log washing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ltLang="en-US" dirty="0"/>
              <a:t>How do people </a:t>
            </a:r>
            <a:r>
              <a:rPr lang="en-US" altLang="en-US" dirty="0" smtClean="0"/>
              <a:t>justify cheating?</a:t>
            </a:r>
            <a:endParaRPr lang="en-US" altLang="en-US" dirty="0"/>
          </a:p>
        </p:txBody>
      </p:sp>
      <p:sp>
        <p:nvSpPr>
          <p:cNvPr id="300035" name="Rectangle 3"/>
          <p:cNvSpPr>
            <a:spLocks noGrp="1" noChangeArrowheads="1"/>
          </p:cNvSpPr>
          <p:nvPr>
            <p:ph sz="half" idx="1"/>
          </p:nvPr>
        </p:nvSpPr>
        <p:spPr/>
        <p:txBody>
          <a:bodyPr>
            <a:normAutofit fontScale="92500" lnSpcReduction="20000"/>
          </a:bodyPr>
          <a:lstStyle/>
          <a:p>
            <a:r>
              <a:rPr lang="en-US" altLang="en-US" dirty="0" smtClean="0"/>
              <a:t>Everybody does it </a:t>
            </a:r>
          </a:p>
          <a:p>
            <a:r>
              <a:rPr lang="en-US" altLang="en-US" dirty="0" smtClean="0"/>
              <a:t>I like being an outlaw</a:t>
            </a:r>
          </a:p>
          <a:p>
            <a:r>
              <a:rPr lang="en-US" altLang="en-US" dirty="0" smtClean="0"/>
              <a:t>It was exciting to push the limits</a:t>
            </a:r>
          </a:p>
          <a:p>
            <a:r>
              <a:rPr lang="en-US" altLang="en-US" dirty="0" smtClean="0"/>
              <a:t>Nobody was getting hurt</a:t>
            </a:r>
          </a:p>
          <a:p>
            <a:r>
              <a:rPr lang="en-US" altLang="en-US" dirty="0" smtClean="0"/>
              <a:t>Nobody was watching</a:t>
            </a:r>
          </a:p>
          <a:p>
            <a:r>
              <a:rPr lang="en-US" altLang="en-US" dirty="0" smtClean="0"/>
              <a:t>Rules don’t mean much to me, I’m bigger than that </a:t>
            </a:r>
          </a:p>
          <a:p>
            <a:r>
              <a:rPr lang="en-US" altLang="en-US" dirty="0" smtClean="0"/>
              <a:t>It doesn’t make a difference anyway	</a:t>
            </a:r>
            <a:endParaRPr lang="en-US" altLang="en-US" dirty="0"/>
          </a:p>
        </p:txBody>
      </p:sp>
      <p:sp>
        <p:nvSpPr>
          <p:cNvPr id="6" name="Content Placeholder 5"/>
          <p:cNvSpPr>
            <a:spLocks noGrp="1"/>
          </p:cNvSpPr>
          <p:nvPr>
            <p:ph sz="half" idx="2"/>
          </p:nvPr>
        </p:nvSpPr>
        <p:spPr/>
        <p:txBody>
          <a:bodyPr>
            <a:normAutofit fontScale="92500"/>
          </a:bodyPr>
          <a:lstStyle/>
          <a:p>
            <a:r>
              <a:rPr lang="en-US" altLang="en-US" dirty="0" smtClean="0"/>
              <a:t>Little to lose and much to gain by it</a:t>
            </a:r>
          </a:p>
          <a:p>
            <a:r>
              <a:rPr lang="en-US" altLang="en-US" dirty="0" smtClean="0"/>
              <a:t>It helped me overcome my unfair disadvantage</a:t>
            </a:r>
          </a:p>
          <a:p>
            <a:r>
              <a:rPr lang="en-US" altLang="en-US" dirty="0" smtClean="0"/>
              <a:t>I had to do it to win!</a:t>
            </a:r>
          </a:p>
          <a:p>
            <a:r>
              <a:rPr lang="en-US" altLang="en-US" dirty="0" smtClean="0"/>
              <a:t>The rules weren’t clear but it seemed to me it might be OK</a:t>
            </a:r>
          </a:p>
          <a:p>
            <a:r>
              <a:rPr lang="en-US" altLang="en-US" dirty="0" smtClean="0"/>
              <a:t>The rule I broke was unfair anyway</a:t>
            </a:r>
          </a:p>
          <a:p>
            <a:endParaRPr lang="en-US" dirty="0"/>
          </a:p>
        </p:txBody>
      </p:sp>
      <p:sp>
        <p:nvSpPr>
          <p:cNvPr id="300036" name="Rectangle 4"/>
          <p:cNvSpPr>
            <a:spLocks noChangeArrowheads="1"/>
          </p:cNvSpPr>
          <p:nvPr/>
        </p:nvSpPr>
        <p:spPr bwMode="auto">
          <a:xfrm>
            <a:off x="6248400" y="1641475"/>
            <a:ext cx="411480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l"/>
              <a:defRPr sz="3000">
                <a:solidFill>
                  <a:srgbClr val="000000"/>
                </a:solidFill>
                <a:latin typeface="Arial" charset="0"/>
              </a:defRPr>
            </a:lvl1pPr>
            <a:lvl2pPr marL="692150" indent="-347663">
              <a:spcBef>
                <a:spcPct val="20000"/>
              </a:spcBef>
              <a:buClr>
                <a:schemeClr val="accent2"/>
              </a:buClr>
              <a:buSzPct val="70000"/>
              <a:buFont typeface="Wingdings" pitchFamily="2" charset="2"/>
              <a:buChar char="l"/>
              <a:defRPr sz="2600">
                <a:solidFill>
                  <a:srgbClr val="000000"/>
                </a:solidFill>
                <a:latin typeface="Arial" charset="0"/>
              </a:defRPr>
            </a:lvl2pPr>
            <a:lvl3pPr marL="987425" indent="-293688">
              <a:spcBef>
                <a:spcPct val="20000"/>
              </a:spcBef>
              <a:buClr>
                <a:schemeClr val="accent1"/>
              </a:buClr>
              <a:buSzPct val="70000"/>
              <a:buFont typeface="Wingdings" pitchFamily="2" charset="2"/>
              <a:buChar char="l"/>
              <a:defRPr sz="2300">
                <a:solidFill>
                  <a:srgbClr val="000000"/>
                </a:solidFill>
                <a:latin typeface="Arial" charset="0"/>
              </a:defRPr>
            </a:lvl3pPr>
            <a:lvl4pPr marL="1281113" indent="-292100">
              <a:spcBef>
                <a:spcPct val="20000"/>
              </a:spcBef>
              <a:buClr>
                <a:schemeClr val="tx2"/>
              </a:buClr>
              <a:buSzPct val="75000"/>
              <a:buFont typeface="Wingdings" pitchFamily="2" charset="2"/>
              <a:buChar char="§"/>
              <a:defRPr sz="2000">
                <a:solidFill>
                  <a:srgbClr val="000000"/>
                </a:solidFill>
                <a:latin typeface="Arial" charset="0"/>
              </a:defRPr>
            </a:lvl4pPr>
            <a:lvl5pPr marL="1598613" indent="-315913">
              <a:spcBef>
                <a:spcPct val="20000"/>
              </a:spcBef>
              <a:buClr>
                <a:schemeClr val="folHlink"/>
              </a:buClr>
              <a:buSzPct val="80000"/>
              <a:buFont typeface="Wingdings" pitchFamily="2" charset="2"/>
              <a:buChar char="§"/>
              <a:defRPr sz="2000">
                <a:solidFill>
                  <a:srgbClr val="000000"/>
                </a:solidFill>
                <a:latin typeface="Arial" charset="0"/>
              </a:defRPr>
            </a:lvl5pPr>
            <a:lvl6pPr marL="2055813" indent="-315913" fontAlgn="base">
              <a:spcBef>
                <a:spcPct val="20000"/>
              </a:spcBef>
              <a:spcAft>
                <a:spcPct val="0"/>
              </a:spcAft>
              <a:buClr>
                <a:schemeClr val="folHlink"/>
              </a:buClr>
              <a:buSzPct val="80000"/>
              <a:buFont typeface="Wingdings" pitchFamily="2" charset="2"/>
              <a:buChar char="§"/>
              <a:defRPr sz="2000">
                <a:solidFill>
                  <a:srgbClr val="000000"/>
                </a:solidFill>
                <a:latin typeface="Arial" charset="0"/>
              </a:defRPr>
            </a:lvl6pPr>
            <a:lvl7pPr marL="2513013" indent="-315913" fontAlgn="base">
              <a:spcBef>
                <a:spcPct val="20000"/>
              </a:spcBef>
              <a:spcAft>
                <a:spcPct val="0"/>
              </a:spcAft>
              <a:buClr>
                <a:schemeClr val="folHlink"/>
              </a:buClr>
              <a:buSzPct val="80000"/>
              <a:buFont typeface="Wingdings" pitchFamily="2" charset="2"/>
              <a:buChar char="§"/>
              <a:defRPr sz="2000">
                <a:solidFill>
                  <a:srgbClr val="000000"/>
                </a:solidFill>
                <a:latin typeface="Arial" charset="0"/>
              </a:defRPr>
            </a:lvl7pPr>
            <a:lvl8pPr marL="2970213" indent="-315913" fontAlgn="base">
              <a:spcBef>
                <a:spcPct val="20000"/>
              </a:spcBef>
              <a:spcAft>
                <a:spcPct val="0"/>
              </a:spcAft>
              <a:buClr>
                <a:schemeClr val="folHlink"/>
              </a:buClr>
              <a:buSzPct val="80000"/>
              <a:buFont typeface="Wingdings" pitchFamily="2" charset="2"/>
              <a:buChar char="§"/>
              <a:defRPr sz="2000">
                <a:solidFill>
                  <a:srgbClr val="000000"/>
                </a:solidFill>
                <a:latin typeface="Arial" charset="0"/>
              </a:defRPr>
            </a:lvl8pPr>
            <a:lvl9pPr marL="3427413" indent="-315913" fontAlgn="base">
              <a:spcBef>
                <a:spcPct val="20000"/>
              </a:spcBef>
              <a:spcAft>
                <a:spcPct val="0"/>
              </a:spcAft>
              <a:buClr>
                <a:schemeClr val="folHlink"/>
              </a:buClr>
              <a:buSzPct val="80000"/>
              <a:buFont typeface="Wingdings" pitchFamily="2" charset="2"/>
              <a:buChar char="§"/>
              <a:defRPr sz="2000">
                <a:solidFill>
                  <a:srgbClr val="000000"/>
                </a:solidFill>
                <a:latin typeface="Arial" charset="0"/>
              </a:defRPr>
            </a:lvl9pPr>
          </a:lstStyle>
          <a:p>
            <a:pPr eaLnBrk="1" hangingPunct="1">
              <a:lnSpc>
                <a:spcPct val="110000"/>
              </a:lnSpc>
            </a:pPr>
            <a:endParaRPr lang="en-US" altLang="en-US" sz="2400" dirty="0"/>
          </a:p>
        </p:txBody>
      </p:sp>
      <p:sp>
        <p:nvSpPr>
          <p:cNvPr id="300037" name="Rectangle 5"/>
          <p:cNvSpPr>
            <a:spLocks noChangeArrowheads="1"/>
          </p:cNvSpPr>
          <p:nvPr/>
        </p:nvSpPr>
        <p:spPr bwMode="auto">
          <a:xfrm>
            <a:off x="4191000" y="6324600"/>
            <a:ext cx="7985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800" dirty="0">
                <a:solidFill>
                  <a:srgbClr val="000000"/>
                </a:solidFill>
              </a:rPr>
              <a:t>Hat tip: AB7E</a:t>
            </a:r>
          </a:p>
        </p:txBody>
      </p:sp>
    </p:spTree>
    <p:extLst>
      <p:ext uri="{BB962C8B-B14F-4D97-AF65-F5344CB8AC3E}">
        <p14:creationId xmlns:p14="http://schemas.microsoft.com/office/powerpoint/2010/main" val="2443265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idx="1"/>
          </p:nvPr>
        </p:nvSpPr>
        <p:spPr/>
        <p:txBody>
          <a:bodyPr/>
          <a:lstStyle/>
          <a:p>
            <a:pPr>
              <a:lnSpc>
                <a:spcPct val="90000"/>
              </a:lnSpc>
            </a:pPr>
            <a:r>
              <a:rPr lang="en-US" altLang="en-US" sz="2600" dirty="0" smtClean="0"/>
              <a:t>No, they are not</a:t>
            </a:r>
          </a:p>
          <a:p>
            <a:pPr lvl="1">
              <a:lnSpc>
                <a:spcPct val="90000"/>
              </a:lnSpc>
            </a:pPr>
            <a:r>
              <a:rPr lang="en-US" altLang="en-US" sz="2200" dirty="0" smtClean="0"/>
              <a:t>There </a:t>
            </a:r>
            <a:r>
              <a:rPr lang="en-US" altLang="en-US" sz="2200" dirty="0"/>
              <a:t>are a few bad apples – this is true in any sport</a:t>
            </a:r>
          </a:p>
          <a:p>
            <a:pPr lvl="1">
              <a:lnSpc>
                <a:spcPct val="90000"/>
              </a:lnSpc>
            </a:pPr>
            <a:r>
              <a:rPr lang="en-US" altLang="en-US" sz="2200" dirty="0"/>
              <a:t>They don’t last long</a:t>
            </a:r>
          </a:p>
          <a:p>
            <a:pPr>
              <a:lnSpc>
                <a:spcPct val="90000"/>
              </a:lnSpc>
            </a:pPr>
            <a:endParaRPr lang="en-US" altLang="en-US" sz="2600" dirty="0" smtClean="0"/>
          </a:p>
          <a:p>
            <a:pPr>
              <a:lnSpc>
                <a:spcPct val="90000"/>
              </a:lnSpc>
            </a:pPr>
            <a:r>
              <a:rPr lang="en-US" altLang="en-US" sz="2600" dirty="0" smtClean="0"/>
              <a:t>This </a:t>
            </a:r>
            <a:r>
              <a:rPr lang="en-US" altLang="en-US" sz="2600" dirty="0"/>
              <a:t>belief is the primary reason for cheating  - in virtually every sport studied</a:t>
            </a:r>
            <a:r>
              <a:rPr lang="en-US" altLang="en-US" sz="2600" dirty="0" smtClean="0"/>
              <a:t>!</a:t>
            </a:r>
            <a:endParaRPr lang="en-US" altLang="en-US" sz="2600" dirty="0"/>
          </a:p>
        </p:txBody>
      </p:sp>
      <p:sp>
        <p:nvSpPr>
          <p:cNvPr id="223234" name="Rectangle 2"/>
          <p:cNvSpPr>
            <a:spLocks noGrp="1" noChangeArrowheads="1"/>
          </p:cNvSpPr>
          <p:nvPr>
            <p:ph type="title"/>
          </p:nvPr>
        </p:nvSpPr>
        <p:spPr/>
        <p:txBody>
          <a:bodyPr/>
          <a:lstStyle/>
          <a:p>
            <a:r>
              <a:rPr lang="en-US" altLang="en-US" sz="3500"/>
              <a:t>“All the guys at the top are cheating”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p:txBody>
          <a:bodyPr>
            <a:normAutofit lnSpcReduction="10000"/>
          </a:bodyPr>
          <a:lstStyle/>
          <a:p>
            <a:r>
              <a:rPr lang="en-US" altLang="en-US" b="1" dirty="0" smtClean="0"/>
              <a:t>Yes it does!</a:t>
            </a:r>
          </a:p>
          <a:p>
            <a:endParaRPr lang="en-US" altLang="en-US" dirty="0" smtClean="0"/>
          </a:p>
          <a:p>
            <a:r>
              <a:rPr lang="en-US" altLang="en-US" dirty="0" smtClean="0"/>
              <a:t>Bad habits early on become seriously bad habits later</a:t>
            </a:r>
          </a:p>
          <a:p>
            <a:endParaRPr lang="en-US" altLang="en-US" dirty="0" smtClean="0"/>
          </a:p>
          <a:p>
            <a:r>
              <a:rPr lang="en-US" altLang="en-US" dirty="0" smtClean="0"/>
              <a:t>Your reputation is established early</a:t>
            </a:r>
          </a:p>
          <a:p>
            <a:endParaRPr lang="en-US" altLang="en-US" dirty="0" smtClean="0"/>
          </a:p>
          <a:p>
            <a:r>
              <a:rPr lang="en-US" altLang="en-US" dirty="0" smtClean="0"/>
              <a:t>Dealing with temptation is hard…“It’s easy to just give in! And it keeps getting easier.”</a:t>
            </a:r>
            <a:endParaRPr lang="en-US" altLang="en-US" dirty="0"/>
          </a:p>
        </p:txBody>
      </p:sp>
      <p:sp>
        <p:nvSpPr>
          <p:cNvPr id="204802" name="Rectangle 2"/>
          <p:cNvSpPr>
            <a:spLocks noGrp="1" noChangeArrowheads="1"/>
          </p:cNvSpPr>
          <p:nvPr>
            <p:ph type="title"/>
          </p:nvPr>
        </p:nvSpPr>
        <p:spPr/>
        <p:txBody>
          <a:bodyPr/>
          <a:lstStyle/>
          <a:p>
            <a:r>
              <a:rPr lang="en-US" altLang="en-US" smtClean="0"/>
              <a:t>“I’m not a big gun…it doesn’t matter if I cut corners a bit”</a:t>
            </a:r>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7" name="Rectangle 5"/>
          <p:cNvSpPr>
            <a:spLocks noGrp="1" noChangeArrowheads="1"/>
          </p:cNvSpPr>
          <p:nvPr>
            <p:ph idx="1"/>
          </p:nvPr>
        </p:nvSpPr>
        <p:spPr/>
        <p:txBody>
          <a:bodyPr/>
          <a:lstStyle/>
          <a:p>
            <a:r>
              <a:rPr lang="en-US" altLang="en-US" sz="2600" dirty="0"/>
              <a:t>You are responsible for your own reputation</a:t>
            </a:r>
          </a:p>
          <a:p>
            <a:pPr lvl="1"/>
            <a:r>
              <a:rPr lang="en-US" altLang="en-US" sz="2200" dirty="0"/>
              <a:t>Follow the rules!</a:t>
            </a:r>
          </a:p>
          <a:p>
            <a:pPr lvl="1"/>
            <a:r>
              <a:rPr lang="en-US" altLang="en-US" sz="2200" dirty="0"/>
              <a:t>Don’t participate with people who cheat</a:t>
            </a:r>
          </a:p>
          <a:p>
            <a:endParaRPr lang="en-US" altLang="en-US" sz="2600" dirty="0" smtClean="0"/>
          </a:p>
          <a:p>
            <a:r>
              <a:rPr lang="en-US" altLang="en-US" sz="2600" dirty="0" smtClean="0"/>
              <a:t>Lead </a:t>
            </a:r>
            <a:r>
              <a:rPr lang="en-US" altLang="en-US" sz="2600" dirty="0"/>
              <a:t>by example</a:t>
            </a:r>
          </a:p>
          <a:p>
            <a:pPr lvl="1"/>
            <a:r>
              <a:rPr lang="en-US" altLang="en-US" sz="2200" dirty="0"/>
              <a:t>You never know who is listening or watching</a:t>
            </a:r>
          </a:p>
          <a:p>
            <a:pPr lvl="1"/>
            <a:r>
              <a:rPr lang="en-US" altLang="en-US" sz="2200" dirty="0"/>
              <a:t>Don’t do anything you would not want to be made public</a:t>
            </a:r>
          </a:p>
          <a:p>
            <a:endParaRPr lang="en-US" altLang="en-US" sz="2600" dirty="0" smtClean="0"/>
          </a:p>
          <a:p>
            <a:r>
              <a:rPr lang="en-US" altLang="en-US" sz="2600" dirty="0" smtClean="0"/>
              <a:t>Be </a:t>
            </a:r>
            <a:r>
              <a:rPr lang="en-US" altLang="en-US" sz="2600" dirty="0"/>
              <a:t>vocal</a:t>
            </a:r>
          </a:p>
          <a:p>
            <a:pPr lvl="1"/>
            <a:r>
              <a:rPr lang="en-US" altLang="en-US" sz="2200" dirty="0"/>
              <a:t>Confront cheating when you see it</a:t>
            </a:r>
          </a:p>
          <a:p>
            <a:pPr lvl="1"/>
            <a:r>
              <a:rPr lang="en-US" altLang="en-US" sz="2200" dirty="0"/>
              <a:t>Every incident is an opportunity to teach proper behavior </a:t>
            </a:r>
          </a:p>
          <a:p>
            <a:pPr lvl="1"/>
            <a:endParaRPr lang="en-US" altLang="en-US" sz="2200" dirty="0"/>
          </a:p>
        </p:txBody>
      </p:sp>
      <p:sp>
        <p:nvSpPr>
          <p:cNvPr id="182276" name="Rectangle 4"/>
          <p:cNvSpPr>
            <a:spLocks noGrp="1" noChangeArrowheads="1"/>
          </p:cNvSpPr>
          <p:nvPr>
            <p:ph type="title"/>
          </p:nvPr>
        </p:nvSpPr>
        <p:spPr/>
        <p:txBody>
          <a:bodyPr/>
          <a:lstStyle/>
          <a:p>
            <a:r>
              <a:rPr lang="en-US" altLang="en-US"/>
              <a:t>Honor Code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227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22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7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227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227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227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227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227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10" name="Rectangle 22"/>
          <p:cNvSpPr>
            <a:spLocks noGrp="1" noChangeArrowheads="1"/>
          </p:cNvSpPr>
          <p:nvPr>
            <p:ph idx="1"/>
          </p:nvPr>
        </p:nvSpPr>
        <p:spPr/>
        <p:txBody>
          <a:bodyPr/>
          <a:lstStyle/>
          <a:p>
            <a:r>
              <a:rPr lang="en-US" altLang="en-US" sz="2600" dirty="0"/>
              <a:t>Social pressure by members of one's peer group to take a certain action, adopt certain values, or otherwise conform in order to be accepted. </a:t>
            </a:r>
          </a:p>
          <a:p>
            <a:endParaRPr lang="en-US" altLang="en-US" sz="2600" dirty="0"/>
          </a:p>
          <a:p>
            <a:r>
              <a:rPr lang="en-US" altLang="en-US" sz="2600" dirty="0"/>
              <a:t>Good </a:t>
            </a:r>
          </a:p>
          <a:p>
            <a:pPr lvl="1"/>
            <a:r>
              <a:rPr lang="en-US" altLang="en-US" sz="2200" dirty="0"/>
              <a:t>Encourage others to follow the rules</a:t>
            </a:r>
          </a:p>
          <a:p>
            <a:pPr lvl="1"/>
            <a:r>
              <a:rPr lang="en-US" altLang="en-US" sz="2200" dirty="0"/>
              <a:t>People respect those who are true to their beliefs</a:t>
            </a:r>
          </a:p>
          <a:p>
            <a:r>
              <a:rPr lang="en-US" altLang="en-US" sz="2600" dirty="0" smtClean="0"/>
              <a:t>Bad</a:t>
            </a:r>
            <a:endParaRPr lang="en-US" altLang="en-US" sz="2600" dirty="0"/>
          </a:p>
          <a:p>
            <a:pPr lvl="1"/>
            <a:r>
              <a:rPr lang="en-US" altLang="en-US" sz="2200" dirty="0"/>
              <a:t>Letting others influence you into not doing the right thing</a:t>
            </a:r>
          </a:p>
          <a:p>
            <a:pPr lvl="1"/>
            <a:r>
              <a:rPr lang="en-US" altLang="en-US" sz="2200" dirty="0"/>
              <a:t>“everyone else is doing it." </a:t>
            </a:r>
          </a:p>
        </p:txBody>
      </p:sp>
      <p:sp>
        <p:nvSpPr>
          <p:cNvPr id="191509" name="Rectangle 21"/>
          <p:cNvSpPr>
            <a:spLocks noGrp="1" noChangeArrowheads="1"/>
          </p:cNvSpPr>
          <p:nvPr>
            <p:ph type="title"/>
          </p:nvPr>
        </p:nvSpPr>
        <p:spPr/>
        <p:txBody>
          <a:bodyPr/>
          <a:lstStyle/>
          <a:p>
            <a:r>
              <a:rPr lang="en-US" altLang="en-US"/>
              <a:t>Peer Pressure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5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5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5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15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51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151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15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idx="1"/>
          </p:nvPr>
        </p:nvSpPr>
        <p:spPr/>
        <p:txBody>
          <a:bodyPr/>
          <a:lstStyle/>
          <a:p>
            <a:r>
              <a:rPr lang="en-US" altLang="en-US" smtClean="0"/>
              <a:t>If you witness unethical birding behavior, assess the situation, and intervene if you think it prudent. When interceding, inform the person(s) of the inappropriate action, and attempt, within reason, to have it stopped. If the behavior continues, document it, and notify appropriate individuals or organizations. </a:t>
            </a:r>
            <a:endParaRPr lang="en-US" altLang="en-US"/>
          </a:p>
        </p:txBody>
      </p:sp>
      <p:sp>
        <p:nvSpPr>
          <p:cNvPr id="236546" name="Rectangle 2"/>
          <p:cNvSpPr>
            <a:spLocks noGrp="1" noChangeArrowheads="1"/>
          </p:cNvSpPr>
          <p:nvPr>
            <p:ph type="title"/>
          </p:nvPr>
        </p:nvSpPr>
        <p:spPr/>
        <p:txBody>
          <a:bodyPr/>
          <a:lstStyle/>
          <a:p>
            <a:r>
              <a:rPr lang="en-US" altLang="en-US" smtClean="0"/>
              <a:t>From </a:t>
            </a:r>
            <a:br>
              <a:rPr lang="en-US" altLang="en-US" smtClean="0"/>
            </a:br>
            <a:r>
              <a:rPr lang="en-US" altLang="en-US" smtClean="0"/>
              <a:t>“The Code of Birding Ethics” </a:t>
            </a:r>
            <a:endParaRPr lang="en-US"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7" name="Rectangle 7"/>
          <p:cNvSpPr>
            <a:spLocks noGrp="1" noChangeArrowheads="1"/>
          </p:cNvSpPr>
          <p:nvPr>
            <p:ph idx="1"/>
          </p:nvPr>
        </p:nvSpPr>
        <p:spPr>
          <a:xfrm>
            <a:off x="457200" y="1600200"/>
            <a:ext cx="8229600" cy="4800600"/>
          </a:xfrm>
        </p:spPr>
        <p:txBody>
          <a:bodyPr>
            <a:normAutofit fontScale="77500" lnSpcReduction="20000"/>
          </a:bodyPr>
          <a:lstStyle/>
          <a:p>
            <a:r>
              <a:rPr lang="en-US" altLang="en-US" dirty="0" smtClean="0"/>
              <a:t>Be aware of your motives</a:t>
            </a:r>
          </a:p>
          <a:p>
            <a:pPr lvl="1"/>
            <a:r>
              <a:rPr lang="en-US" altLang="en-US" dirty="0" smtClean="0"/>
              <a:t>Is it personal?</a:t>
            </a:r>
          </a:p>
          <a:p>
            <a:pPr lvl="1"/>
            <a:r>
              <a:rPr lang="en-US" altLang="en-US" dirty="0" smtClean="0"/>
              <a:t>If necessary, enlist others to help deliver the message</a:t>
            </a:r>
          </a:p>
          <a:p>
            <a:r>
              <a:rPr lang="en-US" altLang="en-US" dirty="0" smtClean="0"/>
              <a:t>Give the benefit of the doubt</a:t>
            </a:r>
          </a:p>
          <a:p>
            <a:pPr lvl="1"/>
            <a:r>
              <a:rPr lang="en-US" altLang="en-US" dirty="0" smtClean="0"/>
              <a:t>They may not realize what they are doing is against the rules</a:t>
            </a:r>
          </a:p>
          <a:p>
            <a:r>
              <a:rPr lang="en-US" altLang="en-US" dirty="0" smtClean="0"/>
              <a:t>Choose the right time</a:t>
            </a:r>
          </a:p>
          <a:p>
            <a:pPr lvl="1"/>
            <a:r>
              <a:rPr lang="en-US" altLang="en-US" dirty="0" smtClean="0"/>
              <a:t>Can they listen without feeling attacked?</a:t>
            </a:r>
          </a:p>
          <a:p>
            <a:r>
              <a:rPr lang="en-US" altLang="en-US" dirty="0" smtClean="0"/>
              <a:t>Don’t be angry or accusatory</a:t>
            </a:r>
          </a:p>
          <a:p>
            <a:pPr lvl="1"/>
            <a:r>
              <a:rPr lang="en-US" altLang="en-US" dirty="0" smtClean="0"/>
              <a:t>Treat the issue as a mistake, not a crime</a:t>
            </a:r>
          </a:p>
          <a:p>
            <a:pPr lvl="1"/>
            <a:r>
              <a:rPr lang="en-US" altLang="en-US" dirty="0" smtClean="0"/>
              <a:t>Focus on actions, not character</a:t>
            </a:r>
          </a:p>
          <a:p>
            <a:r>
              <a:rPr lang="en-US" altLang="en-US" dirty="0" smtClean="0"/>
              <a:t>Be there</a:t>
            </a:r>
          </a:p>
          <a:p>
            <a:pPr lvl="1"/>
            <a:r>
              <a:rPr lang="en-US" altLang="en-US" dirty="0" smtClean="0"/>
              <a:t>People cheat because they see others get away with it</a:t>
            </a:r>
          </a:p>
          <a:p>
            <a:pPr lvl="1"/>
            <a:r>
              <a:rPr lang="en-US" altLang="en-US" dirty="0" smtClean="0"/>
              <a:t>Not confronting the problem hurts everyone</a:t>
            </a:r>
          </a:p>
          <a:p>
            <a:endParaRPr lang="en-US" altLang="en-US" dirty="0"/>
          </a:p>
        </p:txBody>
      </p:sp>
      <p:sp>
        <p:nvSpPr>
          <p:cNvPr id="194566" name="Rectangle 6"/>
          <p:cNvSpPr>
            <a:spLocks noGrp="1" noChangeArrowheads="1"/>
          </p:cNvSpPr>
          <p:nvPr>
            <p:ph type="title"/>
          </p:nvPr>
        </p:nvSpPr>
        <p:spPr/>
        <p:txBody>
          <a:bodyPr/>
          <a:lstStyle/>
          <a:p>
            <a:r>
              <a:rPr lang="en-US" altLang="en-US" smtClean="0"/>
              <a:t>Applying Positive </a:t>
            </a:r>
            <a:br>
              <a:rPr lang="en-US" altLang="en-US" smtClean="0"/>
            </a:br>
            <a:r>
              <a:rPr lang="en-US" altLang="en-US" smtClean="0"/>
              <a:t>Peer Pressure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19456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1" end="1"/>
                                            </p:txEl>
                                          </p:spTgt>
                                        </p:tgtEl>
                                        <p:attrNameLst>
                                          <p:attrName>ppt_c</p:attrName>
                                        </p:attrNameLst>
                                      </p:cBhvr>
                                      <p:to>
                                        <a:srgbClr val="C0C0C0"/>
                                      </p:to>
                                    </p:animClr>
                                  </p:subTnLst>
                                </p:cTn>
                              </p:par>
                              <p:par>
                                <p:cTn id="9" presetID="1" presetClass="entr" presetSubtype="0" fill="hold" grpId="0" nodeType="withEffect">
                                  <p:stCondLst>
                                    <p:cond delay="0"/>
                                  </p:stCondLst>
                                  <p:childTnLst>
                                    <p:set>
                                      <p:cBhvr>
                                        <p:cTn id="10" dur="1" fill="hold">
                                          <p:stCondLst>
                                            <p:cond delay="0"/>
                                          </p:stCondLst>
                                        </p:cTn>
                                        <p:tgtEl>
                                          <p:spTgt spid="1945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2" end="2"/>
                                            </p:txEl>
                                          </p:spTgt>
                                        </p:tgtEl>
                                        <p:attrNameLst>
                                          <p:attrName>ppt_c</p:attrName>
                                        </p:attrNameLst>
                                      </p:cBhvr>
                                      <p:to>
                                        <a:srgbClr val="C0C0C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6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3" end="3"/>
                                            </p:txEl>
                                          </p:spTgt>
                                        </p:tgtEl>
                                        <p:attrNameLst>
                                          <p:attrName>ppt_c</p:attrName>
                                        </p:attrNameLst>
                                      </p:cBhvr>
                                      <p:to>
                                        <a:srgbClr val="C0C0C0"/>
                                      </p:to>
                                    </p:animClr>
                                  </p:subTnLst>
                                </p:cTn>
                              </p:par>
                              <p:par>
                                <p:cTn id="15" presetID="1" presetClass="entr" presetSubtype="0" fill="hold" grpId="0" nodeType="withEffect">
                                  <p:stCondLst>
                                    <p:cond delay="0"/>
                                  </p:stCondLst>
                                  <p:childTnLst>
                                    <p:set>
                                      <p:cBhvr>
                                        <p:cTn id="16" dur="1" fill="hold">
                                          <p:stCondLst>
                                            <p:cond delay="0"/>
                                          </p:stCondLst>
                                        </p:cTn>
                                        <p:tgtEl>
                                          <p:spTgt spid="19456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4" end="4"/>
                                            </p:txEl>
                                          </p:spTgt>
                                        </p:tgtEl>
                                        <p:attrNameLst>
                                          <p:attrName>ppt_c</p:attrName>
                                        </p:attrNameLst>
                                      </p:cBhvr>
                                      <p:to>
                                        <a:srgbClr val="C0C0C0"/>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6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5" end="5"/>
                                            </p:txEl>
                                          </p:spTgt>
                                        </p:tgtEl>
                                        <p:attrNameLst>
                                          <p:attrName>ppt_c</p:attrName>
                                        </p:attrNameLst>
                                      </p:cBhvr>
                                      <p:to>
                                        <a:srgbClr val="C0C0C0"/>
                                      </p:to>
                                    </p:animClr>
                                  </p:subTnLst>
                                </p:cTn>
                              </p:par>
                              <p:par>
                                <p:cTn id="21" presetID="1" presetClass="entr" presetSubtype="0" fill="hold" grpId="0" nodeType="withEffect">
                                  <p:stCondLst>
                                    <p:cond delay="0"/>
                                  </p:stCondLst>
                                  <p:childTnLst>
                                    <p:set>
                                      <p:cBhvr>
                                        <p:cTn id="22" dur="1" fill="hold">
                                          <p:stCondLst>
                                            <p:cond delay="0"/>
                                          </p:stCondLst>
                                        </p:cTn>
                                        <p:tgtEl>
                                          <p:spTgt spid="19456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6" end="6"/>
                                            </p:txEl>
                                          </p:spTgt>
                                        </p:tgtEl>
                                        <p:attrNameLst>
                                          <p:attrName>ppt_c</p:attrName>
                                        </p:attrNameLst>
                                      </p:cBhvr>
                                      <p:to>
                                        <a:srgbClr val="C0C0C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6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7" end="7"/>
                                            </p:txEl>
                                          </p:spTgt>
                                        </p:tgtEl>
                                        <p:attrNameLst>
                                          <p:attrName>ppt_c</p:attrName>
                                        </p:attrNameLst>
                                      </p:cBhvr>
                                      <p:to>
                                        <a:srgbClr val="C0C0C0"/>
                                      </p:to>
                                    </p:animClr>
                                  </p:subTnLst>
                                </p:cTn>
                              </p:par>
                              <p:par>
                                <p:cTn id="27" presetID="1" presetClass="entr" presetSubtype="0" fill="hold" grpId="0" nodeType="withEffect">
                                  <p:stCondLst>
                                    <p:cond delay="0"/>
                                  </p:stCondLst>
                                  <p:childTnLst>
                                    <p:set>
                                      <p:cBhvr>
                                        <p:cTn id="28" dur="1" fill="hold">
                                          <p:stCondLst>
                                            <p:cond delay="0"/>
                                          </p:stCondLst>
                                        </p:cTn>
                                        <p:tgtEl>
                                          <p:spTgt spid="194567">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8" end="8"/>
                                            </p:txEl>
                                          </p:spTgt>
                                        </p:tgtEl>
                                        <p:attrNameLst>
                                          <p:attrName>ppt_c</p:attrName>
                                        </p:attrNameLst>
                                      </p:cBhvr>
                                      <p:to>
                                        <a:srgbClr val="C0C0C0"/>
                                      </p:to>
                                    </p:animClr>
                                  </p:subTnLst>
                                </p:cTn>
                              </p:par>
                              <p:par>
                                <p:cTn id="29" presetID="1" presetClass="entr" presetSubtype="0" fill="hold" grpId="0" nodeType="withEffect">
                                  <p:stCondLst>
                                    <p:cond delay="0"/>
                                  </p:stCondLst>
                                  <p:childTnLst>
                                    <p:set>
                                      <p:cBhvr>
                                        <p:cTn id="30" dur="1" fill="hold">
                                          <p:stCondLst>
                                            <p:cond delay="0"/>
                                          </p:stCondLst>
                                        </p:cTn>
                                        <p:tgtEl>
                                          <p:spTgt spid="194567">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9" end="9"/>
                                            </p:txEl>
                                          </p:spTgt>
                                        </p:tgtEl>
                                        <p:attrNameLst>
                                          <p:attrName>ppt_c</p:attrName>
                                        </p:attrNameLst>
                                      </p:cBhvr>
                                      <p:to>
                                        <a:srgbClr val="C0C0C0"/>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567">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10" end="10"/>
                                            </p:txEl>
                                          </p:spTgt>
                                        </p:tgtEl>
                                        <p:attrNameLst>
                                          <p:attrName>ppt_c</p:attrName>
                                        </p:attrNameLst>
                                      </p:cBhvr>
                                      <p:to>
                                        <a:srgbClr val="C0C0C0"/>
                                      </p:to>
                                    </p:animClr>
                                  </p:subTnLst>
                                </p:cTn>
                              </p:par>
                              <p:par>
                                <p:cTn id="35" presetID="1" presetClass="entr" presetSubtype="0" fill="hold" grpId="0" nodeType="withEffect">
                                  <p:stCondLst>
                                    <p:cond delay="0"/>
                                  </p:stCondLst>
                                  <p:childTnLst>
                                    <p:set>
                                      <p:cBhvr>
                                        <p:cTn id="36" dur="1" fill="hold">
                                          <p:stCondLst>
                                            <p:cond delay="0"/>
                                          </p:stCondLst>
                                        </p:cTn>
                                        <p:tgtEl>
                                          <p:spTgt spid="194567">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11" end="11"/>
                                            </p:txEl>
                                          </p:spTgt>
                                        </p:tgtEl>
                                        <p:attrNameLst>
                                          <p:attrName>ppt_c</p:attrName>
                                        </p:attrNameLst>
                                      </p:cBhvr>
                                      <p:to>
                                        <a:srgbClr val="C0C0C0"/>
                                      </p:to>
                                    </p:animClr>
                                  </p:subTnLst>
                                </p:cTn>
                              </p:par>
                              <p:par>
                                <p:cTn id="37" presetID="1" presetClass="entr" presetSubtype="0" fill="hold" grpId="0" nodeType="withEffect">
                                  <p:stCondLst>
                                    <p:cond delay="0"/>
                                  </p:stCondLst>
                                  <p:childTnLst>
                                    <p:set>
                                      <p:cBhvr>
                                        <p:cTn id="38" dur="1" fill="hold">
                                          <p:stCondLst>
                                            <p:cond delay="0"/>
                                          </p:stCondLst>
                                        </p:cTn>
                                        <p:tgtEl>
                                          <p:spTgt spid="194567">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12" end="12"/>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idx="1"/>
          </p:nvPr>
        </p:nvSpPr>
        <p:spPr/>
        <p:txBody>
          <a:bodyPr>
            <a:normAutofit lnSpcReduction="10000"/>
          </a:bodyPr>
          <a:lstStyle/>
          <a:p>
            <a:r>
              <a:rPr lang="en-US" altLang="en-US" dirty="0" smtClean="0"/>
              <a:t>What is a game?</a:t>
            </a:r>
          </a:p>
          <a:p>
            <a:pPr lvl="1"/>
            <a:r>
              <a:rPr lang="en-US" altLang="en-US" dirty="0" smtClean="0"/>
              <a:t>A contest with rules to determine a winner </a:t>
            </a:r>
          </a:p>
          <a:p>
            <a:pPr lvl="1"/>
            <a:r>
              <a:rPr lang="en-US" altLang="en-US" dirty="0" smtClean="0"/>
              <a:t>An amusement or pastime</a:t>
            </a:r>
          </a:p>
          <a:p>
            <a:endParaRPr lang="en-US" altLang="en-US" dirty="0" smtClean="0"/>
          </a:p>
          <a:p>
            <a:r>
              <a:rPr lang="en-US" altLang="en-US" dirty="0" smtClean="0"/>
              <a:t>Games provide players with</a:t>
            </a:r>
          </a:p>
          <a:p>
            <a:pPr lvl="1"/>
            <a:r>
              <a:rPr lang="en-US" altLang="en-US" dirty="0" smtClean="0"/>
              <a:t>A means of exploring one's own capabilities </a:t>
            </a:r>
          </a:p>
          <a:p>
            <a:pPr lvl="1"/>
            <a:r>
              <a:rPr lang="en-US" altLang="en-US" dirty="0" smtClean="0"/>
              <a:t>An opportunity to look at, understand, and experience things </a:t>
            </a:r>
          </a:p>
          <a:p>
            <a:pPr lvl="1"/>
            <a:r>
              <a:rPr lang="en-US" altLang="en-US" dirty="0" smtClean="0"/>
              <a:t>Lessons about themselves and possibly the world.</a:t>
            </a:r>
            <a:endParaRPr lang="en-US" altLang="en-US" dirty="0"/>
          </a:p>
        </p:txBody>
      </p:sp>
      <p:sp>
        <p:nvSpPr>
          <p:cNvPr id="203778" name="Rectangle 2"/>
          <p:cNvSpPr>
            <a:spLocks noGrp="1" noChangeArrowheads="1"/>
          </p:cNvSpPr>
          <p:nvPr>
            <p:ph type="title"/>
          </p:nvPr>
        </p:nvSpPr>
        <p:spPr/>
        <p:txBody>
          <a:bodyPr/>
          <a:lstStyle/>
          <a:p>
            <a:r>
              <a:rPr lang="en-US" altLang="en-US" smtClean="0"/>
              <a:t>Why do we play games?</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Success is Defined by the Receiver</a:t>
            </a:r>
            <a:endParaRPr lang="en-US" dirty="0"/>
          </a:p>
        </p:txBody>
      </p:sp>
      <p:pic>
        <p:nvPicPr>
          <p:cNvPr id="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6732" y="1600200"/>
            <a:ext cx="3321536" cy="4530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72767" y="1600200"/>
            <a:ext cx="3407466" cy="453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1" name="Rectangle 5"/>
          <p:cNvSpPr>
            <a:spLocks noGrp="1" noChangeArrowheads="1"/>
          </p:cNvSpPr>
          <p:nvPr>
            <p:ph idx="1"/>
          </p:nvPr>
        </p:nvSpPr>
        <p:spPr/>
        <p:txBody>
          <a:bodyPr/>
          <a:lstStyle/>
          <a:p>
            <a:r>
              <a:rPr lang="en-US" altLang="en-US" sz="2600"/>
              <a:t>You discover a local contester uses cluster spotting and enters as single operator unassisted. What do you do?</a:t>
            </a:r>
          </a:p>
          <a:p>
            <a:pPr lvl="1"/>
            <a:r>
              <a:rPr lang="en-US" altLang="en-US" sz="2400"/>
              <a:t>He doesn’t win anything so assume it doesn’t matter</a:t>
            </a:r>
          </a:p>
          <a:p>
            <a:pPr lvl="1"/>
            <a:r>
              <a:rPr lang="en-US" altLang="en-US" sz="2400"/>
              <a:t>Avoid speaking to him ever again</a:t>
            </a:r>
          </a:p>
          <a:p>
            <a:pPr lvl="1"/>
            <a:r>
              <a:rPr lang="en-US" altLang="en-US" sz="2400"/>
              <a:t>Publicly call him a cheater at the next club meeting</a:t>
            </a:r>
          </a:p>
          <a:p>
            <a:pPr lvl="1"/>
            <a:r>
              <a:rPr lang="en-US" altLang="en-US" sz="2400"/>
              <a:t>Send a letter to the contest sponsor</a:t>
            </a:r>
          </a:p>
          <a:p>
            <a:pPr lvl="1"/>
            <a:r>
              <a:rPr lang="en-US" altLang="en-US" sz="2400"/>
              <a:t>Call him up and ask if he is aware of the rules for the single-operator category</a:t>
            </a:r>
          </a:p>
        </p:txBody>
      </p:sp>
      <p:sp>
        <p:nvSpPr>
          <p:cNvPr id="198660" name="Rectangle 4"/>
          <p:cNvSpPr>
            <a:spLocks noGrp="1" noChangeArrowheads="1"/>
          </p:cNvSpPr>
          <p:nvPr>
            <p:ph type="title"/>
          </p:nvPr>
        </p:nvSpPr>
        <p:spPr/>
        <p:txBody>
          <a:bodyPr/>
          <a:lstStyle/>
          <a:p>
            <a:r>
              <a:rPr lang="en-US" altLang="en-US"/>
              <a:t>Scenario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6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866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866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866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86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7" name="Rectangle 7"/>
          <p:cNvSpPr>
            <a:spLocks noGrp="1" noChangeArrowheads="1"/>
          </p:cNvSpPr>
          <p:nvPr>
            <p:ph idx="1"/>
          </p:nvPr>
        </p:nvSpPr>
        <p:spPr>
          <a:xfrm>
            <a:off x="457200" y="1600200"/>
            <a:ext cx="8458200" cy="4530725"/>
          </a:xfrm>
        </p:spPr>
        <p:txBody>
          <a:bodyPr/>
          <a:lstStyle/>
          <a:p>
            <a:r>
              <a:rPr lang="en-US" altLang="en-US" sz="2600"/>
              <a:t>You are invited to a multi-op and upon arrival, you discover they are running 2.5 kW. What do you do?</a:t>
            </a:r>
          </a:p>
          <a:p>
            <a:pPr lvl="1"/>
            <a:r>
              <a:rPr lang="en-US" altLang="en-US" sz="2400"/>
              <a:t>You are there, loud is good, operate anyway</a:t>
            </a:r>
          </a:p>
          <a:p>
            <a:pPr lvl="1"/>
            <a:r>
              <a:rPr lang="en-US" altLang="en-US" sz="2400"/>
              <a:t>Turn the power down to 1500W when you are operating</a:t>
            </a:r>
          </a:p>
          <a:p>
            <a:pPr lvl="1"/>
            <a:r>
              <a:rPr lang="en-US" altLang="en-US" sz="2400"/>
              <a:t>Loudly encourage the other ops to follow your example</a:t>
            </a:r>
          </a:p>
          <a:p>
            <a:pPr lvl="1"/>
            <a:r>
              <a:rPr lang="en-US" altLang="en-US" sz="2400"/>
              <a:t>Quietly ask the owner if he always runs this much power</a:t>
            </a:r>
          </a:p>
          <a:p>
            <a:pPr lvl="1"/>
            <a:r>
              <a:rPr lang="en-US" altLang="en-US" sz="2400"/>
              <a:t>Leave</a:t>
            </a:r>
          </a:p>
          <a:p>
            <a:pPr lvl="1"/>
            <a:r>
              <a:rPr lang="en-US" altLang="en-US" sz="2400"/>
              <a:t>Send a note to the contest sponsor and FCC</a:t>
            </a:r>
          </a:p>
        </p:txBody>
      </p:sp>
      <p:sp>
        <p:nvSpPr>
          <p:cNvPr id="199686" name="Rectangle 6"/>
          <p:cNvSpPr>
            <a:spLocks noGrp="1" noChangeArrowheads="1"/>
          </p:cNvSpPr>
          <p:nvPr>
            <p:ph type="title"/>
          </p:nvPr>
        </p:nvSpPr>
        <p:spPr/>
        <p:txBody>
          <a:bodyPr/>
          <a:lstStyle/>
          <a:p>
            <a:r>
              <a:rPr lang="en-US" altLang="en-US"/>
              <a:t>Scenario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96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96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96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7"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idx="1"/>
          </p:nvPr>
        </p:nvSpPr>
        <p:spPr/>
        <p:txBody>
          <a:bodyPr>
            <a:normAutofit fontScale="77500" lnSpcReduction="20000"/>
          </a:bodyPr>
          <a:lstStyle/>
          <a:p>
            <a:pPr marL="514350" indent="-514350">
              <a:buClrTx/>
              <a:buSzPct val="100000"/>
              <a:buFont typeface="+mj-lt"/>
              <a:buAutoNum type="arabicPeriod"/>
            </a:pPr>
            <a:r>
              <a:rPr lang="en-US" altLang="en-US" dirty="0" smtClean="0"/>
              <a:t>I will learn and obey the rules of any contest I enter, including the rules of my entry category. </a:t>
            </a:r>
          </a:p>
          <a:p>
            <a:pPr marL="514350" indent="-514350">
              <a:buClrTx/>
              <a:buSzPct val="100000"/>
              <a:buFont typeface="+mj-lt"/>
              <a:buAutoNum type="arabicPeriod"/>
            </a:pPr>
            <a:r>
              <a:rPr lang="en-US" altLang="en-US" dirty="0" smtClean="0"/>
              <a:t>I will obey the rules for amateur radio in my country.</a:t>
            </a:r>
          </a:p>
          <a:p>
            <a:pPr marL="514350" indent="-514350">
              <a:buClrTx/>
              <a:buSzPct val="100000"/>
              <a:buFont typeface="+mj-lt"/>
              <a:buAutoNum type="arabicPeriod"/>
            </a:pPr>
            <a:r>
              <a:rPr lang="en-US" altLang="en-US" dirty="0" smtClean="0"/>
              <a:t>I will not modify my log after the contest by using additional data sources to correct </a:t>
            </a:r>
            <a:r>
              <a:rPr lang="en-US" altLang="en-US" dirty="0" err="1" smtClean="0"/>
              <a:t>callsign</a:t>
            </a:r>
            <a:r>
              <a:rPr lang="en-US" altLang="en-US" dirty="0" smtClean="0"/>
              <a:t>/exchange errors.</a:t>
            </a:r>
          </a:p>
          <a:p>
            <a:pPr marL="514350" indent="-514350">
              <a:buClrTx/>
              <a:buSzPct val="100000"/>
              <a:buFont typeface="+mj-lt"/>
              <a:buAutoNum type="arabicPeriod"/>
            </a:pPr>
            <a:r>
              <a:rPr lang="en-US" altLang="en-US" dirty="0" smtClean="0"/>
              <a:t>I will accept the judging and scoring decisions of the contest sponsor as final.</a:t>
            </a:r>
          </a:p>
          <a:p>
            <a:pPr marL="514350" indent="-514350">
              <a:buClrTx/>
              <a:buSzPct val="100000"/>
              <a:buFont typeface="+mj-lt"/>
              <a:buAutoNum type="arabicPeriod"/>
            </a:pPr>
            <a:r>
              <a:rPr lang="en-US" altLang="en-US" dirty="0" smtClean="0"/>
              <a:t>I will adhere to the DX Code of Conduct in my operating style (see dx-code.org).</a:t>
            </a:r>
          </a:p>
          <a:p>
            <a:pPr marL="514350" indent="-514350">
              <a:buClrTx/>
              <a:buSzPct val="100000"/>
              <a:buFont typeface="+mj-lt"/>
              <a:buAutoNum type="arabicPeriod"/>
            </a:pPr>
            <a:r>
              <a:rPr lang="en-US" altLang="en-US" dirty="0" smtClean="0"/>
              <a:t>I will yield my frequency to any emergency communications activity.</a:t>
            </a:r>
          </a:p>
          <a:p>
            <a:pPr marL="514350" indent="-514350">
              <a:buClrTx/>
              <a:buSzPct val="100000"/>
              <a:buFont typeface="+mj-lt"/>
              <a:buAutoNum type="arabicPeriod"/>
            </a:pPr>
            <a:r>
              <a:rPr lang="en-US" altLang="en-US" dirty="0" smtClean="0"/>
              <a:t>I will operate my transmitter with sufficient signal quality to minimize interference to others.</a:t>
            </a:r>
            <a:endParaRPr lang="en-US" altLang="en-US" dirty="0"/>
          </a:p>
        </p:txBody>
      </p:sp>
      <p:sp>
        <p:nvSpPr>
          <p:cNvPr id="224258" name="Rectangle 2"/>
          <p:cNvSpPr>
            <a:spLocks noGrp="1" noChangeArrowheads="1"/>
          </p:cNvSpPr>
          <p:nvPr>
            <p:ph type="title"/>
          </p:nvPr>
        </p:nvSpPr>
        <p:spPr/>
        <p:txBody>
          <a:bodyPr/>
          <a:lstStyle/>
          <a:p>
            <a:r>
              <a:rPr lang="en-US" altLang="en-US" dirty="0" smtClean="0"/>
              <a:t>The Contest Code of Ethics</a:t>
            </a:r>
            <a:br>
              <a:rPr lang="en-US" altLang="en-US" dirty="0" smtClean="0"/>
            </a:br>
            <a:r>
              <a:rPr lang="en-US" altLang="en-US" dirty="0" smtClean="0"/>
              <a:t>www.wwrof.org</a:t>
            </a:r>
            <a:endParaRPr lang="en-US"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a:xfrm>
            <a:off x="457200" y="1600200"/>
            <a:ext cx="8229600" cy="4800600"/>
          </a:xfrm>
        </p:spPr>
        <p:txBody>
          <a:bodyPr/>
          <a:lstStyle/>
          <a:p>
            <a:pPr>
              <a:lnSpc>
                <a:spcPct val="90000"/>
              </a:lnSpc>
              <a:buFont typeface="Wingdings" pitchFamily="2" charset="2"/>
              <a:buNone/>
            </a:pPr>
            <a:r>
              <a:rPr lang="en-US" altLang="en-US" sz="2400" b="1" dirty="0"/>
              <a:t>1.  I will learn and obey the rules of any contest I enter, including the rules of my entry category. </a:t>
            </a:r>
          </a:p>
          <a:p>
            <a:pPr marL="0" indent="0">
              <a:lnSpc>
                <a:spcPct val="90000"/>
              </a:lnSpc>
              <a:buFont typeface="Wingdings" pitchFamily="2" charset="2"/>
              <a:buNone/>
            </a:pPr>
            <a:r>
              <a:rPr lang="en-US" altLang="en-US" sz="2400" b="1" i="1" dirty="0">
                <a:solidFill>
                  <a:srgbClr val="0000FF"/>
                </a:solidFill>
              </a:rPr>
              <a:t>No cluster if not permitted, no second op for single ops, off-times per rules, correct output power</a:t>
            </a:r>
          </a:p>
          <a:p>
            <a:pPr>
              <a:lnSpc>
                <a:spcPct val="90000"/>
              </a:lnSpc>
              <a:buFont typeface="Wingdings" pitchFamily="2" charset="2"/>
              <a:buNone/>
            </a:pPr>
            <a:endParaRPr lang="en-US" altLang="en-US" sz="2400" b="1" i="1" dirty="0"/>
          </a:p>
          <a:p>
            <a:pPr>
              <a:lnSpc>
                <a:spcPct val="90000"/>
              </a:lnSpc>
              <a:buFont typeface="Wingdings" pitchFamily="2" charset="2"/>
              <a:buNone/>
            </a:pPr>
            <a:r>
              <a:rPr lang="en-US" altLang="en-US" sz="2400" b="1" dirty="0"/>
              <a:t>2.  I will obey the rules for amateur radio in my country.</a:t>
            </a:r>
          </a:p>
          <a:p>
            <a:pPr>
              <a:lnSpc>
                <a:spcPct val="90000"/>
              </a:lnSpc>
              <a:buFont typeface="Wingdings" pitchFamily="2" charset="2"/>
              <a:buNone/>
            </a:pPr>
            <a:r>
              <a:rPr lang="en-US" altLang="en-US" sz="2400" b="1" i="1" dirty="0">
                <a:solidFill>
                  <a:srgbClr val="0000FF"/>
                </a:solidFill>
              </a:rPr>
              <a:t>Power, frequency limits, licensing</a:t>
            </a:r>
          </a:p>
          <a:p>
            <a:pPr>
              <a:lnSpc>
                <a:spcPct val="90000"/>
              </a:lnSpc>
              <a:buFont typeface="Wingdings" pitchFamily="2" charset="2"/>
              <a:buNone/>
            </a:pPr>
            <a:endParaRPr lang="en-US" altLang="en-US" sz="2400" b="1" i="1" dirty="0">
              <a:solidFill>
                <a:srgbClr val="0000FF"/>
              </a:solidFill>
            </a:endParaRPr>
          </a:p>
          <a:p>
            <a:pPr>
              <a:lnSpc>
                <a:spcPct val="90000"/>
              </a:lnSpc>
              <a:buFont typeface="Wingdings" pitchFamily="2" charset="2"/>
              <a:buNone/>
            </a:pPr>
            <a:r>
              <a:rPr lang="en-US" altLang="en-US" sz="2400" b="1" dirty="0"/>
              <a:t>3.  I will not modify my log after the contest by using additional data sources to correct </a:t>
            </a:r>
            <a:r>
              <a:rPr lang="en-US" altLang="en-US" sz="2400" b="1" dirty="0" err="1"/>
              <a:t>callsign</a:t>
            </a:r>
            <a:r>
              <a:rPr lang="en-US" altLang="en-US" sz="2400" b="1" dirty="0"/>
              <a:t>/exchange errors.</a:t>
            </a:r>
          </a:p>
          <a:p>
            <a:pPr>
              <a:lnSpc>
                <a:spcPct val="90000"/>
              </a:lnSpc>
              <a:buFont typeface="Wingdings" pitchFamily="2" charset="2"/>
              <a:buNone/>
            </a:pPr>
            <a:r>
              <a:rPr lang="en-US" altLang="en-US" sz="2400" b="1" i="1" dirty="0">
                <a:solidFill>
                  <a:srgbClr val="0000FF"/>
                </a:solidFill>
              </a:rPr>
              <a:t>When it’s over, it’s over</a:t>
            </a:r>
            <a:endParaRPr lang="en-US" altLang="en-US" sz="2600" i="1" dirty="0">
              <a:solidFill>
                <a:srgbClr val="0000FF"/>
              </a:solidFill>
            </a:endParaRPr>
          </a:p>
        </p:txBody>
      </p:sp>
      <p:sp>
        <p:nvSpPr>
          <p:cNvPr id="225282" name="Rectangle 2"/>
          <p:cNvSpPr>
            <a:spLocks noGrp="1" noChangeArrowheads="1"/>
          </p:cNvSpPr>
          <p:nvPr>
            <p:ph type="title"/>
          </p:nvPr>
        </p:nvSpPr>
        <p:spPr/>
        <p:txBody>
          <a:bodyPr/>
          <a:lstStyle/>
          <a:p>
            <a:r>
              <a:rPr lang="en-US" altLang="en-US" sz="3500" dirty="0" smtClean="0"/>
              <a:t>WWROF Contest </a:t>
            </a:r>
            <a:r>
              <a:rPr lang="en-US" altLang="en-US" sz="3500" dirty="0"/>
              <a:t>code of </a:t>
            </a:r>
            <a:r>
              <a:rPr lang="en-US" altLang="en-US" sz="3500" dirty="0" smtClean="0"/>
              <a:t>Ethics</a:t>
            </a:r>
            <a:endParaRPr lang="en-US" altLang="en-US" sz="35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2252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1" end="1"/>
                                            </p:tx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2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3" end="3"/>
                                            </p:txEl>
                                          </p:spTgt>
                                        </p:tgtEl>
                                        <p:attrNameLst>
                                          <p:attrName>ppt_c</p:attrName>
                                        </p:attrNameLst>
                                      </p:cBhvr>
                                      <p:to>
                                        <a:srgbClr val="C0C0C0"/>
                                      </p:to>
                                    </p:animClr>
                                  </p:subTnLst>
                                </p:cTn>
                              </p:par>
                              <p:par>
                                <p:cTn id="13" presetID="1" presetClass="entr" presetSubtype="0" fill="hold" grpId="0" nodeType="withEffect">
                                  <p:stCondLst>
                                    <p:cond delay="0"/>
                                  </p:stCondLst>
                                  <p:childTnLst>
                                    <p:set>
                                      <p:cBhvr>
                                        <p:cTn id="14" dur="1" fill="hold">
                                          <p:stCondLst>
                                            <p:cond delay="0"/>
                                          </p:stCondLst>
                                        </p:cTn>
                                        <p:tgtEl>
                                          <p:spTgt spid="2252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4" end="4"/>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2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6" end="6"/>
                                            </p:txEl>
                                          </p:spTgt>
                                        </p:tgtEl>
                                        <p:attrNameLst>
                                          <p:attrName>ppt_c</p:attrName>
                                        </p:attrNameLst>
                                      </p:cBhvr>
                                      <p:to>
                                        <a:srgbClr val="C0C0C0"/>
                                      </p:to>
                                    </p:animClr>
                                  </p:subTnLst>
                                </p:cTn>
                              </p:par>
                              <p:par>
                                <p:cTn id="19" presetID="1" presetClass="entr" presetSubtype="0" fill="hold" grpId="0" nodeType="withEffect">
                                  <p:stCondLst>
                                    <p:cond delay="0"/>
                                  </p:stCondLst>
                                  <p:childTnLst>
                                    <p:set>
                                      <p:cBhvr>
                                        <p:cTn id="20" dur="1" fill="hold">
                                          <p:stCondLst>
                                            <p:cond delay="0"/>
                                          </p:stCondLst>
                                        </p:cTn>
                                        <p:tgtEl>
                                          <p:spTgt spid="22528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7" end="7"/>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p:txBody>
          <a:bodyPr/>
          <a:lstStyle/>
          <a:p>
            <a:pPr>
              <a:lnSpc>
                <a:spcPct val="90000"/>
              </a:lnSpc>
              <a:buFont typeface="Wingdings" pitchFamily="2" charset="2"/>
              <a:buNone/>
            </a:pPr>
            <a:r>
              <a:rPr lang="en-US" altLang="en-US" sz="2400" b="1" dirty="0"/>
              <a:t>4.  I will accept the judging and scoring decisions of the contest sponsor as final.</a:t>
            </a:r>
          </a:p>
          <a:p>
            <a:pPr marL="0" indent="0">
              <a:lnSpc>
                <a:spcPct val="90000"/>
              </a:lnSpc>
              <a:buFont typeface="Wingdings" pitchFamily="2" charset="2"/>
              <a:buNone/>
            </a:pPr>
            <a:r>
              <a:rPr lang="en-US" altLang="en-US" sz="2400" b="1" i="1" dirty="0">
                <a:solidFill>
                  <a:srgbClr val="0000FF"/>
                </a:solidFill>
              </a:rPr>
              <a:t>No whining on CQ-Contest, no lawsuits</a:t>
            </a:r>
            <a:r>
              <a:rPr lang="en-US" altLang="en-US" sz="2400" b="1" dirty="0"/>
              <a:t> </a:t>
            </a:r>
            <a:r>
              <a:rPr lang="en-US" altLang="en-US" sz="2400" b="1" dirty="0">
                <a:solidFill>
                  <a:srgbClr val="0000FF"/>
                </a:solidFill>
              </a:rPr>
              <a:t>(or threats)</a:t>
            </a:r>
          </a:p>
          <a:p>
            <a:pPr>
              <a:lnSpc>
                <a:spcPct val="90000"/>
              </a:lnSpc>
              <a:buFont typeface="Wingdings" pitchFamily="2" charset="2"/>
              <a:buNone/>
            </a:pPr>
            <a:endParaRPr lang="en-US" altLang="en-US" sz="2400" b="1" dirty="0">
              <a:solidFill>
                <a:srgbClr val="0000FF"/>
              </a:solidFill>
            </a:endParaRPr>
          </a:p>
          <a:p>
            <a:pPr>
              <a:lnSpc>
                <a:spcPct val="90000"/>
              </a:lnSpc>
              <a:buFont typeface="Wingdings" pitchFamily="2" charset="2"/>
              <a:buNone/>
            </a:pPr>
            <a:r>
              <a:rPr lang="en-US" altLang="en-US" sz="2400" b="1" dirty="0"/>
              <a:t>5.  I will adhere to the DX Code of Conduct in my operating style (see dx-code.org).</a:t>
            </a:r>
          </a:p>
          <a:p>
            <a:pPr marL="0" indent="0">
              <a:lnSpc>
                <a:spcPct val="90000"/>
              </a:lnSpc>
              <a:buFont typeface="Wingdings" pitchFamily="2" charset="2"/>
              <a:buNone/>
            </a:pPr>
            <a:r>
              <a:rPr lang="en-US" altLang="en-US" sz="2400" b="1" i="1" dirty="0">
                <a:solidFill>
                  <a:srgbClr val="0000FF"/>
                </a:solidFill>
              </a:rPr>
              <a:t>Listen, listen, listen; only call when you can hear the station; never trust the cluster (copy the call!)…</a:t>
            </a:r>
            <a:endParaRPr lang="en-US" altLang="en-US" sz="2800" dirty="0"/>
          </a:p>
        </p:txBody>
      </p:sp>
      <p:sp>
        <p:nvSpPr>
          <p:cNvPr id="226306" name="Rectangle 2"/>
          <p:cNvSpPr>
            <a:spLocks noGrp="1" noChangeArrowheads="1"/>
          </p:cNvSpPr>
          <p:nvPr>
            <p:ph type="title"/>
          </p:nvPr>
        </p:nvSpPr>
        <p:spPr/>
        <p:txBody>
          <a:bodyPr/>
          <a:lstStyle/>
          <a:p>
            <a:r>
              <a:rPr lang="en-US" altLang="en-US" sz="3500" dirty="0"/>
              <a:t>Contest Code of Ethics, </a:t>
            </a:r>
            <a:r>
              <a:rPr lang="en-US" altLang="en-US" sz="3500" dirty="0" smtClean="0"/>
              <a:t>expanded</a:t>
            </a:r>
            <a:endParaRPr lang="en-US" altLang="en-US" sz="35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3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63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63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26307">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1" name="Rectangle 3"/>
          <p:cNvSpPr>
            <a:spLocks noGrp="1" noChangeArrowheads="1"/>
          </p:cNvSpPr>
          <p:nvPr>
            <p:ph idx="1"/>
          </p:nvPr>
        </p:nvSpPr>
        <p:spPr>
          <a:xfrm>
            <a:off x="457200" y="1600200"/>
            <a:ext cx="8382000" cy="4530725"/>
          </a:xfrm>
        </p:spPr>
        <p:txBody>
          <a:bodyPr/>
          <a:lstStyle/>
          <a:p>
            <a:pPr>
              <a:buFont typeface="Wingdings" pitchFamily="2" charset="2"/>
              <a:buNone/>
            </a:pPr>
            <a:r>
              <a:rPr lang="en-US" altLang="en-US" sz="2400" b="1" dirty="0"/>
              <a:t>6.  I will yield my frequency to any emergency communications activity.</a:t>
            </a:r>
          </a:p>
          <a:p>
            <a:pPr>
              <a:buFont typeface="Wingdings" pitchFamily="2" charset="2"/>
              <a:buNone/>
            </a:pPr>
            <a:r>
              <a:rPr lang="en-US" altLang="en-US" sz="2400" b="1" i="1" dirty="0">
                <a:solidFill>
                  <a:srgbClr val="0000FF"/>
                </a:solidFill>
              </a:rPr>
              <a:t>Contesting is a game. Emergencies are real life.</a:t>
            </a:r>
          </a:p>
          <a:p>
            <a:pPr>
              <a:buFont typeface="Wingdings" pitchFamily="2" charset="2"/>
              <a:buNone/>
            </a:pPr>
            <a:endParaRPr lang="en-US" altLang="en-US" sz="2400" b="1" dirty="0"/>
          </a:p>
          <a:p>
            <a:pPr>
              <a:buFont typeface="Wingdings" pitchFamily="2" charset="2"/>
              <a:buNone/>
            </a:pPr>
            <a:r>
              <a:rPr lang="en-US" altLang="en-US" sz="2400" b="1" dirty="0"/>
              <a:t>7.  I will operate my transmitter with sufficient signal quality to minimize interference to others.</a:t>
            </a:r>
          </a:p>
          <a:p>
            <a:pPr>
              <a:buFont typeface="Wingdings" pitchFamily="2" charset="2"/>
              <a:buNone/>
            </a:pPr>
            <a:r>
              <a:rPr lang="en-US" altLang="en-US" sz="2400" b="1" i="1" dirty="0" err="1">
                <a:solidFill>
                  <a:srgbClr val="0000FF"/>
                </a:solidFill>
              </a:rPr>
              <a:t>Mic</a:t>
            </a:r>
            <a:r>
              <a:rPr lang="en-US" altLang="en-US" sz="2400" b="1" i="1" dirty="0">
                <a:solidFill>
                  <a:srgbClr val="0000FF"/>
                </a:solidFill>
              </a:rPr>
              <a:t> gain </a:t>
            </a:r>
            <a:r>
              <a:rPr lang="en-US" altLang="en-US" sz="2400" b="1" i="1" dirty="0" smtClean="0">
                <a:solidFill>
                  <a:srgbClr val="0000FF"/>
                </a:solidFill>
              </a:rPr>
              <a:t>set properly; </a:t>
            </a:r>
            <a:r>
              <a:rPr lang="en-US" altLang="en-US" sz="2400" b="1" i="1" dirty="0">
                <a:solidFill>
                  <a:srgbClr val="0000FF"/>
                </a:solidFill>
              </a:rPr>
              <a:t>amp not </a:t>
            </a:r>
            <a:r>
              <a:rPr lang="en-US" altLang="en-US" sz="2400" b="1" i="1" dirty="0" smtClean="0">
                <a:solidFill>
                  <a:srgbClr val="0000FF"/>
                </a:solidFill>
              </a:rPr>
              <a:t>overdriven; no splatter!</a:t>
            </a:r>
            <a:endParaRPr lang="en-US" altLang="en-US" sz="2400" b="1" i="1" dirty="0">
              <a:solidFill>
                <a:srgbClr val="0000FF"/>
              </a:solidFill>
            </a:endParaRPr>
          </a:p>
          <a:p>
            <a:pPr>
              <a:buFont typeface="Wingdings" pitchFamily="2" charset="2"/>
              <a:buNone/>
            </a:pPr>
            <a:endParaRPr lang="en-US" altLang="en-US" sz="2800" dirty="0"/>
          </a:p>
        </p:txBody>
      </p:sp>
      <p:sp>
        <p:nvSpPr>
          <p:cNvPr id="227330" name="Rectangle 2"/>
          <p:cNvSpPr>
            <a:spLocks noGrp="1" noChangeArrowheads="1"/>
          </p:cNvSpPr>
          <p:nvPr>
            <p:ph type="title"/>
          </p:nvPr>
        </p:nvSpPr>
        <p:spPr/>
        <p:txBody>
          <a:bodyPr/>
          <a:lstStyle/>
          <a:p>
            <a:r>
              <a:rPr lang="en-US" altLang="en-US" sz="3500" dirty="0"/>
              <a:t>Contest Code of Ethics, </a:t>
            </a:r>
            <a:r>
              <a:rPr lang="en-US" altLang="en-US" sz="3500" dirty="0" smtClean="0"/>
              <a:t>expanded</a:t>
            </a:r>
            <a:endParaRPr lang="en-US" altLang="en-US" sz="3500" dirty="0"/>
          </a:p>
        </p:txBody>
      </p:sp>
      <p:sp>
        <p:nvSpPr>
          <p:cNvPr id="227332" name="Text Box 4"/>
          <p:cNvSpPr txBox="1">
            <a:spLocks noChangeArrowheads="1"/>
          </p:cNvSpPr>
          <p:nvPr/>
        </p:nvSpPr>
        <p:spPr bwMode="auto">
          <a:xfrm>
            <a:off x="3048000" y="55626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chemeClr val="accent1"/>
                </a:solidFill>
              </a:rPr>
              <a:t>www.wwrof.org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2273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1" end="1"/>
                                            </p:tx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73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3" end="3"/>
                                            </p:txEl>
                                          </p:spTgt>
                                        </p:tgtEl>
                                        <p:attrNameLst>
                                          <p:attrName>ppt_c</p:attrName>
                                        </p:attrNameLst>
                                      </p:cBhvr>
                                      <p:to>
                                        <a:srgbClr val="C0C0C0"/>
                                      </p:to>
                                    </p:animClr>
                                  </p:subTnLst>
                                </p:cTn>
                              </p:par>
                              <p:par>
                                <p:cTn id="13" presetID="1" presetClass="entr" presetSubtype="0" fill="hold" grpId="0" nodeType="withEffect">
                                  <p:stCondLst>
                                    <p:cond delay="0"/>
                                  </p:stCondLst>
                                  <p:childTnLst>
                                    <p:set>
                                      <p:cBhvr>
                                        <p:cTn id="14" dur="1" fill="hold">
                                          <p:stCondLst>
                                            <p:cond delay="0"/>
                                          </p:stCondLst>
                                        </p:cTn>
                                        <p:tgtEl>
                                          <p:spTgt spid="22733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idx="1"/>
          </p:nvPr>
        </p:nvSpPr>
        <p:spPr>
          <a:xfrm>
            <a:off x="457200" y="1600200"/>
            <a:ext cx="8229600" cy="2514600"/>
          </a:xfrm>
        </p:spPr>
        <p:txBody>
          <a:bodyPr/>
          <a:lstStyle/>
          <a:p>
            <a:pPr>
              <a:lnSpc>
                <a:spcPct val="90000"/>
              </a:lnSpc>
            </a:pPr>
            <a:r>
              <a:rPr lang="en-US" altLang="en-US" dirty="0"/>
              <a:t>Play fair</a:t>
            </a:r>
          </a:p>
          <a:p>
            <a:pPr lvl="1">
              <a:lnSpc>
                <a:spcPct val="90000"/>
              </a:lnSpc>
            </a:pPr>
            <a:r>
              <a:rPr lang="en-US" altLang="en-US" dirty="0"/>
              <a:t>Obey the rules, remember this presentation</a:t>
            </a:r>
          </a:p>
          <a:p>
            <a:pPr>
              <a:lnSpc>
                <a:spcPct val="90000"/>
              </a:lnSpc>
            </a:pPr>
            <a:endParaRPr lang="en-US" altLang="en-US" dirty="0"/>
          </a:p>
          <a:p>
            <a:pPr>
              <a:lnSpc>
                <a:spcPct val="90000"/>
              </a:lnSpc>
            </a:pPr>
            <a:r>
              <a:rPr lang="en-US" altLang="en-US" dirty="0"/>
              <a:t>Try to do better next time</a:t>
            </a:r>
          </a:p>
          <a:p>
            <a:pPr lvl="1">
              <a:lnSpc>
                <a:spcPct val="90000"/>
              </a:lnSpc>
            </a:pPr>
            <a:r>
              <a:rPr lang="en-US" altLang="en-US" dirty="0"/>
              <a:t>Improve your skills, </a:t>
            </a:r>
            <a:r>
              <a:rPr lang="en-US" altLang="en-US" dirty="0" smtClean="0"/>
              <a:t>station</a:t>
            </a:r>
          </a:p>
          <a:p>
            <a:pPr lvl="1">
              <a:lnSpc>
                <a:spcPct val="90000"/>
              </a:lnSpc>
            </a:pPr>
            <a:endParaRPr lang="en-US" altLang="en-US" dirty="0"/>
          </a:p>
          <a:p>
            <a:pPr>
              <a:lnSpc>
                <a:spcPct val="90000"/>
              </a:lnSpc>
            </a:pPr>
            <a:r>
              <a:rPr lang="en-US" altLang="en-US" dirty="0"/>
              <a:t>Make your enjoyment of contesting be about the journey, not the destination</a:t>
            </a:r>
          </a:p>
          <a:p>
            <a:pPr>
              <a:lnSpc>
                <a:spcPct val="90000"/>
              </a:lnSpc>
            </a:pPr>
            <a:endParaRPr lang="en-US" altLang="en-US" dirty="0"/>
          </a:p>
        </p:txBody>
      </p:sp>
      <p:sp>
        <p:nvSpPr>
          <p:cNvPr id="241666" name="Rectangle 2"/>
          <p:cNvSpPr>
            <a:spLocks noGrp="1" noChangeArrowheads="1"/>
          </p:cNvSpPr>
          <p:nvPr>
            <p:ph type="title"/>
          </p:nvPr>
        </p:nvSpPr>
        <p:spPr/>
        <p:txBody>
          <a:bodyPr/>
          <a:lstStyle/>
          <a:p>
            <a:r>
              <a:rPr lang="en-US" altLang="en-US" sz="3500"/>
              <a:t>The RIGHT way to do contesting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16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16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16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p:cNvSpPr>
            <a:spLocks noGrp="1" noChangeArrowheads="1"/>
          </p:cNvSpPr>
          <p:nvPr>
            <p:ph type="body" idx="1"/>
          </p:nvPr>
        </p:nvSpPr>
        <p:spPr/>
        <p:txBody>
          <a:bodyPr/>
          <a:lstStyle/>
          <a:p>
            <a:endParaRPr lang="en-US" altLang="en-US" smtClean="0"/>
          </a:p>
          <a:p>
            <a:endParaRPr lang="en-US" altLang="en-US" smtClean="0"/>
          </a:p>
          <a:p>
            <a:r>
              <a:rPr lang="en-US" altLang="en-US" smtClean="0"/>
              <a:t>What does winning the contest mean to you?</a:t>
            </a:r>
          </a:p>
          <a:p>
            <a:endParaRPr lang="en-US" altLang="en-US" smtClean="0"/>
          </a:p>
          <a:p>
            <a:r>
              <a:rPr lang="en-US" altLang="en-US" smtClean="0"/>
              <a:t>How important is your radio identity to you?</a:t>
            </a:r>
            <a:endParaRPr lang="en-US" altLang="en-US"/>
          </a:p>
        </p:txBody>
      </p:sp>
      <p:sp>
        <p:nvSpPr>
          <p:cNvPr id="275458" name="Rectangle 2"/>
          <p:cNvSpPr>
            <a:spLocks noGrp="1" noChangeArrowheads="1"/>
          </p:cNvSpPr>
          <p:nvPr>
            <p:ph type="title"/>
          </p:nvPr>
        </p:nvSpPr>
        <p:spPr/>
        <p:txBody>
          <a:bodyPr/>
          <a:lstStyle/>
          <a:p>
            <a:r>
              <a:rPr lang="en-US" altLang="en-US" smtClean="0"/>
              <a:t>Who are you?</a:t>
            </a:r>
            <a:endParaRPr lang="en-US" altLang="en-US"/>
          </a:p>
        </p:txBody>
      </p:sp>
    </p:spTree>
    <p:extLst>
      <p:ext uri="{BB962C8B-B14F-4D97-AF65-F5344CB8AC3E}">
        <p14:creationId xmlns:p14="http://schemas.microsoft.com/office/powerpoint/2010/main" val="4194309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9" name="Rectangle 7"/>
          <p:cNvSpPr>
            <a:spLocks noGrp="1" noChangeArrowheads="1"/>
          </p:cNvSpPr>
          <p:nvPr>
            <p:ph idx="1"/>
          </p:nvPr>
        </p:nvSpPr>
        <p:spPr/>
        <p:txBody>
          <a:bodyPr/>
          <a:lstStyle/>
          <a:p>
            <a:r>
              <a:rPr lang="en-US" altLang="en-US" dirty="0"/>
              <a:t>The person in the mirror</a:t>
            </a:r>
          </a:p>
          <a:p>
            <a:endParaRPr lang="en-US" altLang="en-US" dirty="0" smtClean="0"/>
          </a:p>
          <a:p>
            <a:endParaRPr lang="en-US" altLang="en-US" dirty="0"/>
          </a:p>
          <a:p>
            <a:endParaRPr lang="en-US" altLang="en-US" dirty="0"/>
          </a:p>
          <a:p>
            <a:r>
              <a:rPr lang="en-US" altLang="en-US" dirty="0"/>
              <a:t>Your peers</a:t>
            </a:r>
          </a:p>
          <a:p>
            <a:endParaRPr lang="en-US" altLang="en-US" dirty="0"/>
          </a:p>
        </p:txBody>
      </p:sp>
      <p:sp>
        <p:nvSpPr>
          <p:cNvPr id="166918" name="Rectangle 6"/>
          <p:cNvSpPr>
            <a:spLocks noGrp="1" noChangeArrowheads="1"/>
          </p:cNvSpPr>
          <p:nvPr>
            <p:ph type="title"/>
          </p:nvPr>
        </p:nvSpPr>
        <p:spPr/>
        <p:txBody>
          <a:bodyPr/>
          <a:lstStyle/>
          <a:p>
            <a:r>
              <a:rPr lang="en-US" altLang="en-US"/>
              <a:t>Who is the final judge ?</a:t>
            </a:r>
          </a:p>
        </p:txBody>
      </p:sp>
      <p:pic>
        <p:nvPicPr>
          <p:cNvPr id="6" name="Picture 5" descr="mirro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1524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4528862"/>
            <a:ext cx="7112845" cy="1200329"/>
          </a:xfrm>
          <a:prstGeom prst="rect">
            <a:avLst/>
          </a:prstGeom>
          <a:noFill/>
        </p:spPr>
        <p:txBody>
          <a:bodyPr wrap="none" rtlCol="0">
            <a:spAutoFit/>
          </a:bodyPr>
          <a:lstStyle/>
          <a:p>
            <a:pPr lvl="1"/>
            <a:r>
              <a:rPr lang="en-US" altLang="en-US" sz="2400" dirty="0" smtClean="0">
                <a:solidFill>
                  <a:srgbClr val="0000FF"/>
                </a:solidFill>
              </a:rPr>
              <a:t>“Yeah, I know that guy.  He cheats.” </a:t>
            </a:r>
          </a:p>
          <a:p>
            <a:pPr lvl="1">
              <a:buFont typeface="Wingdings" pitchFamily="2" charset="2"/>
              <a:buNone/>
            </a:pPr>
            <a:r>
              <a:rPr lang="en-US" altLang="en-US" sz="2400" dirty="0" smtClean="0">
                <a:solidFill>
                  <a:srgbClr val="0000FF"/>
                </a:solidFill>
              </a:rPr>
              <a:t>				- </a:t>
            </a:r>
            <a:r>
              <a:rPr lang="en-US" altLang="en-US" sz="2400" i="1" dirty="0" smtClean="0">
                <a:solidFill>
                  <a:srgbClr val="0000FF"/>
                </a:solidFill>
              </a:rPr>
              <a:t>Anonymous Contester</a:t>
            </a:r>
          </a:p>
          <a:p>
            <a:endParaRPr lang="en-US"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691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9" grpId="0" uiExpand="1" build="p" bldLvl="2"/>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Grp="1" noChangeArrowheads="1"/>
          </p:cNvSpPr>
          <p:nvPr>
            <p:ph idx="1"/>
          </p:nvPr>
        </p:nvSpPr>
        <p:spPr/>
        <p:txBody>
          <a:bodyPr>
            <a:normAutofit fontScale="92500"/>
          </a:bodyPr>
          <a:lstStyle/>
          <a:p>
            <a:r>
              <a:rPr lang="en-US" altLang="en-US" dirty="0" smtClean="0"/>
              <a:t>Entrants keep their own score</a:t>
            </a:r>
          </a:p>
          <a:p>
            <a:r>
              <a:rPr lang="en-US" altLang="en-US" dirty="0" smtClean="0"/>
              <a:t>Complex rules govern scoring</a:t>
            </a:r>
          </a:p>
          <a:p>
            <a:r>
              <a:rPr lang="en-US" altLang="en-US" dirty="0" smtClean="0"/>
              <a:t>Individuals and “team” entries permitted</a:t>
            </a:r>
          </a:p>
          <a:p>
            <a:r>
              <a:rPr lang="en-US" altLang="en-US" dirty="0" smtClean="0"/>
              <a:t>Some events include off-times</a:t>
            </a:r>
          </a:p>
          <a:p>
            <a:r>
              <a:rPr lang="en-US" altLang="en-US" dirty="0" smtClean="0"/>
              <a:t>Winners of the top-level event often invest $50k or more and travel to favorable locations</a:t>
            </a:r>
          </a:p>
          <a:p>
            <a:r>
              <a:rPr lang="en-US" altLang="en-US" dirty="0" smtClean="0"/>
              <a:t>An on-line network helps participants increase their scores</a:t>
            </a:r>
          </a:p>
          <a:p>
            <a:r>
              <a:rPr lang="en-US" altLang="en-US" dirty="0" smtClean="0"/>
              <a:t>Spectators don’t find it particularly interesting</a:t>
            </a:r>
            <a:endParaRPr lang="en-US" altLang="en-US" dirty="0"/>
          </a:p>
        </p:txBody>
      </p:sp>
      <p:sp>
        <p:nvSpPr>
          <p:cNvPr id="230402" name="Rectangle 2"/>
          <p:cNvSpPr>
            <a:spLocks noGrp="1" noChangeArrowheads="1"/>
          </p:cNvSpPr>
          <p:nvPr>
            <p:ph type="title"/>
          </p:nvPr>
        </p:nvSpPr>
        <p:spPr/>
        <p:txBody>
          <a:bodyPr/>
          <a:lstStyle/>
          <a:p>
            <a:r>
              <a:rPr lang="en-US" altLang="en-US" smtClean="0"/>
              <a:t>An unusual game</a:t>
            </a:r>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122238"/>
            <a:ext cx="7543800" cy="717550"/>
          </a:xfrm>
        </p:spPr>
        <p:txBody>
          <a:bodyPr/>
          <a:lstStyle/>
          <a:p>
            <a:r>
              <a:rPr lang="en-US" altLang="en-US" sz="3600"/>
              <a:t>Final Thought</a:t>
            </a:r>
          </a:p>
        </p:txBody>
      </p:sp>
      <p:sp>
        <p:nvSpPr>
          <p:cNvPr id="167939" name="Rectangle 3"/>
          <p:cNvSpPr>
            <a:spLocks noGrp="1" noChangeArrowheads="1"/>
          </p:cNvSpPr>
          <p:nvPr>
            <p:ph type="body" idx="4294967295"/>
          </p:nvPr>
        </p:nvSpPr>
        <p:spPr>
          <a:xfrm>
            <a:off x="0" y="1719263"/>
            <a:ext cx="8229600" cy="4411662"/>
          </a:xfrm>
        </p:spPr>
        <p:txBody>
          <a:bodyPr/>
          <a:lstStyle/>
          <a:p>
            <a:pPr>
              <a:buFont typeface="Wingdings" pitchFamily="2" charset="2"/>
              <a:buNone/>
            </a:pPr>
            <a:endParaRPr lang="en-US" altLang="en-US"/>
          </a:p>
          <a:p>
            <a:pPr>
              <a:buFont typeface="Wingdings" pitchFamily="2" charset="2"/>
              <a:buNone/>
            </a:pPr>
            <a:endParaRPr lang="en-US" altLang="en-US"/>
          </a:p>
          <a:p>
            <a:pPr>
              <a:buFont typeface="Wingdings" pitchFamily="2" charset="2"/>
              <a:buNone/>
            </a:pPr>
            <a:endParaRPr lang="en-US" altLang="en-US"/>
          </a:p>
        </p:txBody>
      </p:sp>
      <p:pic>
        <p:nvPicPr>
          <p:cNvPr id="167940" name="Picture 4" descr="calvin_eth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42975"/>
            <a:ext cx="6019800" cy="591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538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idx="1"/>
          </p:nvPr>
        </p:nvSpPr>
        <p:spPr/>
        <p:txBody>
          <a:bodyPr/>
          <a:lstStyle/>
          <a:p>
            <a:r>
              <a:rPr lang="en-US" altLang="en-US" sz="2500" dirty="0" smtClean="0">
                <a:latin typeface="Verdana" pitchFamily="34" charset="0"/>
              </a:rPr>
              <a:t>This presentation draws on </a:t>
            </a:r>
            <a:r>
              <a:rPr lang="en-US" altLang="en-US" sz="2500" dirty="0">
                <a:latin typeface="Verdana" pitchFamily="34" charset="0"/>
              </a:rPr>
              <a:t>material </a:t>
            </a:r>
            <a:r>
              <a:rPr lang="en-US" altLang="en-US" sz="2500" dirty="0" smtClean="0">
                <a:latin typeface="Verdana" pitchFamily="34" charset="0"/>
              </a:rPr>
              <a:t>developed by </a:t>
            </a:r>
            <a:r>
              <a:rPr lang="en-US" altLang="en-US" sz="2500" dirty="0">
                <a:latin typeface="Verdana" pitchFamily="34" charset="0"/>
              </a:rPr>
              <a:t>Ken Adams, K5KA (SK</a:t>
            </a:r>
            <a:r>
              <a:rPr lang="en-US" altLang="en-US" sz="2500" dirty="0" smtClean="0">
                <a:latin typeface="Verdana" pitchFamily="34" charset="0"/>
              </a:rPr>
              <a:t>), Randy </a:t>
            </a:r>
            <a:r>
              <a:rPr lang="en-US" altLang="en-US" sz="2500" dirty="0">
                <a:latin typeface="Verdana" pitchFamily="34" charset="0"/>
              </a:rPr>
              <a:t>Thompson, </a:t>
            </a:r>
            <a:r>
              <a:rPr lang="en-US" altLang="en-US" sz="2500" dirty="0" smtClean="0">
                <a:latin typeface="Verdana" pitchFamily="34" charset="0"/>
              </a:rPr>
              <a:t>K5ZD, Doug Grant K1DG, Larry Tyree N6TR, and Dave McCarty K5GN</a:t>
            </a:r>
            <a:endParaRPr lang="en-US" altLang="en-US" sz="2500" dirty="0">
              <a:latin typeface="Verdana" pitchFamily="34" charset="0"/>
            </a:endParaRPr>
          </a:p>
          <a:p>
            <a:endParaRPr lang="en-US" altLang="en-US" sz="2500" dirty="0">
              <a:latin typeface="Verdana" pitchFamily="34" charset="0"/>
            </a:endParaRPr>
          </a:p>
          <a:p>
            <a:r>
              <a:rPr lang="en-US" altLang="en-US" sz="2500" dirty="0">
                <a:latin typeface="Verdana" pitchFamily="34" charset="0"/>
              </a:rPr>
              <a:t>Analogies with birding originally developed by Dick Norton, N6AA</a:t>
            </a:r>
          </a:p>
        </p:txBody>
      </p:sp>
      <p:sp>
        <p:nvSpPr>
          <p:cNvPr id="229378" name="Rectangle 2"/>
          <p:cNvSpPr>
            <a:spLocks noGrp="1" noChangeArrowheads="1"/>
          </p:cNvSpPr>
          <p:nvPr>
            <p:ph type="title"/>
          </p:nvPr>
        </p:nvSpPr>
        <p:spPr/>
        <p:txBody>
          <a:bodyPr/>
          <a:lstStyle/>
          <a:p>
            <a:r>
              <a:rPr lang="en-US" altLang="en-US"/>
              <a:t>Acknowledgments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6" name="Rectangle 4"/>
          <p:cNvSpPr>
            <a:spLocks noGrp="1" noChangeArrowheads="1"/>
          </p:cNvSpPr>
          <p:nvPr>
            <p:ph type="title"/>
          </p:nvPr>
        </p:nvSpPr>
        <p:spPr/>
        <p:txBody>
          <a:bodyPr/>
          <a:lstStyle/>
          <a:p>
            <a:r>
              <a:rPr lang="en-US" altLang="en-US" smtClean="0"/>
              <a:t>Is this Radio Contesting?</a:t>
            </a:r>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8596" name="Rectangle 4"/>
          <p:cNvSpPr>
            <a:spLocks noGrp="1" noChangeArrowheads="1"/>
          </p:cNvSpPr>
          <p:nvPr>
            <p:ph type="title"/>
          </p:nvPr>
        </p:nvSpPr>
        <p:spPr/>
        <p:txBody>
          <a:bodyPr/>
          <a:lstStyle/>
          <a:p>
            <a:r>
              <a:rPr lang="en-US" altLang="en-US" smtClean="0"/>
              <a:t>Is this Radio Contesting?</a:t>
            </a:r>
            <a:endParaRPr lang="en-US" altLang="en-US" dirty="0"/>
          </a:p>
        </p:txBody>
      </p:sp>
      <p:sp>
        <p:nvSpPr>
          <p:cNvPr id="238597" name="Text Box 5"/>
          <p:cNvSpPr txBox="1">
            <a:spLocks noChangeArrowheads="1"/>
          </p:cNvSpPr>
          <p:nvPr/>
        </p:nvSpPr>
        <p:spPr bwMode="auto">
          <a:xfrm>
            <a:off x="853190" y="2209800"/>
            <a:ext cx="73404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5400" b="1" dirty="0" smtClean="0">
                <a:solidFill>
                  <a:srgbClr val="FF0000"/>
                </a:solidFill>
              </a:rPr>
              <a:t>No! Its Birdwatching</a:t>
            </a:r>
            <a:r>
              <a:rPr lang="en-US" altLang="en-US" sz="5400" b="1" dirty="0">
                <a:solidFill>
                  <a:srgbClr val="FF0000"/>
                </a:solidFill>
              </a:rPr>
              <a:t>!</a:t>
            </a:r>
          </a:p>
        </p:txBody>
      </p:sp>
      <p:sp>
        <p:nvSpPr>
          <p:cNvPr id="238598" name="Text Box 6"/>
          <p:cNvSpPr txBox="1">
            <a:spLocks noChangeArrowheads="1"/>
          </p:cNvSpPr>
          <p:nvPr/>
        </p:nvSpPr>
        <p:spPr bwMode="auto">
          <a:xfrm>
            <a:off x="838200" y="3505200"/>
            <a:ext cx="74834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rgbClr val="000000"/>
                </a:solidFill>
              </a:rPr>
              <a:t>Birders keep track of “life lists” of bird species seen (“DXCC”)</a:t>
            </a:r>
          </a:p>
          <a:p>
            <a:endParaRPr lang="en-US" altLang="en-US" dirty="0">
              <a:solidFill>
                <a:srgbClr val="000000"/>
              </a:solidFill>
            </a:endParaRPr>
          </a:p>
          <a:p>
            <a:r>
              <a:rPr lang="en-US" altLang="en-US" dirty="0">
                <a:solidFill>
                  <a:srgbClr val="000000"/>
                </a:solidFill>
              </a:rPr>
              <a:t>Audubon started the “Christmas Day Bird Count” in 1900. </a:t>
            </a:r>
          </a:p>
          <a:p>
            <a:endParaRPr lang="en-US" altLang="en-US" dirty="0">
              <a:solidFill>
                <a:srgbClr val="000000"/>
              </a:solidFill>
            </a:endParaRPr>
          </a:p>
          <a:p>
            <a:r>
              <a:rPr lang="en-US" altLang="en-US" dirty="0">
                <a:solidFill>
                  <a:srgbClr val="000000"/>
                </a:solidFill>
              </a:rPr>
              <a:t>Competition got serious after an innocent comment in the book </a:t>
            </a:r>
            <a:r>
              <a:rPr lang="en-US" altLang="en-US" b="1" u="sng" dirty="0">
                <a:solidFill>
                  <a:srgbClr val="000000"/>
                </a:solidFill>
              </a:rPr>
              <a:t>Wild America</a:t>
            </a:r>
            <a:r>
              <a:rPr lang="en-US" altLang="en-US" dirty="0">
                <a:solidFill>
                  <a:srgbClr val="000000"/>
                </a:solidFill>
              </a:rPr>
              <a:t>, when Roger Tory Peterson wrote: </a:t>
            </a:r>
            <a:r>
              <a:rPr lang="en-US" altLang="en-US" b="1" i="1" dirty="0">
                <a:solidFill>
                  <a:srgbClr val="000000"/>
                </a:solidFill>
              </a:rPr>
              <a:t>“My year’s list at the end of 1953 was 573 species”</a:t>
            </a:r>
          </a:p>
          <a:p>
            <a:endParaRPr lang="en-US" altLang="en-US" dirty="0">
              <a:solidFill>
                <a:srgbClr val="000000"/>
              </a:solidFill>
            </a:endParaRPr>
          </a:p>
        </p:txBody>
      </p:sp>
    </p:spTree>
    <p:extLst>
      <p:ext uri="{BB962C8B-B14F-4D97-AF65-F5344CB8AC3E}">
        <p14:creationId xmlns:p14="http://schemas.microsoft.com/office/powerpoint/2010/main" val="3566162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5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8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p:bldP spid="238598"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31551" name="Group 127"/>
          <p:cNvGraphicFramePr>
            <a:graphicFrameLocks noGrp="1"/>
          </p:cNvGraphicFramePr>
          <p:nvPr>
            <p:ph idx="1"/>
            <p:extLst>
              <p:ext uri="{D42A27DB-BD31-4B8C-83A1-F6EECF244321}">
                <p14:modId xmlns:p14="http://schemas.microsoft.com/office/powerpoint/2010/main" val="2601735859"/>
              </p:ext>
            </p:extLst>
          </p:nvPr>
        </p:nvGraphicFramePr>
        <p:xfrm>
          <a:off x="457200" y="1600200"/>
          <a:ext cx="8229600" cy="4383723"/>
        </p:xfrm>
        <a:graphic>
          <a:graphicData uri="http://schemas.openxmlformats.org/drawingml/2006/table">
            <a:tbl>
              <a:tblPr firstRow="1" firstCol="1">
                <a:tableStyleId>{5C22544A-7EE6-4342-B048-85BDC9FD1C3A}</a:tableStyleId>
              </a:tblPr>
              <a:tblGrid>
                <a:gridCol w="2438400"/>
                <a:gridCol w="2743200"/>
                <a:gridCol w="3048000"/>
              </a:tblGrid>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Contesting</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Birding</a:t>
                      </a:r>
                      <a:endParaRPr kumimoji="0" lang="en-US" altLang="en-US" sz="2400" b="1" i="0" u="none" strike="noStrike" cap="none" normalizeH="0" baseline="0" smtClean="0">
                        <a:ln>
                          <a:noFill/>
                        </a:ln>
                        <a:solidFill>
                          <a:srgbClr val="000000"/>
                        </a:solidFill>
                        <a:effectLst/>
                        <a:latin typeface="Arial" charset="0"/>
                      </a:endParaRPr>
                    </a:p>
                  </a:txBody>
                  <a:tcPr horzOverflow="overflow"/>
                </a:tc>
              </a:tr>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Premier Event</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CQWW, WRTC</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Big Year</a:t>
                      </a:r>
                      <a:endParaRPr kumimoji="0" lang="en-US" altLang="en-US" sz="2400" b="0" i="0" u="none" strike="noStrike" cap="none" normalizeH="0" baseline="0" smtClean="0">
                        <a:ln>
                          <a:noFill/>
                        </a:ln>
                        <a:solidFill>
                          <a:srgbClr val="000000"/>
                        </a:solidFill>
                        <a:effectLst/>
                        <a:latin typeface="Arial" charset="0"/>
                      </a:endParaRPr>
                    </a:p>
                  </a:txBody>
                  <a:tcPr horzOverflow="overflow">
                    <a:blipFill>
                      <a:blip r:embed="rId2"/>
                      <a:tile tx="0" ty="0" sx="100000" sy="100000" flip="none" algn="tl"/>
                    </a:blipFill>
                  </a:tcPr>
                </a:tc>
              </a:tr>
              <a:tr h="592138">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Smaller event</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Sprint</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Big Day</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Spotting</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DX Cluster</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Birdingonthe.net</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Travel</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Zone 9, 10, 33…</a:t>
                      </a:r>
                      <a:endParaRPr kumimoji="0" lang="en-US" altLang="en-US" sz="2400" b="0" i="0" u="none" strike="noStrike" cap="none" normalizeH="0" baseline="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Migratory paths</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Book/Movie</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“To Win the World”</a:t>
                      </a:r>
                      <a:endParaRPr kumimoji="0" lang="en-US" altLang="en-US" sz="2400" b="0" i="0" u="none" strike="noStrike" cap="none" normalizeH="0" baseline="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“The Big Year”</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r h="647700">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Conventions</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Dayton, Visalia</a:t>
                      </a:r>
                      <a:endParaRPr kumimoji="0" lang="en-US" altLang="en-US" sz="2400" b="0" i="0" u="none" strike="noStrike" cap="none" normalizeH="0" baseline="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Annual, moves around</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bl>
          </a:graphicData>
        </a:graphic>
      </p:graphicFrame>
      <p:sp>
        <p:nvSpPr>
          <p:cNvPr id="231426" name="Rectangle 2"/>
          <p:cNvSpPr>
            <a:spLocks noGrp="1" noChangeArrowheads="1"/>
          </p:cNvSpPr>
          <p:nvPr>
            <p:ph type="title"/>
          </p:nvPr>
        </p:nvSpPr>
        <p:spPr/>
        <p:txBody>
          <a:bodyPr/>
          <a:lstStyle/>
          <a:p>
            <a:r>
              <a:rPr lang="en-US" altLang="en-US" dirty="0" smtClean="0"/>
              <a:t>Radiosport vs Birding</a:t>
            </a:r>
            <a:endParaRPr lang="en-US"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476" name="Rectangle 4"/>
          <p:cNvSpPr>
            <a:spLocks noGrp="1" noChangeArrowheads="1"/>
          </p:cNvSpPr>
          <p:nvPr>
            <p:ph type="title"/>
          </p:nvPr>
        </p:nvSpPr>
        <p:spPr/>
        <p:txBody>
          <a:bodyPr/>
          <a:lstStyle/>
          <a:p>
            <a:r>
              <a:rPr lang="en-US" altLang="en-US"/>
              <a:t>They have pileups, too!</a:t>
            </a:r>
          </a:p>
        </p:txBody>
      </p:sp>
      <p:pic>
        <p:nvPicPr>
          <p:cNvPr id="233481" name="Picture 9" descr="http://www.kolibriexpeditions.com/birdingperu/blog/wp-content/uploads/2013/01/Birders-at-Magee-Marsh-boardwalk-e1358535392489.jpg"/>
          <p:cNvPicPr>
            <a:picLocks noChangeAspect="1" noChangeArrowheads="1"/>
          </p:cNvPicPr>
          <p:nvPr/>
        </p:nvPicPr>
        <p:blipFill rotWithShape="1">
          <a:blip r:embed="rId2">
            <a:extLst>
              <a:ext uri="{28A0092B-C50C-407E-A947-70E740481C1C}">
                <a14:useLocalDpi xmlns:a14="http://schemas.microsoft.com/office/drawing/2010/main" val="0"/>
              </a:ext>
            </a:extLst>
          </a:blip>
          <a:srcRect l="13804" t="5240"/>
          <a:stretch/>
        </p:blipFill>
        <p:spPr bwMode="auto">
          <a:xfrm>
            <a:off x="228600" y="1447801"/>
            <a:ext cx="4566935"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3483" name="Picture 11" descr="http://www.minneapolisparks.org/graphics/activities/environmental/Bird-Watching-Program-05.21.13-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3810000" cy="252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3478" name="Picture 6" descr="Panamanian guide, José Taejada, points to a Bay-headed Tanager in the El Valle ar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661" y="4267200"/>
            <a:ext cx="3124200" cy="2350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5" name="Rectangle 11"/>
          <p:cNvSpPr>
            <a:spLocks noGrp="1" noChangeArrowheads="1"/>
          </p:cNvSpPr>
          <p:nvPr>
            <p:ph idx="1"/>
          </p:nvPr>
        </p:nvSpPr>
        <p:spPr/>
        <p:txBody>
          <a:bodyPr/>
          <a:lstStyle/>
          <a:p>
            <a:r>
              <a:rPr lang="en-US" altLang="en-US" dirty="0"/>
              <a:t>FUN !!!</a:t>
            </a:r>
          </a:p>
          <a:p>
            <a:r>
              <a:rPr lang="en-US" altLang="en-US" dirty="0"/>
              <a:t>Self Improvement</a:t>
            </a:r>
          </a:p>
          <a:p>
            <a:r>
              <a:rPr lang="en-US" altLang="en-US" dirty="0"/>
              <a:t>Personal Satisfaction</a:t>
            </a:r>
          </a:p>
          <a:p>
            <a:r>
              <a:rPr lang="en-US" altLang="en-US" dirty="0"/>
              <a:t>Financial Rewards</a:t>
            </a:r>
          </a:p>
          <a:p>
            <a:endParaRPr lang="en-US" altLang="en-US" dirty="0"/>
          </a:p>
          <a:p>
            <a:r>
              <a:rPr lang="en-US" altLang="en-US" dirty="0"/>
              <a:t>Peer Recognition</a:t>
            </a:r>
          </a:p>
          <a:p>
            <a:endParaRPr lang="en-US" altLang="en-US" dirty="0"/>
          </a:p>
        </p:txBody>
      </p:sp>
      <p:sp>
        <p:nvSpPr>
          <p:cNvPr id="154634" name="Rectangle 10"/>
          <p:cNvSpPr>
            <a:spLocks noGrp="1" noChangeArrowheads="1"/>
          </p:cNvSpPr>
          <p:nvPr>
            <p:ph type="title"/>
          </p:nvPr>
        </p:nvSpPr>
        <p:spPr/>
        <p:txBody>
          <a:bodyPr/>
          <a:lstStyle/>
          <a:p>
            <a:r>
              <a:rPr lang="en-US" altLang="en-US"/>
              <a:t>Why do we do radio contests?</a:t>
            </a:r>
          </a:p>
        </p:txBody>
      </p:sp>
      <p:grpSp>
        <p:nvGrpSpPr>
          <p:cNvPr id="154632" name="Group 8"/>
          <p:cNvGrpSpPr>
            <a:grpSpLocks/>
          </p:cNvGrpSpPr>
          <p:nvPr/>
        </p:nvGrpSpPr>
        <p:grpSpPr bwMode="auto">
          <a:xfrm>
            <a:off x="5181600" y="1600200"/>
            <a:ext cx="1912938" cy="3581400"/>
            <a:chOff x="3264" y="1056"/>
            <a:chExt cx="1205" cy="2256"/>
          </a:xfrm>
        </p:grpSpPr>
        <p:sp>
          <p:nvSpPr>
            <p:cNvPr id="154628" name="AutoShape 4"/>
            <p:cNvSpPr>
              <a:spLocks/>
            </p:cNvSpPr>
            <p:nvPr/>
          </p:nvSpPr>
          <p:spPr bwMode="auto">
            <a:xfrm>
              <a:off x="3264" y="1056"/>
              <a:ext cx="288" cy="1536"/>
            </a:xfrm>
            <a:prstGeom prst="rightBrace">
              <a:avLst>
                <a:gd name="adj1" fmla="val 44444"/>
                <a:gd name="adj2" fmla="val 50000"/>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29" name="Text Box 5"/>
            <p:cNvSpPr txBox="1">
              <a:spLocks noChangeArrowheads="1"/>
            </p:cNvSpPr>
            <p:nvPr/>
          </p:nvSpPr>
          <p:spPr bwMode="auto">
            <a:xfrm>
              <a:off x="3590" y="1657"/>
              <a:ext cx="7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rPr>
                <a:t>Internal</a:t>
              </a:r>
            </a:p>
          </p:txBody>
        </p:sp>
        <p:sp>
          <p:nvSpPr>
            <p:cNvPr id="154630" name="AutoShape 6"/>
            <p:cNvSpPr>
              <a:spLocks/>
            </p:cNvSpPr>
            <p:nvPr/>
          </p:nvSpPr>
          <p:spPr bwMode="auto">
            <a:xfrm>
              <a:off x="3264" y="2784"/>
              <a:ext cx="288" cy="528"/>
            </a:xfrm>
            <a:prstGeom prst="rightBrace">
              <a:avLst>
                <a:gd name="adj1" fmla="val 15278"/>
                <a:gd name="adj2" fmla="val 50000"/>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1" name="Text Box 7"/>
            <p:cNvSpPr txBox="1">
              <a:spLocks noChangeArrowheads="1"/>
            </p:cNvSpPr>
            <p:nvPr/>
          </p:nvSpPr>
          <p:spPr bwMode="auto">
            <a:xfrm>
              <a:off x="3648" y="2880"/>
              <a:ext cx="8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rPr>
                <a:t>External</a:t>
              </a:r>
            </a:p>
          </p:txBody>
        </p:sp>
      </p:grpSp>
      <p:sp>
        <p:nvSpPr>
          <p:cNvPr id="154633" name="Line 9"/>
          <p:cNvSpPr>
            <a:spLocks noChangeShapeType="1"/>
          </p:cNvSpPr>
          <p:nvPr/>
        </p:nvSpPr>
        <p:spPr bwMode="auto">
          <a:xfrm>
            <a:off x="762000" y="3505200"/>
            <a:ext cx="3581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6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63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46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463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4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5" grpId="0" uiExpand="1" build="p"/>
      <p:bldP spid="154633" grpId="0" animBg="1"/>
    </p:bldLst>
  </p:timing>
</p:sld>
</file>

<file path=ppt/theme/theme1.xml><?xml version="1.0" encoding="utf-8"?>
<a:theme xmlns:a="http://schemas.openxmlformats.org/drawingml/2006/main" name="CTU template 2013">
  <a:themeElements>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CTU template 2013</Template>
  <TotalTime>1722</TotalTime>
  <Words>1892</Words>
  <Application>Microsoft Office PowerPoint</Application>
  <PresentationFormat>On-screen Show (4:3)</PresentationFormat>
  <Paragraphs>293</Paragraphs>
  <Slides>41</Slides>
  <Notes>2</Notes>
  <HiddenSlides>6</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CTU template 2013</vt:lpstr>
      <vt:lpstr>CTU Presents</vt:lpstr>
      <vt:lpstr>Purpose of this Session</vt:lpstr>
      <vt:lpstr>Why do we play games?</vt:lpstr>
      <vt:lpstr>An unusual game</vt:lpstr>
      <vt:lpstr>Is this Radio Contesting?</vt:lpstr>
      <vt:lpstr>Is this Radio Contesting?</vt:lpstr>
      <vt:lpstr>Radiosport vs Birding</vt:lpstr>
      <vt:lpstr>They have pileups, too!</vt:lpstr>
      <vt:lpstr>Why do we do radio contests?</vt:lpstr>
      <vt:lpstr>What is this peer recognition?</vt:lpstr>
      <vt:lpstr>Negative Peer Recognition Examples</vt:lpstr>
      <vt:lpstr>What do we mean … Ethics?</vt:lpstr>
      <vt:lpstr>Why do ethics matter?</vt:lpstr>
      <vt:lpstr>Explaining Radio Contesting to a non-ham (or non-contester)</vt:lpstr>
      <vt:lpstr>Ethics in Contesting</vt:lpstr>
      <vt:lpstr>How do we know what to do?</vt:lpstr>
      <vt:lpstr>Some written rules are very clear (some people break these anyway)</vt:lpstr>
      <vt:lpstr>More Examples of Written Rules</vt:lpstr>
      <vt:lpstr>Essence of Unwritten Rules</vt:lpstr>
      <vt:lpstr>Examples of Unwritten “Rules”</vt:lpstr>
      <vt:lpstr>Play fair</vt:lpstr>
      <vt:lpstr>No log washing</vt:lpstr>
      <vt:lpstr>How do people justify cheating?</vt:lpstr>
      <vt:lpstr>“All the guys at the top are cheating”</vt:lpstr>
      <vt:lpstr>“I’m not a big gun…it doesn’t matter if I cut corners a bit”</vt:lpstr>
      <vt:lpstr>Honor Code</vt:lpstr>
      <vt:lpstr>Peer Pressure</vt:lpstr>
      <vt:lpstr>From  “The Code of Birding Ethics” </vt:lpstr>
      <vt:lpstr>Applying Positive  Peer Pressure</vt:lpstr>
      <vt:lpstr>Communication Success is Defined by the Receiver</vt:lpstr>
      <vt:lpstr>Scenario 1</vt:lpstr>
      <vt:lpstr>Scenario 2</vt:lpstr>
      <vt:lpstr>The Contest Code of Ethics www.wwrof.org</vt:lpstr>
      <vt:lpstr>WWROF Contest code of Ethics</vt:lpstr>
      <vt:lpstr>Contest Code of Ethics, expanded</vt:lpstr>
      <vt:lpstr>Contest Code of Ethics, expanded</vt:lpstr>
      <vt:lpstr>The RIGHT way to do contesting</vt:lpstr>
      <vt:lpstr>Who are you?</vt:lpstr>
      <vt:lpstr>Who is the final judge ?</vt:lpstr>
      <vt:lpstr>Final Thought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CTU Presents</dc:title>
  <dc:creator>Ken Adams K5KA</dc:creator>
  <cp:lastModifiedBy>rthompson</cp:lastModifiedBy>
  <cp:revision>101</cp:revision>
  <cp:lastPrinted>2007-03-27T17:23:57Z</cp:lastPrinted>
  <dcterms:created xsi:type="dcterms:W3CDTF">2007-03-27T16:54:53Z</dcterms:created>
  <dcterms:modified xsi:type="dcterms:W3CDTF">2014-04-01T03:09:32Z</dcterms:modified>
</cp:coreProperties>
</file>