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65" r:id="rId11"/>
    <p:sldId id="266" r:id="rId12"/>
    <p:sldId id="267" r:id="rId13"/>
    <p:sldId id="268" r:id="rId14"/>
    <p:sldId id="292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90" r:id="rId32"/>
    <p:sldId id="284" r:id="rId33"/>
    <p:sldId id="285" r:id="rId34"/>
    <p:sldId id="294" r:id="rId35"/>
    <p:sldId id="295" r:id="rId36"/>
    <p:sldId id="296" r:id="rId37"/>
    <p:sldId id="297" r:id="rId38"/>
    <p:sldId id="298" r:id="rId39"/>
    <p:sldId id="299" r:id="rId40"/>
    <p:sldId id="286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QWW%20Tools\Presentations\CQWW%20log%20submis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CQWW DX logs received (SSB+CW)</a:t>
            </a:r>
          </a:p>
        </c:rich>
      </c:tx>
      <c:layout>
        <c:manualLayout>
          <c:xMode val="edge"/>
          <c:yMode val="edge"/>
          <c:x val="0.25437415881561237"/>
          <c:y val="3.27456322143028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317631224764E-2"/>
          <c:y val="0.16876595064294544"/>
          <c:w val="0.89367429340511439"/>
          <c:h val="0.710328329571800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Sheet1!$A$1:$A$66</c:f>
              <c:numCache>
                <c:formatCode>General</c:formatCode>
                <c:ptCount val="66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</c:numCache>
            </c:numRef>
          </c:cat>
          <c:val>
            <c:numRef>
              <c:f>Sheet1!$B$1:$B$66</c:f>
              <c:numCache>
                <c:formatCode>General</c:formatCode>
                <c:ptCount val="66"/>
                <c:pt idx="0">
                  <c:v>621</c:v>
                </c:pt>
                <c:pt idx="1">
                  <c:v>671</c:v>
                </c:pt>
                <c:pt idx="2">
                  <c:v>615</c:v>
                </c:pt>
                <c:pt idx="3">
                  <c:v>753</c:v>
                </c:pt>
                <c:pt idx="4">
                  <c:v>713</c:v>
                </c:pt>
                <c:pt idx="5">
                  <c:v>355</c:v>
                </c:pt>
                <c:pt idx="6">
                  <c:v>896</c:v>
                </c:pt>
                <c:pt idx="7">
                  <c:v>1097</c:v>
                </c:pt>
                <c:pt idx="8">
                  <c:v>1463</c:v>
                </c:pt>
                <c:pt idx="9">
                  <c:v>1462</c:v>
                </c:pt>
                <c:pt idx="10">
                  <c:v>1493</c:v>
                </c:pt>
                <c:pt idx="11">
                  <c:v>1406</c:v>
                </c:pt>
                <c:pt idx="12">
                  <c:v>1552</c:v>
                </c:pt>
                <c:pt idx="13">
                  <c:v>1718</c:v>
                </c:pt>
                <c:pt idx="14">
                  <c:v>1789</c:v>
                </c:pt>
                <c:pt idx="15">
                  <c:v>1912</c:v>
                </c:pt>
                <c:pt idx="16">
                  <c:v>2039</c:v>
                </c:pt>
                <c:pt idx="17">
                  <c:v>2212</c:v>
                </c:pt>
                <c:pt idx="18">
                  <c:v>2530</c:v>
                </c:pt>
                <c:pt idx="19">
                  <c:v>3092</c:v>
                </c:pt>
                <c:pt idx="20">
                  <c:v>3192</c:v>
                </c:pt>
                <c:pt idx="21">
                  <c:v>3013</c:v>
                </c:pt>
                <c:pt idx="22">
                  <c:v>3143</c:v>
                </c:pt>
                <c:pt idx="23">
                  <c:v>2982</c:v>
                </c:pt>
                <c:pt idx="24">
                  <c:v>3282</c:v>
                </c:pt>
                <c:pt idx="25">
                  <c:v>3104</c:v>
                </c:pt>
                <c:pt idx="26">
                  <c:v>3509</c:v>
                </c:pt>
                <c:pt idx="27">
                  <c:v>3802</c:v>
                </c:pt>
                <c:pt idx="28">
                  <c:v>4005</c:v>
                </c:pt>
                <c:pt idx="29">
                  <c:v>4349</c:v>
                </c:pt>
                <c:pt idx="30">
                  <c:v>5012</c:v>
                </c:pt>
                <c:pt idx="31">
                  <c:v>4616</c:v>
                </c:pt>
                <c:pt idx="32">
                  <c:v>4889</c:v>
                </c:pt>
                <c:pt idx="33">
                  <c:v>5053</c:v>
                </c:pt>
                <c:pt idx="34">
                  <c:v>4478</c:v>
                </c:pt>
                <c:pt idx="35">
                  <c:v>4665</c:v>
                </c:pt>
                <c:pt idx="36">
                  <c:v>4275</c:v>
                </c:pt>
                <c:pt idx="37">
                  <c:v>4829</c:v>
                </c:pt>
                <c:pt idx="38">
                  <c:v>5015</c:v>
                </c:pt>
                <c:pt idx="39">
                  <c:v>5336</c:v>
                </c:pt>
                <c:pt idx="40">
                  <c:v>5835</c:v>
                </c:pt>
                <c:pt idx="41">
                  <c:v>5694</c:v>
                </c:pt>
                <c:pt idx="42">
                  <c:v>6323</c:v>
                </c:pt>
                <c:pt idx="43">
                  <c:v>5215</c:v>
                </c:pt>
                <c:pt idx="44">
                  <c:v>5879</c:v>
                </c:pt>
                <c:pt idx="45">
                  <c:v>5770</c:v>
                </c:pt>
                <c:pt idx="46">
                  <c:v>5781</c:v>
                </c:pt>
                <c:pt idx="47">
                  <c:v>5985</c:v>
                </c:pt>
                <c:pt idx="48">
                  <c:v>6089</c:v>
                </c:pt>
                <c:pt idx="49">
                  <c:v>6750</c:v>
                </c:pt>
                <c:pt idx="50">
                  <c:v>6870</c:v>
                </c:pt>
                <c:pt idx="51">
                  <c:v>7575</c:v>
                </c:pt>
                <c:pt idx="52">
                  <c:v>7676</c:v>
                </c:pt>
                <c:pt idx="53">
                  <c:v>7370</c:v>
                </c:pt>
                <c:pt idx="54">
                  <c:v>7900</c:v>
                </c:pt>
                <c:pt idx="55">
                  <c:v>8245</c:v>
                </c:pt>
                <c:pt idx="56">
                  <c:v>8340</c:v>
                </c:pt>
                <c:pt idx="57">
                  <c:v>8530</c:v>
                </c:pt>
                <c:pt idx="58">
                  <c:v>9114</c:v>
                </c:pt>
                <c:pt idx="59">
                  <c:v>9937</c:v>
                </c:pt>
                <c:pt idx="60">
                  <c:v>10200</c:v>
                </c:pt>
                <c:pt idx="61">
                  <c:v>12100</c:v>
                </c:pt>
                <c:pt idx="62">
                  <c:v>12700</c:v>
                </c:pt>
                <c:pt idx="63">
                  <c:v>14127</c:v>
                </c:pt>
                <c:pt idx="64">
                  <c:v>15418</c:v>
                </c:pt>
                <c:pt idx="65">
                  <c:v>15908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0932992"/>
        <c:axId val="101651584"/>
      </c:barChart>
      <c:catAx>
        <c:axId val="10093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65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651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329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53737-4B22-4EE6-B1A3-56E5E5BB7F8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4A7C0-C944-4F90-A896-2AFF789923D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Score</a:t>
          </a:r>
          <a:endParaRPr lang="en-US" dirty="0"/>
        </a:p>
      </dgm:t>
    </dgm:pt>
    <dgm:pt modelId="{38998EE9-A39E-4CD1-B25F-BFDC77563ED6}" type="parTrans" cxnId="{0B7D7ECB-8961-470B-BB0B-583665F9618E}">
      <dgm:prSet/>
      <dgm:spPr/>
      <dgm:t>
        <a:bodyPr/>
        <a:lstStyle/>
        <a:p>
          <a:endParaRPr lang="en-US"/>
        </a:p>
      </dgm:t>
    </dgm:pt>
    <dgm:pt modelId="{2E5921A5-D04A-4833-9A90-EC9A9B9E6509}" type="sibTrans" cxnId="{0B7D7ECB-8961-470B-BB0B-583665F9618E}">
      <dgm:prSet/>
      <dgm:spPr/>
      <dgm:t>
        <a:bodyPr/>
        <a:lstStyle/>
        <a:p>
          <a:endParaRPr lang="en-US"/>
        </a:p>
      </dgm:t>
    </dgm:pt>
    <dgm:pt modelId="{B3F2BF9A-A800-4C43-BE83-B0ABE6B65F9B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Preparation</a:t>
          </a:r>
          <a:endParaRPr lang="en-US" b="1" dirty="0"/>
        </a:p>
      </dgm:t>
    </dgm:pt>
    <dgm:pt modelId="{AA2FEA1E-9B02-4252-AE7A-B91ECB41E84F}" type="parTrans" cxnId="{6C425D94-9D24-48E1-BCEC-19F14E7996EA}">
      <dgm:prSet/>
      <dgm:spPr/>
      <dgm:t>
        <a:bodyPr/>
        <a:lstStyle/>
        <a:p>
          <a:endParaRPr lang="en-US"/>
        </a:p>
      </dgm:t>
    </dgm:pt>
    <dgm:pt modelId="{729FD0ED-7629-4E29-8D8F-609454D84061}" type="sibTrans" cxnId="{6C425D94-9D24-48E1-BCEC-19F14E7996EA}">
      <dgm:prSet/>
      <dgm:spPr/>
      <dgm:t>
        <a:bodyPr/>
        <a:lstStyle/>
        <a:p>
          <a:endParaRPr lang="en-US"/>
        </a:p>
      </dgm:t>
    </dgm:pt>
    <dgm:pt modelId="{16106E72-C421-41F3-A099-0B9EC4C58E67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Motivation</a:t>
          </a:r>
          <a:endParaRPr lang="en-US" b="1" dirty="0"/>
        </a:p>
      </dgm:t>
    </dgm:pt>
    <dgm:pt modelId="{B635D99C-EE30-4E1A-8C7B-9E7B3A3C78AD}" type="parTrans" cxnId="{AA9258DB-10CF-48AF-BCD4-22CBC2512EC3}">
      <dgm:prSet/>
      <dgm:spPr/>
      <dgm:t>
        <a:bodyPr/>
        <a:lstStyle/>
        <a:p>
          <a:endParaRPr lang="en-US"/>
        </a:p>
      </dgm:t>
    </dgm:pt>
    <dgm:pt modelId="{70932252-1817-4740-9C8B-13CCAA27114C}" type="sibTrans" cxnId="{AA9258DB-10CF-48AF-BCD4-22CBC2512EC3}">
      <dgm:prSet/>
      <dgm:spPr/>
      <dgm:t>
        <a:bodyPr/>
        <a:lstStyle/>
        <a:p>
          <a:endParaRPr lang="en-US"/>
        </a:p>
      </dgm:t>
    </dgm:pt>
    <dgm:pt modelId="{03BEE2C5-BD37-402F-8674-AF68D2FC9E4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Accuracy</a:t>
          </a:r>
          <a:endParaRPr lang="en-US" b="1" dirty="0"/>
        </a:p>
      </dgm:t>
    </dgm:pt>
    <dgm:pt modelId="{10079B73-9FC9-4411-B4DB-9B632AF16E31}" type="parTrans" cxnId="{0E1F3074-1B04-4DC1-909F-D8D2662CFD45}">
      <dgm:prSet/>
      <dgm:spPr/>
      <dgm:t>
        <a:bodyPr/>
        <a:lstStyle/>
        <a:p>
          <a:endParaRPr lang="en-US"/>
        </a:p>
      </dgm:t>
    </dgm:pt>
    <dgm:pt modelId="{013B1AB3-5F95-47CA-BB64-B7A51AC71E00}" type="sibTrans" cxnId="{0E1F3074-1B04-4DC1-909F-D8D2662CFD45}">
      <dgm:prSet/>
      <dgm:spPr/>
      <dgm:t>
        <a:bodyPr/>
        <a:lstStyle/>
        <a:p>
          <a:endParaRPr lang="en-US"/>
        </a:p>
      </dgm:t>
    </dgm:pt>
    <dgm:pt modelId="{F71E6F18-4A43-42EE-9A9C-B1DF9AEF12F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Planning</a:t>
          </a:r>
          <a:endParaRPr lang="en-US" b="1" dirty="0"/>
        </a:p>
      </dgm:t>
    </dgm:pt>
    <dgm:pt modelId="{93C13103-903D-44F9-B51B-FDE9B2FFA605}" type="parTrans" cxnId="{3585A9D4-9419-469E-B4C0-71B705563493}">
      <dgm:prSet/>
      <dgm:spPr/>
      <dgm:t>
        <a:bodyPr/>
        <a:lstStyle/>
        <a:p>
          <a:endParaRPr lang="en-US"/>
        </a:p>
      </dgm:t>
    </dgm:pt>
    <dgm:pt modelId="{08E59E7F-5452-4206-B283-F34CD642D4FF}" type="sibTrans" cxnId="{3585A9D4-9419-469E-B4C0-71B705563493}">
      <dgm:prSet/>
      <dgm:spPr/>
      <dgm:t>
        <a:bodyPr/>
        <a:lstStyle/>
        <a:p>
          <a:endParaRPr lang="en-US"/>
        </a:p>
      </dgm:t>
    </dgm:pt>
    <dgm:pt modelId="{2DA933AD-F1B1-4156-A04B-FE763B26E56A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Efficiency</a:t>
          </a:r>
          <a:endParaRPr lang="en-US" b="1" dirty="0"/>
        </a:p>
      </dgm:t>
    </dgm:pt>
    <dgm:pt modelId="{B5A3A40F-5FA8-4341-83BD-34159AF20D60}" type="parTrans" cxnId="{03E036CE-B463-4DFD-B677-B934B4690FEA}">
      <dgm:prSet/>
      <dgm:spPr/>
      <dgm:t>
        <a:bodyPr/>
        <a:lstStyle/>
        <a:p>
          <a:endParaRPr lang="en-US"/>
        </a:p>
      </dgm:t>
    </dgm:pt>
    <dgm:pt modelId="{87D563EC-8105-4084-A1E6-0A579B3F15AE}" type="sibTrans" cxnId="{03E036CE-B463-4DFD-B677-B934B4690FEA}">
      <dgm:prSet/>
      <dgm:spPr/>
      <dgm:t>
        <a:bodyPr/>
        <a:lstStyle/>
        <a:p>
          <a:endParaRPr lang="en-US"/>
        </a:p>
      </dgm:t>
    </dgm:pt>
    <dgm:pt modelId="{86D5C912-4226-47EA-A801-ECE914C3F5BD}" type="pres">
      <dgm:prSet presAssocID="{DEF53737-4B22-4EE6-B1A3-56E5E5BB7F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9F9C94-F7DD-4B8B-9626-9DA95286798A}" type="pres">
      <dgm:prSet presAssocID="{61E4A7C0-C944-4F90-A896-2AFF789923DE}" presName="centerShape" presStyleLbl="node0" presStyleIdx="0" presStyleCnt="1"/>
      <dgm:spPr/>
      <dgm:t>
        <a:bodyPr/>
        <a:lstStyle/>
        <a:p>
          <a:endParaRPr lang="en-US"/>
        </a:p>
      </dgm:t>
    </dgm:pt>
    <dgm:pt modelId="{385B6EDE-DAB6-4A27-B6BF-3A31E31AA174}" type="pres">
      <dgm:prSet presAssocID="{B3F2BF9A-A800-4C43-BE83-B0ABE6B65F9B}" presName="node" presStyleLbl="node1" presStyleIdx="0" presStyleCnt="5" custScaleX="115864" custScaleY="116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934C-FAAA-4AE1-AC68-6E3BB1E73D39}" type="pres">
      <dgm:prSet presAssocID="{B3F2BF9A-A800-4C43-BE83-B0ABE6B65F9B}" presName="dummy" presStyleCnt="0"/>
      <dgm:spPr/>
    </dgm:pt>
    <dgm:pt modelId="{9FAF937F-9256-41E7-86CC-BC44DE7A569A}" type="pres">
      <dgm:prSet presAssocID="{729FD0ED-7629-4E29-8D8F-609454D8406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29DE541-32AC-40F6-B64D-297247279A0D}" type="pres">
      <dgm:prSet presAssocID="{F71E6F18-4A43-42EE-9A9C-B1DF9AEF12FE}" presName="node" presStyleLbl="node1" presStyleIdx="1" presStyleCnt="5" custScaleX="114789" custScaleY="11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67D4D-D020-41BF-8579-5DF2449E1B19}" type="pres">
      <dgm:prSet presAssocID="{F71E6F18-4A43-42EE-9A9C-B1DF9AEF12FE}" presName="dummy" presStyleCnt="0"/>
      <dgm:spPr/>
    </dgm:pt>
    <dgm:pt modelId="{9505AE33-7046-45C2-B124-2EC7B90BA0F2}" type="pres">
      <dgm:prSet presAssocID="{08E59E7F-5452-4206-B283-F34CD642D4F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7625E23-7762-4FB4-8872-505C0529D246}" type="pres">
      <dgm:prSet presAssocID="{2DA933AD-F1B1-4156-A04B-FE763B26E56A}" presName="node" presStyleLbl="node1" presStyleIdx="2" presStyleCnt="5" custScaleX="114789" custScaleY="11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84346-E810-45F3-A305-C66EF2D077B7}" type="pres">
      <dgm:prSet presAssocID="{2DA933AD-F1B1-4156-A04B-FE763B26E56A}" presName="dummy" presStyleCnt="0"/>
      <dgm:spPr/>
    </dgm:pt>
    <dgm:pt modelId="{765794ED-1F3D-4AA5-B73A-0ACC4D29DE8F}" type="pres">
      <dgm:prSet presAssocID="{87D563EC-8105-4084-A1E6-0A579B3F15A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16E7887-9260-4166-9722-876707BFA04C}" type="pres">
      <dgm:prSet presAssocID="{03BEE2C5-BD37-402F-8674-AF68D2FC9E49}" presName="node" presStyleLbl="node1" presStyleIdx="3" presStyleCnt="5" custScaleX="115864" custScaleY="116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F7CC8-3C85-4644-9903-D95B044B2496}" type="pres">
      <dgm:prSet presAssocID="{03BEE2C5-BD37-402F-8674-AF68D2FC9E49}" presName="dummy" presStyleCnt="0"/>
      <dgm:spPr/>
    </dgm:pt>
    <dgm:pt modelId="{4BE2D0E3-55E7-44DE-8F3E-59CC446E97A6}" type="pres">
      <dgm:prSet presAssocID="{013B1AB3-5F95-47CA-BB64-B7A51AC71E0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0C8F804-685B-429B-8116-9925693C324F}" type="pres">
      <dgm:prSet presAssocID="{16106E72-C421-41F3-A099-0B9EC4C58E67}" presName="node" presStyleLbl="node1" presStyleIdx="4" presStyleCnt="5" custScaleX="115864" custScaleY="116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ECB73-3E78-4BAC-9027-E867E5174E25}" type="pres">
      <dgm:prSet presAssocID="{16106E72-C421-41F3-A099-0B9EC4C58E67}" presName="dummy" presStyleCnt="0"/>
      <dgm:spPr/>
    </dgm:pt>
    <dgm:pt modelId="{93629FBF-CFC8-482F-B172-BE1646152F40}" type="pres">
      <dgm:prSet presAssocID="{70932252-1817-4740-9C8B-13CCAA27114C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73F21C-6EB3-4FBB-BF2E-9C1BADB86881}" type="presOf" srcId="{B3F2BF9A-A800-4C43-BE83-B0ABE6B65F9B}" destId="{385B6EDE-DAB6-4A27-B6BF-3A31E31AA174}" srcOrd="0" destOrd="0" presId="urn:microsoft.com/office/officeart/2005/8/layout/radial6"/>
    <dgm:cxn modelId="{C3CEF013-3A2F-4FE8-BF35-2AC96C0514BA}" type="presOf" srcId="{DEF53737-4B22-4EE6-B1A3-56E5E5BB7F81}" destId="{86D5C912-4226-47EA-A801-ECE914C3F5BD}" srcOrd="0" destOrd="0" presId="urn:microsoft.com/office/officeart/2005/8/layout/radial6"/>
    <dgm:cxn modelId="{93AC6992-5E70-42ED-BDD3-BC0D9F82610D}" type="presOf" srcId="{F71E6F18-4A43-42EE-9A9C-B1DF9AEF12FE}" destId="{529DE541-32AC-40F6-B64D-297247279A0D}" srcOrd="0" destOrd="0" presId="urn:microsoft.com/office/officeart/2005/8/layout/radial6"/>
    <dgm:cxn modelId="{6C425D94-9D24-48E1-BCEC-19F14E7996EA}" srcId="{61E4A7C0-C944-4F90-A896-2AFF789923DE}" destId="{B3F2BF9A-A800-4C43-BE83-B0ABE6B65F9B}" srcOrd="0" destOrd="0" parTransId="{AA2FEA1E-9B02-4252-AE7A-B91ECB41E84F}" sibTransId="{729FD0ED-7629-4E29-8D8F-609454D84061}"/>
    <dgm:cxn modelId="{51CC306F-C61B-43BF-91F5-4868DA733AA5}" type="presOf" srcId="{87D563EC-8105-4084-A1E6-0A579B3F15AE}" destId="{765794ED-1F3D-4AA5-B73A-0ACC4D29DE8F}" srcOrd="0" destOrd="0" presId="urn:microsoft.com/office/officeart/2005/8/layout/radial6"/>
    <dgm:cxn modelId="{A914DA57-BF0A-40F3-840D-D899218227CB}" type="presOf" srcId="{61E4A7C0-C944-4F90-A896-2AFF789923DE}" destId="{9A9F9C94-F7DD-4B8B-9626-9DA95286798A}" srcOrd="0" destOrd="0" presId="urn:microsoft.com/office/officeart/2005/8/layout/radial6"/>
    <dgm:cxn modelId="{09D53C2C-58D3-48F5-B69C-7E91B0A5611B}" type="presOf" srcId="{08E59E7F-5452-4206-B283-F34CD642D4FF}" destId="{9505AE33-7046-45C2-B124-2EC7B90BA0F2}" srcOrd="0" destOrd="0" presId="urn:microsoft.com/office/officeart/2005/8/layout/radial6"/>
    <dgm:cxn modelId="{E0683C34-253D-4766-9872-8A8C4C4AC847}" type="presOf" srcId="{03BEE2C5-BD37-402F-8674-AF68D2FC9E49}" destId="{F16E7887-9260-4166-9722-876707BFA04C}" srcOrd="0" destOrd="0" presId="urn:microsoft.com/office/officeart/2005/8/layout/radial6"/>
    <dgm:cxn modelId="{0B7D7ECB-8961-470B-BB0B-583665F9618E}" srcId="{DEF53737-4B22-4EE6-B1A3-56E5E5BB7F81}" destId="{61E4A7C0-C944-4F90-A896-2AFF789923DE}" srcOrd="0" destOrd="0" parTransId="{38998EE9-A39E-4CD1-B25F-BFDC77563ED6}" sibTransId="{2E5921A5-D04A-4833-9A90-EC9A9B9E6509}"/>
    <dgm:cxn modelId="{FB8D5B36-CA52-4151-A8B3-C972D5151195}" type="presOf" srcId="{70932252-1817-4740-9C8B-13CCAA27114C}" destId="{93629FBF-CFC8-482F-B172-BE1646152F40}" srcOrd="0" destOrd="0" presId="urn:microsoft.com/office/officeart/2005/8/layout/radial6"/>
    <dgm:cxn modelId="{03E036CE-B463-4DFD-B677-B934B4690FEA}" srcId="{61E4A7C0-C944-4F90-A896-2AFF789923DE}" destId="{2DA933AD-F1B1-4156-A04B-FE763B26E56A}" srcOrd="2" destOrd="0" parTransId="{B5A3A40F-5FA8-4341-83BD-34159AF20D60}" sibTransId="{87D563EC-8105-4084-A1E6-0A579B3F15AE}"/>
    <dgm:cxn modelId="{3585A9D4-9419-469E-B4C0-71B705563493}" srcId="{61E4A7C0-C944-4F90-A896-2AFF789923DE}" destId="{F71E6F18-4A43-42EE-9A9C-B1DF9AEF12FE}" srcOrd="1" destOrd="0" parTransId="{93C13103-903D-44F9-B51B-FDE9B2FFA605}" sibTransId="{08E59E7F-5452-4206-B283-F34CD642D4FF}"/>
    <dgm:cxn modelId="{A7A5871A-C332-4A22-8331-5948CBC8C5A2}" type="presOf" srcId="{2DA933AD-F1B1-4156-A04B-FE763B26E56A}" destId="{57625E23-7762-4FB4-8872-505C0529D246}" srcOrd="0" destOrd="0" presId="urn:microsoft.com/office/officeart/2005/8/layout/radial6"/>
    <dgm:cxn modelId="{0E1F3074-1B04-4DC1-909F-D8D2662CFD45}" srcId="{61E4A7C0-C944-4F90-A896-2AFF789923DE}" destId="{03BEE2C5-BD37-402F-8674-AF68D2FC9E49}" srcOrd="3" destOrd="0" parTransId="{10079B73-9FC9-4411-B4DB-9B632AF16E31}" sibTransId="{013B1AB3-5F95-47CA-BB64-B7A51AC71E00}"/>
    <dgm:cxn modelId="{EE44F42D-2470-4928-B4EC-6E6DD28585C9}" type="presOf" srcId="{013B1AB3-5F95-47CA-BB64-B7A51AC71E00}" destId="{4BE2D0E3-55E7-44DE-8F3E-59CC446E97A6}" srcOrd="0" destOrd="0" presId="urn:microsoft.com/office/officeart/2005/8/layout/radial6"/>
    <dgm:cxn modelId="{0A756E26-508F-400F-BA4E-BFCF1B7A61A7}" type="presOf" srcId="{729FD0ED-7629-4E29-8D8F-609454D84061}" destId="{9FAF937F-9256-41E7-86CC-BC44DE7A569A}" srcOrd="0" destOrd="0" presId="urn:microsoft.com/office/officeart/2005/8/layout/radial6"/>
    <dgm:cxn modelId="{2851E844-01A5-4A6B-A0DF-6C82BB8B04EB}" type="presOf" srcId="{16106E72-C421-41F3-A099-0B9EC4C58E67}" destId="{E0C8F804-685B-429B-8116-9925693C324F}" srcOrd="0" destOrd="0" presId="urn:microsoft.com/office/officeart/2005/8/layout/radial6"/>
    <dgm:cxn modelId="{AA9258DB-10CF-48AF-BCD4-22CBC2512EC3}" srcId="{61E4A7C0-C944-4F90-A896-2AFF789923DE}" destId="{16106E72-C421-41F3-A099-0B9EC4C58E67}" srcOrd="4" destOrd="0" parTransId="{B635D99C-EE30-4E1A-8C7B-9E7B3A3C78AD}" sibTransId="{70932252-1817-4740-9C8B-13CCAA27114C}"/>
    <dgm:cxn modelId="{79023CAB-DB94-4E75-8569-8DCA865A6843}" type="presParOf" srcId="{86D5C912-4226-47EA-A801-ECE914C3F5BD}" destId="{9A9F9C94-F7DD-4B8B-9626-9DA95286798A}" srcOrd="0" destOrd="0" presId="urn:microsoft.com/office/officeart/2005/8/layout/radial6"/>
    <dgm:cxn modelId="{0AD4FA93-7578-4403-BF55-A94888CD20A6}" type="presParOf" srcId="{86D5C912-4226-47EA-A801-ECE914C3F5BD}" destId="{385B6EDE-DAB6-4A27-B6BF-3A31E31AA174}" srcOrd="1" destOrd="0" presId="urn:microsoft.com/office/officeart/2005/8/layout/radial6"/>
    <dgm:cxn modelId="{4FE2E558-EFC4-43BF-B08E-DDCAC022C6C8}" type="presParOf" srcId="{86D5C912-4226-47EA-A801-ECE914C3F5BD}" destId="{1656934C-FAAA-4AE1-AC68-6E3BB1E73D39}" srcOrd="2" destOrd="0" presId="urn:microsoft.com/office/officeart/2005/8/layout/radial6"/>
    <dgm:cxn modelId="{D0972EA6-7E24-43BC-8502-386BD154359C}" type="presParOf" srcId="{86D5C912-4226-47EA-A801-ECE914C3F5BD}" destId="{9FAF937F-9256-41E7-86CC-BC44DE7A569A}" srcOrd="3" destOrd="0" presId="urn:microsoft.com/office/officeart/2005/8/layout/radial6"/>
    <dgm:cxn modelId="{10F9FFFD-B936-4A35-8792-FE26A63557F7}" type="presParOf" srcId="{86D5C912-4226-47EA-A801-ECE914C3F5BD}" destId="{529DE541-32AC-40F6-B64D-297247279A0D}" srcOrd="4" destOrd="0" presId="urn:microsoft.com/office/officeart/2005/8/layout/radial6"/>
    <dgm:cxn modelId="{B10BB653-E3F0-426D-B4D7-C2C95D24324B}" type="presParOf" srcId="{86D5C912-4226-47EA-A801-ECE914C3F5BD}" destId="{13467D4D-D020-41BF-8579-5DF2449E1B19}" srcOrd="5" destOrd="0" presId="urn:microsoft.com/office/officeart/2005/8/layout/radial6"/>
    <dgm:cxn modelId="{4332289F-EC92-4281-9B0B-919963F236CB}" type="presParOf" srcId="{86D5C912-4226-47EA-A801-ECE914C3F5BD}" destId="{9505AE33-7046-45C2-B124-2EC7B90BA0F2}" srcOrd="6" destOrd="0" presId="urn:microsoft.com/office/officeart/2005/8/layout/radial6"/>
    <dgm:cxn modelId="{9ACFEADA-AB96-4472-A747-53C56896A602}" type="presParOf" srcId="{86D5C912-4226-47EA-A801-ECE914C3F5BD}" destId="{57625E23-7762-4FB4-8872-505C0529D246}" srcOrd="7" destOrd="0" presId="urn:microsoft.com/office/officeart/2005/8/layout/radial6"/>
    <dgm:cxn modelId="{299856DF-E429-4A7C-A373-BA413634301E}" type="presParOf" srcId="{86D5C912-4226-47EA-A801-ECE914C3F5BD}" destId="{80E84346-E810-45F3-A305-C66EF2D077B7}" srcOrd="8" destOrd="0" presId="urn:microsoft.com/office/officeart/2005/8/layout/radial6"/>
    <dgm:cxn modelId="{BEC6C6EC-6385-475B-BD56-7AEBB9CCAC80}" type="presParOf" srcId="{86D5C912-4226-47EA-A801-ECE914C3F5BD}" destId="{765794ED-1F3D-4AA5-B73A-0ACC4D29DE8F}" srcOrd="9" destOrd="0" presId="urn:microsoft.com/office/officeart/2005/8/layout/radial6"/>
    <dgm:cxn modelId="{B65B6B6D-6F61-4B1D-BA18-67B89A59E567}" type="presParOf" srcId="{86D5C912-4226-47EA-A801-ECE914C3F5BD}" destId="{F16E7887-9260-4166-9722-876707BFA04C}" srcOrd="10" destOrd="0" presId="urn:microsoft.com/office/officeart/2005/8/layout/radial6"/>
    <dgm:cxn modelId="{3A0DD645-FD52-4659-A290-0DD9C8E5EC4C}" type="presParOf" srcId="{86D5C912-4226-47EA-A801-ECE914C3F5BD}" destId="{B7AF7CC8-3C85-4644-9903-D95B044B2496}" srcOrd="11" destOrd="0" presId="urn:microsoft.com/office/officeart/2005/8/layout/radial6"/>
    <dgm:cxn modelId="{5CE5AE25-26B8-43F2-AE09-CF26732D6BDA}" type="presParOf" srcId="{86D5C912-4226-47EA-A801-ECE914C3F5BD}" destId="{4BE2D0E3-55E7-44DE-8F3E-59CC446E97A6}" srcOrd="12" destOrd="0" presId="urn:microsoft.com/office/officeart/2005/8/layout/radial6"/>
    <dgm:cxn modelId="{E9945780-239B-43C9-B426-70A9DB94D398}" type="presParOf" srcId="{86D5C912-4226-47EA-A801-ECE914C3F5BD}" destId="{E0C8F804-685B-429B-8116-9925693C324F}" srcOrd="13" destOrd="0" presId="urn:microsoft.com/office/officeart/2005/8/layout/radial6"/>
    <dgm:cxn modelId="{A6C459F7-011E-48D7-8BFE-449787507B7E}" type="presParOf" srcId="{86D5C912-4226-47EA-A801-ECE914C3F5BD}" destId="{742ECB73-3E78-4BAC-9027-E867E5174E25}" srcOrd="14" destOrd="0" presId="urn:microsoft.com/office/officeart/2005/8/layout/radial6"/>
    <dgm:cxn modelId="{A3454220-C8A8-4475-8844-F26234FF07D4}" type="presParOf" srcId="{86D5C912-4226-47EA-A801-ECE914C3F5BD}" destId="{93629FBF-CFC8-482F-B172-BE1646152F4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A411-A22D-4547-AD3C-A84D49642CC1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55B3-2893-420B-A58B-AEAB97AC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 title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“Getting the most out of your station – Contest operating strategies”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88C2B-7FFF-4E6C-B76E-3B4DA4EBD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2.8 </a:t>
            </a:r>
            <a:r>
              <a:rPr lang="en-US" dirty="0" err="1" smtClean="0"/>
              <a:t>pts</a:t>
            </a:r>
            <a:r>
              <a:rPr lang="en-US" dirty="0" smtClean="0"/>
              <a:t>/QSO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88C2B-7FFF-4E6C-B76E-3B4DA4EBD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7823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90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286000"/>
            <a:ext cx="7772400" cy="1362075"/>
          </a:xfrm>
        </p:spPr>
        <p:txBody>
          <a:bodyPr anchor="ctr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657600"/>
            <a:ext cx="7772400" cy="1500187"/>
          </a:xfrm>
        </p:spPr>
        <p:txBody>
          <a:bodyPr anchor="ctr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1295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0533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1462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 i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67016" y="6610350"/>
            <a:ext cx="1776984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CCF Meeting - Feb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://www.cqww.com/logcheck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Contesting 201: Making and Keeping your Score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Randy Thompson, K5ZD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Make a Plan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CQWW  and WPX logs are open…what did your closest peer do differently?</a:t>
            </a:r>
          </a:p>
          <a:p>
            <a:pPr lvl="1"/>
            <a:r>
              <a:rPr lang="en-US" dirty="0"/>
              <a:t>Where do the QSOs come from?</a:t>
            </a:r>
          </a:p>
          <a:p>
            <a:pPr lvl="1"/>
            <a:r>
              <a:rPr lang="en-US" dirty="0"/>
              <a:t>Do activity patterns repeat?</a:t>
            </a:r>
          </a:p>
          <a:p>
            <a:pPr lvl="1"/>
            <a:r>
              <a:rPr lang="en-US" dirty="0" smtClean="0"/>
              <a:t>What hours to be on the air?</a:t>
            </a:r>
          </a:p>
          <a:p>
            <a:pPr lvl="1"/>
            <a:r>
              <a:rPr lang="en-US" dirty="0" smtClean="0"/>
              <a:t>Expected opening times for each band</a:t>
            </a:r>
          </a:p>
          <a:p>
            <a:pPr lvl="1"/>
            <a:r>
              <a:rPr lang="en-US" dirty="0" smtClean="0"/>
              <a:t>When to “run” and when to “search”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Good QSOs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 who you are calling</a:t>
            </a:r>
          </a:p>
          <a:p>
            <a:pPr lvl="1"/>
            <a:r>
              <a:rPr lang="en-US" dirty="0" smtClean="0"/>
              <a:t>NEVER </a:t>
            </a:r>
            <a:r>
              <a:rPr lang="en-US" dirty="0" err="1" smtClean="0"/>
              <a:t>NEVER</a:t>
            </a:r>
            <a:r>
              <a:rPr lang="en-US" dirty="0" smtClean="0"/>
              <a:t> TRUST CLUSTER SPOTS!</a:t>
            </a:r>
          </a:p>
          <a:p>
            <a:r>
              <a:rPr lang="en-US" dirty="0" smtClean="0"/>
              <a:t>Know who is calling you!</a:t>
            </a:r>
          </a:p>
          <a:p>
            <a:pPr lvl="1"/>
            <a:r>
              <a:rPr lang="en-US" dirty="0" smtClean="0"/>
              <a:t>Does the prefix make sense for the situation?</a:t>
            </a:r>
          </a:p>
          <a:p>
            <a:r>
              <a:rPr lang="en-US" dirty="0" smtClean="0"/>
              <a:t>Ask for repeats if you are not sure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folHlink"/>
                </a:solidFill>
              </a:rPr>
              <a:t>ERRORS REDUCE YOUR SCORE!!!!</a:t>
            </a:r>
          </a:p>
        </p:txBody>
      </p:sp>
    </p:spTree>
    <p:extLst>
      <p:ext uri="{BB962C8B-B14F-4D97-AF65-F5344CB8AC3E}">
        <p14:creationId xmlns:p14="http://schemas.microsoft.com/office/powerpoint/2010/main" val="33246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contests have a penalty for errors</a:t>
            </a:r>
          </a:p>
          <a:p>
            <a:pPr lvl="1"/>
            <a:r>
              <a:rPr lang="en-US" dirty="0" smtClean="0"/>
              <a:t>Loss of QSO</a:t>
            </a:r>
          </a:p>
          <a:p>
            <a:pPr lvl="1"/>
            <a:r>
              <a:rPr lang="en-US" dirty="0" smtClean="0"/>
              <a:t>Loss of QSO + 1x, 2x, or 3x penalty</a:t>
            </a:r>
          </a:p>
          <a:p>
            <a:pPr lvl="1"/>
            <a:endParaRPr lang="en-US" dirty="0"/>
          </a:p>
          <a:p>
            <a:r>
              <a:rPr lang="en-US" dirty="0" smtClean="0"/>
              <a:t>Errors happen</a:t>
            </a:r>
          </a:p>
          <a:p>
            <a:r>
              <a:rPr lang="en-US" dirty="0" smtClean="0"/>
              <a:t>Focus on yours and how to prevent them</a:t>
            </a:r>
          </a:p>
          <a:p>
            <a:r>
              <a:rPr lang="en-US" dirty="0" smtClean="0"/>
              <a:t>Post contest “log washing” is not an acceptable practice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has 180,000 words</a:t>
            </a:r>
          </a:p>
          <a:p>
            <a:pPr lvl="1"/>
            <a:r>
              <a:rPr lang="en-US" dirty="0" smtClean="0"/>
              <a:t>Average person uses 10,000 – 12,000 words</a:t>
            </a:r>
          </a:p>
          <a:p>
            <a:pPr lvl="1"/>
            <a:r>
              <a:rPr lang="en-US" dirty="0" smtClean="0"/>
              <a:t>College educated uses 15,000 – 20,000 words</a:t>
            </a:r>
          </a:p>
          <a:p>
            <a:endParaRPr lang="en-US" dirty="0"/>
          </a:p>
          <a:p>
            <a:r>
              <a:rPr lang="en-US" dirty="0" smtClean="0"/>
              <a:t>CQ WW SSB 2013 logs had 108,210 calls</a:t>
            </a:r>
          </a:p>
          <a:p>
            <a:r>
              <a:rPr lang="en-US" dirty="0" smtClean="0"/>
              <a:t>60,991 only appeared in only one log </a:t>
            </a:r>
          </a:p>
          <a:p>
            <a:pPr lvl="2"/>
            <a:r>
              <a:rPr lang="en-US" dirty="0" smtClean="0"/>
              <a:t>Experience says &gt;95% of these are errors</a:t>
            </a:r>
          </a:p>
          <a:p>
            <a:r>
              <a:rPr lang="en-US" dirty="0" smtClean="0"/>
              <a:t>18,343 appeared in 20 or more logs</a:t>
            </a:r>
          </a:p>
          <a:p>
            <a:pPr lvl="2"/>
            <a:r>
              <a:rPr lang="en-US" dirty="0" smtClean="0"/>
              <a:t>You should “know” 5,000 – 10,000 calls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your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Busts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 and W</a:t>
            </a:r>
          </a:p>
          <a:p>
            <a:r>
              <a:rPr lang="en-US" dirty="0" smtClean="0"/>
              <a:t>E and I</a:t>
            </a:r>
          </a:p>
          <a:p>
            <a:r>
              <a:rPr lang="en-US" dirty="0" smtClean="0"/>
              <a:t>G and J</a:t>
            </a:r>
          </a:p>
          <a:p>
            <a:endParaRPr lang="en-US" dirty="0"/>
          </a:p>
          <a:p>
            <a:r>
              <a:rPr lang="en-US" dirty="0" smtClean="0"/>
              <a:t>WW SSB Most Busted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HA3ØS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B9/BY9GA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DF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Ø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HQ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TC9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Ø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ES9C </a:t>
            </a:r>
          </a:p>
          <a:p>
            <a:pPr lvl="1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I, S, H, 5</a:t>
            </a:r>
          </a:p>
          <a:p>
            <a:r>
              <a:rPr lang="en-US" dirty="0" smtClean="0"/>
              <a:t>V and 4</a:t>
            </a:r>
          </a:p>
          <a:p>
            <a:r>
              <a:rPr lang="en-US" dirty="0" smtClean="0"/>
              <a:t>B and 6</a:t>
            </a:r>
          </a:p>
          <a:p>
            <a:endParaRPr lang="en-US" dirty="0"/>
          </a:p>
          <a:p>
            <a:r>
              <a:rPr lang="en-US" dirty="0" smtClean="0"/>
              <a:t>WW CW Most Busted</a:t>
            </a:r>
          </a:p>
          <a:p>
            <a:pPr lvl="1"/>
            <a:r>
              <a:rPr lang="en-US" dirty="0"/>
              <a:t>JS3CTQ</a:t>
            </a:r>
          </a:p>
          <a:p>
            <a:pPr lvl="1"/>
            <a:r>
              <a:rPr lang="en-US" dirty="0"/>
              <a:t>ES9C</a:t>
            </a:r>
          </a:p>
          <a:p>
            <a:pPr lvl="1"/>
            <a:r>
              <a:rPr lang="en-US" dirty="0" smtClean="0"/>
              <a:t>HF9Q</a:t>
            </a:r>
            <a:endParaRPr lang="en-US" dirty="0"/>
          </a:p>
          <a:p>
            <a:pPr lvl="1"/>
            <a:r>
              <a:rPr lang="en-US" dirty="0" smtClean="0"/>
              <a:t>V47T</a:t>
            </a:r>
            <a:endParaRPr lang="en-US" dirty="0"/>
          </a:p>
          <a:p>
            <a:pPr lvl="1"/>
            <a:r>
              <a:rPr lang="en-US" dirty="0" smtClean="0"/>
              <a:t>HA3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Ø</a:t>
            </a:r>
            <a:r>
              <a:rPr lang="en-US" dirty="0" smtClean="0"/>
              <a:t>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of these calls are bad?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11916"/>
              </p:ext>
            </p:extLst>
          </p:nvPr>
        </p:nvGraphicFramePr>
        <p:xfrm>
          <a:off x="457200" y="1719263"/>
          <a:ext cx="8229596" cy="18288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57399"/>
                <a:gridCol w="2057399"/>
                <a:gridCol w="2057399"/>
                <a:gridCol w="205739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C73NL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FY5KE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LY7A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RG8U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CD6416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GT8IOM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OB9DCM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TM6M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E2E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1B1B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M5O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W0ASH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EY8MM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HI3TIJ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P3W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YU15OTC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8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calls are bad?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998904"/>
              </p:ext>
            </p:extLst>
          </p:nvPr>
        </p:nvGraphicFramePr>
        <p:xfrm>
          <a:off x="457200" y="1719263"/>
          <a:ext cx="8229596" cy="18288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57399"/>
                <a:gridCol w="2057399"/>
                <a:gridCol w="2057399"/>
                <a:gridCol w="205739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C73NL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FY5KE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LY7A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RG8U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CD6416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GT8IOM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OB9DCM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TM6M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E2E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1B1B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M5O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W0ASH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EY8MM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HI3TIJ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P3W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YU15OTC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91607"/>
              </p:ext>
            </p:extLst>
          </p:nvPr>
        </p:nvGraphicFramePr>
        <p:xfrm>
          <a:off x="457200" y="4267200"/>
          <a:ext cx="8229600" cy="18288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C37NL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FY5KE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LY7A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RG8U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CD6416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GT8IOM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HB9DCM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TM6M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E2E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IB1B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M5O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W0AIH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EY8MM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HI3TEJ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P33W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YU15OTC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8848" y="393013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Correct Calls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3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30725"/>
          </a:xfrm>
        </p:spPr>
        <p:txBody>
          <a:bodyPr/>
          <a:lstStyle/>
          <a:p>
            <a:r>
              <a:rPr lang="en-US" dirty="0" smtClean="0"/>
              <a:t>No other </a:t>
            </a:r>
            <a:r>
              <a:rPr lang="en-US" dirty="0"/>
              <a:t>single thing </a:t>
            </a:r>
            <a:r>
              <a:rPr lang="en-US" dirty="0" smtClean="0"/>
              <a:t>will </a:t>
            </a:r>
            <a:r>
              <a:rPr lang="en-US" dirty="0"/>
              <a:t>help you more to </a:t>
            </a:r>
            <a:r>
              <a:rPr lang="en-US" dirty="0" smtClean="0"/>
              <a:t>improve your scores</a:t>
            </a:r>
          </a:p>
          <a:p>
            <a:endParaRPr lang="en-US" dirty="0" smtClean="0"/>
          </a:p>
          <a:p>
            <a:r>
              <a:rPr lang="en-US" dirty="0" smtClean="0"/>
              <a:t>It only works if you spend your time working people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– Butt in Chair</a:t>
            </a:r>
            <a:endParaRPr lang="en-US" dirty="0"/>
          </a:p>
        </p:txBody>
      </p:sp>
      <p:pic>
        <p:nvPicPr>
          <p:cNvPr id="1026" name="Picture 2" descr="http://images.sodahead.com/polls/001947103/1845749119_Sitting20in20a20chair20meditation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417935" cy="36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your life to meet your contest goal</a:t>
            </a:r>
          </a:p>
          <a:p>
            <a:pPr lvl="1"/>
            <a:r>
              <a:rPr lang="en-US" dirty="0"/>
              <a:t>Work, family, food, rest, station repairs</a:t>
            </a:r>
          </a:p>
          <a:p>
            <a:endParaRPr lang="en-US" dirty="0" smtClean="0"/>
          </a:p>
          <a:p>
            <a:r>
              <a:rPr lang="en-US" dirty="0" smtClean="0"/>
              <a:t>Part </a:t>
            </a:r>
            <a:r>
              <a:rPr lang="en-US" dirty="0"/>
              <a:t>time?</a:t>
            </a:r>
          </a:p>
          <a:p>
            <a:pPr lvl="1"/>
            <a:r>
              <a:rPr lang="en-US" dirty="0"/>
              <a:t>BIC for the best rate or at different times each day</a:t>
            </a:r>
          </a:p>
          <a:p>
            <a:endParaRPr lang="en-US" dirty="0" smtClean="0"/>
          </a:p>
          <a:p>
            <a:r>
              <a:rPr lang="en-US" dirty="0" smtClean="0"/>
              <a:t>Have a goal!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not train for lack of </a:t>
            </a:r>
            <a:r>
              <a:rPr lang="en-US" dirty="0" smtClean="0"/>
              <a:t>sleep</a:t>
            </a:r>
          </a:p>
          <a:p>
            <a:endParaRPr lang="en-US" dirty="0"/>
          </a:p>
          <a:p>
            <a:r>
              <a:rPr lang="en-US" dirty="0" smtClean="0"/>
              <a:t>You can not store sleep</a:t>
            </a:r>
          </a:p>
          <a:p>
            <a:endParaRPr lang="en-US" dirty="0"/>
          </a:p>
          <a:p>
            <a:r>
              <a:rPr lang="en-US" dirty="0"/>
              <a:t>Under sleep deprivation, highly practiced skills will deteriorate more slowly than those which require new or creative </a:t>
            </a:r>
            <a:r>
              <a:rPr lang="en-US" dirty="0" smtClean="0"/>
              <a:t>thought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factors important to creating winning scores</a:t>
            </a:r>
          </a:p>
          <a:p>
            <a:endParaRPr lang="en-US" dirty="0" smtClean="0"/>
          </a:p>
          <a:p>
            <a:r>
              <a:rPr lang="en-US" dirty="0" smtClean="0"/>
              <a:t>Discuss how to avoid score reductions</a:t>
            </a:r>
          </a:p>
          <a:p>
            <a:endParaRPr lang="en-US" dirty="0" smtClean="0"/>
          </a:p>
          <a:p>
            <a:r>
              <a:rPr lang="en-US" dirty="0" smtClean="0"/>
              <a:t>Use CQWW Contest as real-world example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 Sleep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Have good physical fitness</a:t>
            </a:r>
          </a:p>
          <a:p>
            <a:pPr lvl="1"/>
            <a:r>
              <a:rPr lang="en-US" dirty="0" smtClean="0"/>
              <a:t>Stay on your normal sleep schedule</a:t>
            </a:r>
          </a:p>
          <a:p>
            <a:pPr lvl="1"/>
            <a:r>
              <a:rPr lang="en-US" dirty="0" smtClean="0"/>
              <a:t>Get extra sleep 4-7 days before the contest</a:t>
            </a:r>
          </a:p>
          <a:p>
            <a:pPr lvl="1"/>
            <a:r>
              <a:rPr lang="en-US" dirty="0" smtClean="0"/>
              <a:t>Take 3 hour nap before contest starts</a:t>
            </a:r>
          </a:p>
          <a:p>
            <a:endParaRPr lang="en-US" dirty="0" smtClean="0"/>
          </a:p>
          <a:p>
            <a:r>
              <a:rPr lang="en-US" dirty="0" smtClean="0"/>
              <a:t>During the contest</a:t>
            </a:r>
          </a:p>
          <a:p>
            <a:pPr lvl="1"/>
            <a:r>
              <a:rPr lang="en-US" dirty="0" smtClean="0"/>
              <a:t>Sleep for 90 or 180 minutes</a:t>
            </a:r>
          </a:p>
          <a:p>
            <a:pPr lvl="1"/>
            <a:r>
              <a:rPr lang="en-US" dirty="0" smtClean="0"/>
              <a:t>Avoid caffeine until needed</a:t>
            </a:r>
          </a:p>
          <a:p>
            <a:endParaRPr lang="en-US" dirty="0"/>
          </a:p>
        </p:txBody>
      </p:sp>
      <p:pic>
        <p:nvPicPr>
          <p:cNvPr id="7" name="Picture 2" descr="http://www.badlanguage.net/wp-content/asl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752600" cy="11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 will make you want to quit</a:t>
            </a:r>
          </a:p>
          <a:p>
            <a:endParaRPr lang="en-US" dirty="0"/>
          </a:p>
          <a:p>
            <a:r>
              <a:rPr lang="en-US" dirty="0" smtClean="0"/>
              <a:t>A short nap is better than quitting</a:t>
            </a:r>
          </a:p>
          <a:p>
            <a:endParaRPr lang="en-US" dirty="0"/>
          </a:p>
          <a:p>
            <a:r>
              <a:rPr lang="en-US" dirty="0" smtClean="0"/>
              <a:t>Sleep during low rates so you are fresh during the high rate periods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your goal!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time wisely</a:t>
            </a:r>
          </a:p>
          <a:p>
            <a:pPr lvl="1"/>
            <a:r>
              <a:rPr lang="en-US" dirty="0" smtClean="0"/>
              <a:t>The clock never stops</a:t>
            </a:r>
          </a:p>
          <a:p>
            <a:r>
              <a:rPr lang="en-US" dirty="0" smtClean="0"/>
              <a:t>The next QSO could make the difference! </a:t>
            </a:r>
          </a:p>
          <a:p>
            <a:pPr lvl="1"/>
            <a:r>
              <a:rPr lang="en-US" dirty="0" smtClean="0"/>
              <a:t>Pay attention to accuracy</a:t>
            </a:r>
          </a:p>
          <a:p>
            <a:r>
              <a:rPr lang="en-US" dirty="0" smtClean="0"/>
              <a:t>Everyone is experiencing the same conditions!</a:t>
            </a:r>
          </a:p>
          <a:p>
            <a:pPr lvl="1"/>
            <a:r>
              <a:rPr lang="en-US" dirty="0" smtClean="0"/>
              <a:t>Don’t get frustrated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Pushing</a:t>
            </a:r>
            <a:endParaRPr lang="en-US" dirty="0"/>
          </a:p>
        </p:txBody>
      </p:sp>
      <p:pic>
        <p:nvPicPr>
          <p:cNvPr id="76802" name="Picture 2" descr="http://1.bp.blogspot.com/_MTE3roZy35A/R01jzF2hACI/AAAAAAAABf4/H_jW5IQD8ZE/s320/Amateur+Radio+Contest+CW+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34" y="4267200"/>
            <a:ext cx="1905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 WW DX Contest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292718"/>
              </p:ext>
            </p:extLst>
          </p:nvPr>
        </p:nvGraphicFramePr>
        <p:xfrm>
          <a:off x="457200" y="16764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 WW is the Big One!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6248400" y="2514600"/>
            <a:ext cx="1371600" cy="685799"/>
          </a:xfrm>
          <a:prstGeom prst="borderCallout1">
            <a:avLst>
              <a:gd name="adj1" fmla="val 31121"/>
              <a:gd name="adj2" fmla="val 104775"/>
              <a:gd name="adj3" fmla="val 80617"/>
              <a:gd name="adj4" fmla="val 1592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2012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SSB </a:t>
            </a:r>
            <a:r>
              <a:rPr lang="pl-PL" sz="1400" dirty="0">
                <a:solidFill>
                  <a:schemeClr val="bg1"/>
                </a:solidFill>
              </a:rPr>
              <a:t>= </a:t>
            </a:r>
            <a:r>
              <a:rPr lang="en-US" sz="1400" dirty="0" smtClean="0">
                <a:solidFill>
                  <a:schemeClr val="bg1"/>
                </a:solidFill>
              </a:rPr>
              <a:t>8,189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CW </a:t>
            </a:r>
            <a:r>
              <a:rPr lang="pl-PL" sz="1400" dirty="0">
                <a:solidFill>
                  <a:schemeClr val="bg1"/>
                </a:solidFill>
              </a:rPr>
              <a:t>= </a:t>
            </a:r>
            <a:r>
              <a:rPr lang="en-US" sz="1400" dirty="0" smtClean="0">
                <a:solidFill>
                  <a:schemeClr val="bg1"/>
                </a:solidFill>
              </a:rPr>
              <a:t>7,229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6781800" y="1752600"/>
            <a:ext cx="1371600" cy="685799"/>
          </a:xfrm>
          <a:prstGeom prst="borderCallout1">
            <a:avLst>
              <a:gd name="adj1" fmla="val 31121"/>
              <a:gd name="adj2" fmla="val 104775"/>
              <a:gd name="adj3" fmla="val 174786"/>
              <a:gd name="adj4" fmla="val 129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SSB </a:t>
            </a:r>
            <a:r>
              <a:rPr lang="pl-PL" sz="1400" dirty="0">
                <a:solidFill>
                  <a:schemeClr val="bg1"/>
                </a:solidFill>
              </a:rPr>
              <a:t>= </a:t>
            </a:r>
            <a:r>
              <a:rPr lang="en-US" sz="1400" dirty="0">
                <a:solidFill>
                  <a:schemeClr val="bg1"/>
                </a:solidFill>
              </a:rPr>
              <a:t>8</a:t>
            </a:r>
            <a:r>
              <a:rPr lang="en-US" sz="1400" dirty="0" smtClean="0">
                <a:solidFill>
                  <a:schemeClr val="bg1"/>
                </a:solidFill>
              </a:rPr>
              <a:t>,</a:t>
            </a:r>
            <a:r>
              <a:rPr lang="pl-PL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68</a:t>
            </a:r>
          </a:p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CW </a:t>
            </a:r>
            <a:r>
              <a:rPr lang="pl-PL" sz="1400" dirty="0">
                <a:solidFill>
                  <a:schemeClr val="bg1"/>
                </a:solidFill>
              </a:rPr>
              <a:t>= </a:t>
            </a:r>
            <a:r>
              <a:rPr lang="en-US" sz="1400" dirty="0" smtClean="0">
                <a:solidFill>
                  <a:schemeClr val="bg1"/>
                </a:solidFill>
              </a:rPr>
              <a:t>7,440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" y="1763650"/>
            <a:ext cx="9104722" cy="44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Entries - </a:t>
            </a:r>
            <a:r>
              <a:rPr lang="en-US" sz="4000" dirty="0"/>
              <a:t>CQ WW Phone </a:t>
            </a:r>
            <a:r>
              <a:rPr lang="en-US" sz="4000" dirty="0" smtClean="0"/>
              <a:t>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4464" y="6234095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Thanks to ZL2HAM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433536"/>
            <a:ext cx="3201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All entries from CQ WW Phone 2013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Locations from QRZ.com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Map by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DXAtlas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Entry Categories</a:t>
            </a:r>
            <a:endParaRPr lang="en-US" altLang="en-US" dirty="0"/>
          </a:p>
        </p:txBody>
      </p:sp>
      <p:graphicFrame>
        <p:nvGraphicFramePr>
          <p:cNvPr id="19763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7064312"/>
              </p:ext>
            </p:extLst>
          </p:nvPr>
        </p:nvGraphicFramePr>
        <p:xfrm>
          <a:off x="457200" y="1600200"/>
          <a:ext cx="8229600" cy="4606926"/>
        </p:xfrm>
        <a:graphic>
          <a:graphicData uri="http://schemas.openxmlformats.org/drawingml/2006/table">
            <a:tbl>
              <a:tblPr firstRow="1" firstCol="1">
                <a:tableStyleId>{8A107856-5554-42FB-B03E-39F5DBC370BA}</a:tableStyleId>
              </a:tblPr>
              <a:tblGrid>
                <a:gridCol w="5791200"/>
                <a:gridCol w="914400"/>
                <a:gridCol w="838200"/>
                <a:gridCol w="6858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1500 W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 W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W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All Bands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Single Band (160, 80, 40, 20, 15, 10)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Assisted All Bands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Assisted Single Band (160, 80, 40, 20, 15, 10)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Overlay – Rookie (All Bands)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Overlay – Classic (All Bands)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Multi-Op Single-Transmitter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Multi-Op Two-Transmitter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Multi-Op Multi-Transmitter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Checklog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CCF Meeting - Feb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Overlay Categories (Single Op Only)</a:t>
            </a:r>
          </a:p>
          <a:p>
            <a:pPr lvl="1"/>
            <a:r>
              <a:rPr lang="en-US" dirty="0" smtClean="0"/>
              <a:t>Rookie – Licensed &lt;3 years</a:t>
            </a:r>
          </a:p>
          <a:p>
            <a:pPr lvl="1"/>
            <a:r>
              <a:rPr lang="en-US" dirty="0" smtClean="0"/>
              <a:t>Classic – One radio, no assistance, 24 hours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Enter by adding line to Cabrillo header</a:t>
            </a:r>
          </a:p>
          <a:p>
            <a:pPr lvl="1"/>
            <a:r>
              <a:rPr lang="en-US" dirty="0" smtClean="0"/>
              <a:t>CATEGORY-OVERLAY: ROOKIE</a:t>
            </a:r>
          </a:p>
          <a:p>
            <a:pPr lvl="1"/>
            <a:r>
              <a:rPr lang="en-US" dirty="0" smtClean="0"/>
              <a:t>CATEGORY-OVERLAY: CLASSIC</a:t>
            </a:r>
          </a:p>
          <a:p>
            <a:endParaRPr lang="en-US" dirty="0" smtClean="0"/>
          </a:p>
          <a:p>
            <a:r>
              <a:rPr lang="en-US" dirty="0" smtClean="0"/>
              <a:t>Entrants will have two scores in results</a:t>
            </a:r>
          </a:p>
          <a:p>
            <a:pPr lvl="1"/>
            <a:r>
              <a:rPr lang="en-US" dirty="0" smtClean="0"/>
              <a:t>Traditional category score</a:t>
            </a:r>
          </a:p>
          <a:p>
            <a:pPr lvl="1"/>
            <a:r>
              <a:rPr lang="en-US" dirty="0" smtClean="0"/>
              <a:t>Overlay category score calculated as All Bands regardless of log entry category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Overlay Categories!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iRoQwl5z8S8/TllEkSWaAII/AAAAAAAAEqo/v_aFtB6TDNk/s400/hamra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199"/>
            <a:ext cx="2779140" cy="24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r>
              <a:rPr lang="en-US" dirty="0" smtClean="0"/>
              <a:t>One Operator</a:t>
            </a:r>
          </a:p>
          <a:p>
            <a:r>
              <a:rPr lang="en-US" dirty="0" smtClean="0"/>
              <a:t>One Radio</a:t>
            </a:r>
          </a:p>
          <a:p>
            <a:r>
              <a:rPr lang="en-US" dirty="0" smtClean="0"/>
              <a:t>No DX Cluster (no Assisted)</a:t>
            </a:r>
          </a:p>
          <a:p>
            <a:r>
              <a:rPr lang="en-US" dirty="0" smtClean="0"/>
              <a:t>24 hours of operating time</a:t>
            </a:r>
          </a:p>
          <a:p>
            <a:pPr lvl="1"/>
            <a:r>
              <a:rPr lang="en-US" dirty="0" smtClean="0"/>
              <a:t>&gt;60 minutes with no QSO is considered “off-time”</a:t>
            </a:r>
          </a:p>
          <a:p>
            <a:pPr lvl="1"/>
            <a:r>
              <a:rPr lang="en-US" dirty="0" smtClean="0"/>
              <a:t>You may operate more time, but only first 24 hours of operating time will count for Overlay score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 Overlay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104004"/>
            <a:ext cx="25814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055813" algn="dec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0000 – 0200z	2:00</a:t>
            </a:r>
          </a:p>
          <a:p>
            <a:pPr>
              <a:tabLst>
                <a:tab pos="2055813" algn="dec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0500 – 0900z	4:00</a:t>
            </a:r>
          </a:p>
          <a:p>
            <a:pPr>
              <a:tabLst>
                <a:tab pos="2055813" algn="dec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1200 – 2200z	10:00</a:t>
            </a:r>
          </a:p>
          <a:p>
            <a:pPr>
              <a:tabLst>
                <a:tab pos="2055813" algn="dec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0400 – 0900z	5:00</a:t>
            </a:r>
          </a:p>
          <a:p>
            <a:pPr>
              <a:tabLst>
                <a:tab pos="2055813" algn="dec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1300 – 1600z	3:00</a:t>
            </a:r>
          </a:p>
          <a:p>
            <a:pPr>
              <a:tabLst>
                <a:tab pos="2055813" algn="dec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24:00</a:t>
            </a:r>
          </a:p>
          <a:p>
            <a:pPr>
              <a:tabLst>
                <a:tab pos="1941513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1600 – 1800z	n/a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29600" y="6019800"/>
            <a:ext cx="828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Entry Categories – 2013 SSB</a:t>
            </a:r>
            <a:endParaRPr lang="en-US" altLang="en-US" dirty="0"/>
          </a:p>
        </p:txBody>
      </p:sp>
      <p:graphicFrame>
        <p:nvGraphicFramePr>
          <p:cNvPr id="19763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45786522"/>
              </p:ext>
            </p:extLst>
          </p:nvPr>
        </p:nvGraphicFramePr>
        <p:xfrm>
          <a:off x="457200" y="1600200"/>
          <a:ext cx="8229601" cy="4766946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5105400"/>
                <a:gridCol w="914400"/>
                <a:gridCol w="838200"/>
                <a:gridCol w="685800"/>
                <a:gridCol w="685801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1500 W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 W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5 W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All Bands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960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2104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3182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Single Band (160, 80, 40, 20, 15, 10)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489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1049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134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1672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Assisted All Bands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974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765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24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1763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Single Op Assisted Single Band (160, 80, 40, 20, 15, 10)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472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396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917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Overlay – Rookie (All Bands)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256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Overlay – Classic (All Bands)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295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500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795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Multi-Op Single-Transmitter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Multi-Op Two-Transmitter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115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Multi-Op Multi-Transmitter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68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5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Checklog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376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8174" marR="88174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CCF Meeting - Feb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 WPX Pla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26" y="2057400"/>
            <a:ext cx="1905000" cy="2428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category</a:t>
            </a:r>
          </a:p>
          <a:p>
            <a:pPr lvl="1"/>
            <a:r>
              <a:rPr lang="en-US" dirty="0" smtClean="0"/>
              <a:t>All band or single band?</a:t>
            </a:r>
          </a:p>
          <a:p>
            <a:pPr lvl="1"/>
            <a:r>
              <a:rPr lang="en-US" dirty="0" smtClean="0"/>
              <a:t>Power – High, low, QRP?</a:t>
            </a:r>
          </a:p>
          <a:p>
            <a:pPr lvl="1"/>
            <a:r>
              <a:rPr lang="en-US" dirty="0" smtClean="0"/>
              <a:t>Assisted or unassisted?</a:t>
            </a:r>
          </a:p>
          <a:p>
            <a:endParaRPr lang="en-US" dirty="0" smtClean="0"/>
          </a:p>
          <a:p>
            <a:r>
              <a:rPr lang="en-US" dirty="0" smtClean="0"/>
              <a:t>Set a goal</a:t>
            </a:r>
          </a:p>
          <a:p>
            <a:pPr lvl="1"/>
            <a:r>
              <a:rPr lang="en-US" dirty="0" smtClean="0"/>
              <a:t>Have fun?</a:t>
            </a:r>
          </a:p>
          <a:p>
            <a:pPr lvl="1"/>
            <a:r>
              <a:rPr lang="en-US" dirty="0" smtClean="0"/>
              <a:t>Win a certificate?</a:t>
            </a:r>
          </a:p>
          <a:p>
            <a:pPr lvl="1"/>
            <a:r>
              <a:rPr lang="en-US" dirty="0" smtClean="0"/>
              <a:t>Set a record?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Choose the Game</a:t>
            </a:r>
            <a:endParaRPr lang="en-US" dirty="0"/>
          </a:p>
        </p:txBody>
      </p:sp>
      <p:pic>
        <p:nvPicPr>
          <p:cNvPr id="60420" name="Picture 4" descr="http://www.cq-amateur-radio.com/cq_highlights/images/C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128210" cy="247650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Cabrillo format</a:t>
            </a:r>
          </a:p>
          <a:p>
            <a:r>
              <a:rPr lang="en-US" dirty="0" smtClean="0"/>
              <a:t>One log per </a:t>
            </a:r>
            <a:r>
              <a:rPr lang="en-US" dirty="0" err="1" smtClean="0"/>
              <a:t>callsign</a:t>
            </a:r>
            <a:endParaRPr lang="en-US" dirty="0" smtClean="0"/>
          </a:p>
          <a:p>
            <a:r>
              <a:rPr lang="en-US" dirty="0" smtClean="0"/>
              <a:t>Put the correct </a:t>
            </a:r>
            <a:r>
              <a:rPr lang="en-US" dirty="0" err="1" smtClean="0"/>
              <a:t>callsign</a:t>
            </a:r>
            <a:r>
              <a:rPr lang="en-US" dirty="0" smtClean="0"/>
              <a:t> in the log!</a:t>
            </a:r>
          </a:p>
          <a:p>
            <a:r>
              <a:rPr lang="en-US" dirty="0" smtClean="0"/>
              <a:t>Confirm entry category is correct</a:t>
            </a:r>
          </a:p>
          <a:p>
            <a:r>
              <a:rPr lang="en-US" dirty="0" smtClean="0"/>
              <a:t>All dates/times are within contest period</a:t>
            </a:r>
          </a:p>
          <a:p>
            <a:r>
              <a:rPr lang="en-US" dirty="0" smtClean="0"/>
              <a:t>Read the robot confirmation email</a:t>
            </a:r>
          </a:p>
          <a:p>
            <a:r>
              <a:rPr lang="en-US" dirty="0" smtClean="0"/>
              <a:t>Visit logs received web page to confirm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your log!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Check Tool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621462"/>
            <a:ext cx="381000" cy="24447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581150"/>
            <a:ext cx="419562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419600" y="2290254"/>
            <a:ext cx="4642052" cy="4082433"/>
            <a:chOff x="4419600" y="2290254"/>
            <a:chExt cx="4642052" cy="4082433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86325" y="2290254"/>
              <a:ext cx="4175327" cy="408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4419600" y="3066588"/>
              <a:ext cx="457200" cy="667212"/>
            </a:xfrm>
            <a:prstGeom prst="rightArrow">
              <a:avLst>
                <a:gd name="adj1" fmla="val 50000"/>
                <a:gd name="adj2" fmla="val 45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10100" y="1720334"/>
            <a:ext cx="384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http://www.cqww.com/logcheck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762000" y="2590800"/>
            <a:ext cx="457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84546" y="4117898"/>
            <a:ext cx="3492254" cy="2463877"/>
            <a:chOff x="1384546" y="4117898"/>
            <a:chExt cx="3492254" cy="2463877"/>
          </a:xfrm>
        </p:grpSpPr>
        <p:sp>
          <p:nvSpPr>
            <p:cNvPr id="13" name="Right Arrow 12"/>
            <p:cNvSpPr/>
            <p:nvPr/>
          </p:nvSpPr>
          <p:spPr>
            <a:xfrm flipH="1">
              <a:off x="4419600" y="5715000"/>
              <a:ext cx="457200" cy="667212"/>
            </a:xfrm>
            <a:prstGeom prst="rightArrow">
              <a:avLst>
                <a:gd name="adj1" fmla="val 50000"/>
                <a:gd name="adj2" fmla="val 45833"/>
              </a:avLst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84546" y="4117898"/>
              <a:ext cx="2963476" cy="2463877"/>
            </a:xfrm>
            <a:prstGeom prst="rect">
              <a:avLst/>
            </a:prstGeom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97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Duplicate contacts or Incorrect exchange</a:t>
            </a:r>
          </a:p>
          <a:p>
            <a:pPr lvl="1"/>
            <a:r>
              <a:rPr lang="en-US" smtClean="0"/>
              <a:t>Removed, no penalty</a:t>
            </a:r>
          </a:p>
          <a:p>
            <a:endParaRPr lang="en-US" smtClean="0"/>
          </a:p>
          <a:p>
            <a:r>
              <a:rPr lang="en-US" smtClean="0"/>
              <a:t>Call sign errors or Not-In-Log (NIL)</a:t>
            </a:r>
          </a:p>
          <a:p>
            <a:pPr lvl="1"/>
            <a:r>
              <a:rPr lang="en-US" smtClean="0"/>
              <a:t>Removed + 2x the QSO point value for that contact</a:t>
            </a:r>
          </a:p>
          <a:p>
            <a:endParaRPr lang="en-US" smtClean="0"/>
          </a:p>
          <a:p>
            <a:r>
              <a:rPr lang="en-US" smtClean="0"/>
              <a:t>Multi-operator band change errors</a:t>
            </a:r>
          </a:p>
          <a:p>
            <a:pPr lvl="1"/>
            <a:r>
              <a:rPr lang="en-US" smtClean="0"/>
              <a:t>Removed, no penalty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 for Logging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Checking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QSOs must match within a time window </a:t>
            </a:r>
            <a:br>
              <a:rPr lang="en-US" dirty="0" smtClean="0"/>
            </a:br>
            <a:r>
              <a:rPr lang="en-US" dirty="0" smtClean="0"/>
              <a:t>(+/-30 minutes)</a:t>
            </a:r>
          </a:p>
          <a:p>
            <a:pPr lvl="1"/>
            <a:r>
              <a:rPr lang="en-US" dirty="0" smtClean="0"/>
              <a:t>No match = Not In Log</a:t>
            </a:r>
          </a:p>
          <a:p>
            <a:pPr lvl="1"/>
            <a:r>
              <a:rPr lang="en-US" dirty="0" smtClean="0"/>
              <a:t>Please check the time on your logging computer!</a:t>
            </a:r>
          </a:p>
          <a:p>
            <a:pPr lvl="1"/>
            <a:r>
              <a:rPr lang="en-US" dirty="0" smtClean="0"/>
              <a:t>Log every QSO you make including dupes!</a:t>
            </a:r>
          </a:p>
          <a:p>
            <a:endParaRPr lang="en-US" dirty="0" smtClean="0"/>
          </a:p>
          <a:p>
            <a:r>
              <a:rPr lang="en-US" dirty="0" smtClean="0"/>
              <a:t>Exchange information will be checked</a:t>
            </a:r>
          </a:p>
          <a:p>
            <a:pPr lvl="1"/>
            <a:r>
              <a:rPr lang="en-US" dirty="0" smtClean="0"/>
              <a:t>Use extra attention when working USA stations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entrants in CQ WW will be sent a log checking report</a:t>
            </a:r>
          </a:p>
          <a:p>
            <a:r>
              <a:rPr lang="en-US" dirty="0" smtClean="0"/>
              <a:t>LCR shows</a:t>
            </a:r>
          </a:p>
          <a:p>
            <a:pPr lvl="1"/>
            <a:r>
              <a:rPr lang="en-US" dirty="0" smtClean="0"/>
              <a:t>How score and penalties were calculated</a:t>
            </a:r>
          </a:p>
          <a:p>
            <a:pPr lvl="1"/>
            <a:r>
              <a:rPr lang="en-US" dirty="0" smtClean="0"/>
              <a:t>Lists all errors detected</a:t>
            </a:r>
          </a:p>
          <a:p>
            <a:pPr lvl="1"/>
            <a:r>
              <a:rPr lang="en-US" dirty="0" smtClean="0"/>
              <a:t>Shows all multipliers counted</a:t>
            </a:r>
          </a:p>
          <a:p>
            <a:pPr lvl="1"/>
            <a:r>
              <a:rPr lang="en-US" dirty="0" smtClean="0"/>
              <a:t>List of how other stations made mistakes when working you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Checking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25315"/>
            <a:ext cx="4955054" cy="180828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t="22305" r="52271" b="34938"/>
          <a:stretch/>
        </p:blipFill>
        <p:spPr bwMode="auto">
          <a:xfrm>
            <a:off x="1752600" y="2324259"/>
            <a:ext cx="5257800" cy="4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600200" y="5257800"/>
            <a:ext cx="1905000" cy="56683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4709881"/>
                <a:ext cx="4079643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𝐸𝑟𝑟𝑜𝑟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𝑟𝑎𝑡𝑒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𝐸𝑟𝑟𝑜𝑟𝑠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𝐶𝑙𝑎𝑖𝑚𝑒𝑑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𝑄𝑆𝑂𝑠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𝐷𝑢𝑝𝑒𝑠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709881"/>
                <a:ext cx="4079643" cy="657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6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Calculated Your Score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27950" r="51432" b="34768"/>
          <a:stretch/>
        </p:blipFill>
        <p:spPr bwMode="auto">
          <a:xfrm>
            <a:off x="1524000" y="1447799"/>
            <a:ext cx="5791200" cy="40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t="16472" r="42757" b="15596"/>
          <a:stretch/>
        </p:blipFill>
        <p:spPr bwMode="auto">
          <a:xfrm>
            <a:off x="2286000" y="451337"/>
            <a:ext cx="6324600" cy="622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 bwMode="auto">
          <a:xfrm>
            <a:off x="1800516" y="451337"/>
            <a:ext cx="304800" cy="2215663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4502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Your Errors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1800516" y="2819400"/>
            <a:ext cx="304800" cy="533400"/>
          </a:xfrm>
          <a:prstGeom prst="lef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272" y="2886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Uniques FYI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828800" y="3414752"/>
            <a:ext cx="304800" cy="2963416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676" y="470182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Multipliers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errors that others make when working you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Made By Others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29" y="2743200"/>
            <a:ext cx="4489699" cy="378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7846" y="2743200"/>
            <a:ext cx="4191000" cy="306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goal and a plan</a:t>
            </a:r>
          </a:p>
          <a:p>
            <a:r>
              <a:rPr lang="en-US" dirty="0" smtClean="0"/>
              <a:t>Understand the scoring</a:t>
            </a:r>
          </a:p>
          <a:p>
            <a:r>
              <a:rPr lang="en-US" dirty="0" smtClean="0"/>
              <a:t>Expand your callsign vocabulary</a:t>
            </a:r>
          </a:p>
          <a:p>
            <a:r>
              <a:rPr lang="en-US" dirty="0" smtClean="0"/>
              <a:t>B.I.C.</a:t>
            </a:r>
          </a:p>
          <a:p>
            <a:r>
              <a:rPr lang="en-US" dirty="0" smtClean="0"/>
              <a:t>Submit log</a:t>
            </a:r>
          </a:p>
          <a:p>
            <a:r>
              <a:rPr lang="en-US" dirty="0" smtClean="0"/>
              <a:t>Study your LCR</a:t>
            </a:r>
          </a:p>
          <a:p>
            <a:r>
              <a:rPr lang="en-US" dirty="0" smtClean="0"/>
              <a:t>Have fun!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</a:t>
            </a:r>
            <a:r>
              <a:rPr lang="en-US" dirty="0"/>
              <a:t>for each QSO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Per mode?</a:t>
            </a:r>
          </a:p>
          <a:p>
            <a:pPr lvl="1"/>
            <a:r>
              <a:rPr lang="en-US" dirty="0" smtClean="0"/>
              <a:t>Per continent?</a:t>
            </a:r>
          </a:p>
          <a:p>
            <a:pPr lvl="1"/>
            <a:r>
              <a:rPr lang="en-US" dirty="0" smtClean="0"/>
              <a:t>By band?</a:t>
            </a:r>
            <a:endParaRPr lang="en-US" dirty="0"/>
          </a:p>
          <a:p>
            <a:r>
              <a:rPr lang="en-US" dirty="0"/>
              <a:t>What is a multiplier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Section? Zone? Country? Prefix?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Constantly evaluate what you are doing against the final score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Scoring</a:t>
            </a:r>
            <a:endParaRPr lang="en-US" dirty="0"/>
          </a:p>
        </p:txBody>
      </p:sp>
      <p:pic>
        <p:nvPicPr>
          <p:cNvPr id="5" name="Picture 4" descr="http://www.zm2m.com/assets/images/2010_CQ_WW_CW_ZM4T_score_summ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743200" cy="1878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Wide Radio Operators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Non-profit corporation focused on support of radio contesting</a:t>
            </a:r>
          </a:p>
          <a:p>
            <a:r>
              <a:rPr lang="en-US" dirty="0" smtClean="0"/>
              <a:t>Developed contester’s code of ethics</a:t>
            </a:r>
          </a:p>
          <a:p>
            <a:r>
              <a:rPr lang="en-US" dirty="0" smtClean="0"/>
              <a:t>WWROF funds</a:t>
            </a:r>
          </a:p>
          <a:p>
            <a:pPr lvl="1"/>
            <a:r>
              <a:rPr lang="en-US" dirty="0" smtClean="0"/>
              <a:t>CQWW infrastructure including the robot, web site, log checking software/hardware</a:t>
            </a:r>
          </a:p>
          <a:p>
            <a:pPr lvl="1"/>
            <a:r>
              <a:rPr lang="en-US" dirty="0" smtClean="0"/>
              <a:t>Webinar series</a:t>
            </a:r>
          </a:p>
          <a:p>
            <a:pPr lvl="1"/>
            <a:r>
              <a:rPr lang="en-US" dirty="0" smtClean="0"/>
              <a:t>Other projects that support contesting</a:t>
            </a:r>
          </a:p>
          <a:p>
            <a:r>
              <a:rPr lang="en-US" dirty="0" smtClean="0"/>
              <a:t>Learn more and donate at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www.WWROF.org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42" name="Picture 2" descr="http://wwrof.org/wp-content/uploads/2011/01/wwrof-log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1609" y="4267200"/>
            <a:ext cx="2042391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DSCF4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r="14569" b="43031"/>
          <a:stretch>
            <a:fillRect/>
          </a:stretch>
        </p:blipFill>
        <p:spPr bwMode="auto">
          <a:xfrm>
            <a:off x="5507351" y="457200"/>
            <a:ext cx="1740682" cy="179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6705600" y="2055507"/>
            <a:ext cx="2296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Hour 43 – The </a:t>
            </a:r>
            <a:r>
              <a:rPr lang="en-US" sz="1800" dirty="0" smtClean="0">
                <a:solidFill>
                  <a:srgbClr val="000000"/>
                </a:solidFill>
              </a:rPr>
              <a:t>“</a:t>
            </a:r>
            <a:r>
              <a:rPr lang="en-US" sz="1800" dirty="0">
                <a:solidFill>
                  <a:srgbClr val="000000"/>
                </a:solidFill>
              </a:rPr>
              <a:t>look”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24394514"/>
              </p:ext>
            </p:extLst>
          </p:nvPr>
        </p:nvGraphicFramePr>
        <p:xfrm>
          <a:off x="-7884" y="1676400"/>
          <a:ext cx="6027683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9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1000 QSOs x 80 sec </a:t>
            </a:r>
          </a:p>
          <a:p>
            <a:endParaRPr lang="en-US" dirty="0" smtClean="0"/>
          </a:p>
          <a:p>
            <a:r>
              <a:rPr lang="en-US" dirty="0" smtClean="0"/>
              <a:t>Which is more valuable?</a:t>
            </a:r>
          </a:p>
          <a:p>
            <a:pPr lvl="1"/>
            <a:r>
              <a:rPr lang="en-US" dirty="0" smtClean="0"/>
              <a:t>1 more section or 10 contacts?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 - ARRL Sweepstakes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810000"/>
            <a:ext cx="6636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1001 x 81 sections = 162,162 points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1010 QSOs x 80 sec = 161,600 points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1828" y="4640997"/>
            <a:ext cx="741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It takes 14 contacts to equal that new section!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223753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@60 QSOs/hour – 14 minutes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@30 QSOs/hour – 28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129135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160,000 </a:t>
            </a:r>
            <a:r>
              <a:rPr lang="en-US" sz="2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9237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1000 </a:t>
            </a:r>
            <a:r>
              <a:rPr lang="en-US" dirty="0" smtClean="0"/>
              <a:t>QSOs, 100 Zones, 250 countries </a:t>
            </a:r>
            <a:endParaRPr lang="en-US" dirty="0"/>
          </a:p>
          <a:p>
            <a:r>
              <a:rPr lang="en-US" dirty="0" smtClean="0"/>
              <a:t>Which is more valuable?</a:t>
            </a:r>
          </a:p>
          <a:p>
            <a:pPr lvl="1"/>
            <a:r>
              <a:rPr lang="en-US" dirty="0" smtClean="0"/>
              <a:t>Getting the 40</a:t>
            </a:r>
            <a:r>
              <a:rPr lang="en-US" baseline="30000" dirty="0" smtClean="0"/>
              <a:t>th</a:t>
            </a:r>
            <a:r>
              <a:rPr lang="en-US" dirty="0" smtClean="0"/>
              <a:t> zone on 20 meters?</a:t>
            </a:r>
          </a:p>
          <a:p>
            <a:pPr lvl="1"/>
            <a:r>
              <a:rPr lang="en-US" dirty="0" smtClean="0"/>
              <a:t>Working 10 more contacts?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CQ WW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2129135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~ 980,000 points</a:t>
            </a:r>
            <a:endParaRPr lang="en-US" sz="2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672" y="4191000"/>
            <a:ext cx="5346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1001 x 35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986,586 points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1010 x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350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 989,800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6457890"/>
            <a:ext cx="2525050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All scores assume 2.8 points/QSO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1828" y="5088072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Each mult is only worth 2.8 QSOs!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464314"/>
            <a:ext cx="4185761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@60 QSOs/hour – 4 minutes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@30 QSOs/hour – 7 minutes</a:t>
            </a:r>
          </a:p>
        </p:txBody>
      </p:sp>
    </p:spTree>
    <p:extLst>
      <p:ext uri="{BB962C8B-B14F-4D97-AF65-F5344CB8AC3E}">
        <p14:creationId xmlns:p14="http://schemas.microsoft.com/office/powerpoint/2010/main" val="37414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Calculate trade offs based on expected </a:t>
                </a:r>
                <a:r>
                  <a:rPr lang="en-US" u="sng" dirty="0" smtClean="0"/>
                  <a:t>final</a:t>
                </a:r>
                <a:r>
                  <a:rPr lang="en-US" dirty="0" smtClean="0"/>
                  <a:t> score!</a:t>
                </a:r>
              </a:p>
              <a:p>
                <a:r>
                  <a:rPr lang="en-US" dirty="0" smtClean="0"/>
                  <a:t>Short cut method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𝑀𝑢𝑙𝑡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𝑣𝑎𝑙𝑢𝑒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𝑄𝑆𝑂𝑠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𝑀𝑢𝑙𝑡𝑠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𝑇𝑖𝑚𝑒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𝑣𝑎𝑙𝑢𝑒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𝑄𝑆𝑂𝑠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𝑀𝑢𝑙𝑡𝑠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𝑅𝑎𝑡𝑒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Your logging software can display this calculation for you – use it!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750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886200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higher the rate…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less time you can spend!</a:t>
            </a:r>
          </a:p>
        </p:txBody>
      </p:sp>
    </p:spTree>
    <p:extLst>
      <p:ext uri="{BB962C8B-B14F-4D97-AF65-F5344CB8AC3E}">
        <p14:creationId xmlns:p14="http://schemas.microsoft.com/office/powerpoint/2010/main" val="37267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past results and logs</a:t>
            </a:r>
          </a:p>
          <a:p>
            <a:pPr lvl="1"/>
            <a:r>
              <a:rPr lang="en-US" dirty="0" smtClean="0"/>
              <a:t>Do the winners focus on QSOs or multipliers?</a:t>
            </a:r>
          </a:p>
          <a:p>
            <a:pPr lvl="1"/>
            <a:r>
              <a:rPr lang="en-US" dirty="0" smtClean="0"/>
              <a:t>Where do the QSOs come from?</a:t>
            </a:r>
          </a:p>
          <a:p>
            <a:pPr lvl="1"/>
            <a:r>
              <a:rPr lang="en-US" dirty="0" smtClean="0"/>
              <a:t>Do activity patterns repeat?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 Analysis</a:t>
            </a:r>
            <a:endParaRPr lang="en-US" dirty="0"/>
          </a:p>
        </p:txBody>
      </p:sp>
      <p:pic>
        <p:nvPicPr>
          <p:cNvPr id="74758" name="Picture 6" descr="http://bp0.blogger.com/_s40lH_VKyYQ/R05o50v5Y7I/AAAAAAAABQs/Eka3hKaUfG8/s400/rate+by+c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48338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Patterns Repeat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320" y="1273155"/>
            <a:ext cx="4683380" cy="2434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8382" y="3962400"/>
            <a:ext cx="473325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64" y="4648200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K5ZD/1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WW CW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2006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64" y="1752600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K5ZD/1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WW CW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9843" y="6596390"/>
            <a:ext cx="18998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accent4">
                    <a:lumMod val="10000"/>
                  </a:schemeClr>
                </a:solidFill>
              </a:rPr>
              <a:t>Rate charts by SH5 software</a:t>
            </a:r>
            <a:endParaRPr lang="en-US" sz="105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CTU2014_Contesting The Right Way K5ZD_v1</Template>
  <TotalTime>97</TotalTime>
  <Words>1517</Words>
  <Application>Microsoft Office PowerPoint</Application>
  <PresentationFormat>On-screen Show (4:3)</PresentationFormat>
  <Paragraphs>411</Paragraphs>
  <Slides>41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CTU template 2013</vt:lpstr>
      <vt:lpstr>Contesting 201: Making and Keeping your Score</vt:lpstr>
      <vt:lpstr>Purpose of this Session</vt:lpstr>
      <vt:lpstr>Choose the Game</vt:lpstr>
      <vt:lpstr>Understand Scoring</vt:lpstr>
      <vt:lpstr>Example  - ARRL Sweepstakes</vt:lpstr>
      <vt:lpstr>Example – CQ WW</vt:lpstr>
      <vt:lpstr>Tips</vt:lpstr>
      <vt:lpstr>Log Analysis</vt:lpstr>
      <vt:lpstr>Activity Patterns Repeat</vt:lpstr>
      <vt:lpstr>Make a Plan</vt:lpstr>
      <vt:lpstr>Make Good QSOs</vt:lpstr>
      <vt:lpstr>Cost of Errors</vt:lpstr>
      <vt:lpstr>Improve your Vocabulary</vt:lpstr>
      <vt:lpstr>Common Busts</vt:lpstr>
      <vt:lpstr>Which of these calls are bad?</vt:lpstr>
      <vt:lpstr>Which of these calls are bad?</vt:lpstr>
      <vt:lpstr>BIC – Butt in Chair</vt:lpstr>
      <vt:lpstr>BIC Strategy</vt:lpstr>
      <vt:lpstr>Sleep Facts</vt:lpstr>
      <vt:lpstr>Contest Sleep Strategy</vt:lpstr>
      <vt:lpstr>Remember your goal!</vt:lpstr>
      <vt:lpstr>Keep Pushing</vt:lpstr>
      <vt:lpstr>CQ WW DX Contest</vt:lpstr>
      <vt:lpstr>CQ WW is the Big One!</vt:lpstr>
      <vt:lpstr>Entries - CQ WW Phone 2013</vt:lpstr>
      <vt:lpstr>Entry Categories</vt:lpstr>
      <vt:lpstr>New Overlay Categories!</vt:lpstr>
      <vt:lpstr>Classic Overlay</vt:lpstr>
      <vt:lpstr>Entry Categories – 2013 SSB</vt:lpstr>
      <vt:lpstr>Submit your log!</vt:lpstr>
      <vt:lpstr>Log Check Tool</vt:lpstr>
      <vt:lpstr>Penalties for Logging Errors</vt:lpstr>
      <vt:lpstr>Log Checking Notes</vt:lpstr>
      <vt:lpstr>Log Checking Report</vt:lpstr>
      <vt:lpstr>PowerPoint Presentation</vt:lpstr>
      <vt:lpstr>How We Calculated Your Score</vt:lpstr>
      <vt:lpstr>PowerPoint Presentation</vt:lpstr>
      <vt:lpstr>Mistakes Made By Others</vt:lpstr>
      <vt:lpstr>Summary</vt:lpstr>
      <vt:lpstr>World Wide Radio Operators Foundation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Contesting 201: Making and Keeping your Score</dc:title>
  <dc:creator>Randy Thompson</dc:creator>
  <cp:lastModifiedBy>Randy Thompson</cp:lastModifiedBy>
  <cp:revision>15</cp:revision>
  <dcterms:created xsi:type="dcterms:W3CDTF">2006-08-16T00:00:00Z</dcterms:created>
  <dcterms:modified xsi:type="dcterms:W3CDTF">2014-04-04T01:24:46Z</dcterms:modified>
</cp:coreProperties>
</file>