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5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62" r:id="rId4"/>
    <p:sldId id="259" r:id="rId5"/>
    <p:sldId id="261" r:id="rId6"/>
    <p:sldId id="275" r:id="rId7"/>
    <p:sldId id="303" r:id="rId8"/>
    <p:sldId id="305" r:id="rId9"/>
    <p:sldId id="307" r:id="rId10"/>
    <p:sldId id="306" r:id="rId11"/>
    <p:sldId id="304" r:id="rId12"/>
    <p:sldId id="266" r:id="rId13"/>
    <p:sldId id="301" r:id="rId14"/>
    <p:sldId id="269" r:id="rId15"/>
    <p:sldId id="274" r:id="rId16"/>
    <p:sldId id="300" r:id="rId17"/>
    <p:sldId id="281" r:id="rId18"/>
    <p:sldId id="282" r:id="rId19"/>
    <p:sldId id="308" r:id="rId20"/>
    <p:sldId id="267" r:id="rId21"/>
    <p:sldId id="292" r:id="rId22"/>
    <p:sldId id="309" r:id="rId23"/>
    <p:sldId id="310" r:id="rId24"/>
    <p:sldId id="311" r:id="rId25"/>
    <p:sldId id="295" r:id="rId26"/>
    <p:sldId id="291" r:id="rId27"/>
    <p:sldId id="288" r:id="rId28"/>
    <p:sldId id="289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7" autoAdjust="0"/>
  </p:normalViewPr>
  <p:slideViewPr>
    <p:cSldViewPr>
      <p:cViewPr varScale="1">
        <p:scale>
          <a:sx n="97" d="100"/>
          <a:sy n="97" d="100"/>
        </p:scale>
        <p:origin x="-19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70D9BD-64F8-44C6-A8E8-06D6B7CDC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1B2B80-E161-4D0C-8533-D2CBDE898CE5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58FE9A0-24DC-46A2-A646-8CE497C6A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60C9A7-96C9-4C9E-8E03-7B50F485E27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3573B-4D1B-45A9-B22E-D2220288B5C6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3573B-4D1B-45A9-B22E-D2220288B5C6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46FC89-8F99-4C8E-99F0-673743032D48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EC7A4D-BE3D-4867-86D3-FAE06AFD5374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B18F49-78AB-4047-B83D-12073D2557AE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2D9C58-E440-434C-BA35-EB51C365609E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3372-B055-42BA-BF9F-E58F0E2D8BB0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CBC968-772D-4E97-B6A0-31CA183C7198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0F800F-8826-47E8-AF8E-0715833ADDB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5E8E07-63E3-472F-8CE2-200B3A791194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48A396-5949-4279-9C5D-324EFD9A777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5E8E07-63E3-472F-8CE2-200B3A791194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ADC17A-D007-4E2E-9BE0-C07E3C0D73F3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37502D-9D05-455F-83A0-88ACC2DB3841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6E6046-FD08-48C8-A622-7E00DD4AF05F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6E6046-FD08-48C8-A622-7E00DD4AF05F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6E6046-FD08-48C8-A622-7E00DD4AF05F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A9745C-ACA1-4428-85F4-2242E3AFAF33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4FA86A-3246-4355-8618-4644ECDB9BC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D8187B-E305-42AB-A9B3-23BB3C418418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81E20B-E1D2-435D-9A73-A67B5004AFC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7178DB-E2EB-4F6B-9BD0-C527853ECB3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C55F81-3B1C-4854-9C22-3AD2A2B8AAA2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BEC4EC-26D1-4549-B39C-E31B288191D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CFA89-B6D7-4BB4-BD57-C616767103C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7BC01D-5FD4-48A0-BDD5-80706F452F4B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7BC01D-5FD4-48A0-BDD5-80706F452F4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8" name="Picture 43" descr="9267_CTULogo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486400"/>
            <a:ext cx="11239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44" descr="ICOM wht_red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0463" y="5583238"/>
            <a:ext cx="10239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-48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83CF0-A2C3-409B-8053-B46377F8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382C5-688E-459C-979E-AB1451F62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2A938-CF4E-4A03-AA66-F91F2B455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46B3-6963-4599-B1CD-44700ABFD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00072-85D5-44DD-BAF0-DD49F8CBB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12CAF-774D-43DA-BF86-EFF9854D0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A4CC7-1B35-4D03-85EB-4DD2B6EF4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C6CB0-88DA-43F0-ACFD-89F95D01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B6BF9-31D3-4624-9EF7-1588C7F88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A32DC-2F3E-4D59-A3D6-8DACE71BC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6A149-4007-4FC0-8C68-396A2CACD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5FE9C4EB-3333-4A24-908F-1D9B8767F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25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6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2057" name="Picture 40" descr="9267_CTU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4850" y="6019800"/>
            <a:ext cx="11239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41" descr="ICOM blk red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16800" y="6086475"/>
            <a:ext cx="1041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-48" charset="2"/>
        <a:buChar char="l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48" charset="2"/>
        <a:buChar char="l"/>
        <a:defRPr sz="2600">
          <a:solidFill>
            <a:srgbClr val="000000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-48" charset="2"/>
        <a:buChar char="l"/>
        <a:defRPr sz="2300">
          <a:solidFill>
            <a:srgbClr val="000000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48" charset="2"/>
        <a:buChar char="§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CTU Presents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049588"/>
            <a:ext cx="6259513" cy="2362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Small </a:t>
            </a:r>
            <a:r>
              <a:rPr lang="en-US" dirty="0" smtClean="0">
                <a:solidFill>
                  <a:schemeClr val="tx1"/>
                </a:solidFill>
              </a:rPr>
              <a:t>Station Bang for the Buck</a:t>
            </a:r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2400" i="1" dirty="0" smtClean="0">
                <a:solidFill>
                  <a:schemeClr val="tx1"/>
                </a:solidFill>
              </a:rPr>
              <a:t>“Band Fare for the Common Ham”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Ward Silver, NØAX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Contest success is incremental</a:t>
            </a:r>
          </a:p>
          <a:p>
            <a:pPr eaLnBrk="1" hangingPunct="1"/>
            <a:r>
              <a:rPr lang="en-US" dirty="0" smtClean="0"/>
              <a:t>Peel the onion</a:t>
            </a:r>
          </a:p>
          <a:p>
            <a:pPr lvl="1" eaLnBrk="1" hangingPunct="1"/>
            <a:r>
              <a:rPr lang="en-US" dirty="0" smtClean="0"/>
              <a:t>Be heard, then hear, then be heard, then hear…</a:t>
            </a:r>
          </a:p>
          <a:p>
            <a:pPr eaLnBrk="1" hangingPunct="1"/>
            <a:r>
              <a:rPr lang="en-US" dirty="0" smtClean="0"/>
              <a:t>Operator improvement is continuous</a:t>
            </a:r>
          </a:p>
          <a:p>
            <a:pPr eaLnBrk="1" hangingPunct="1"/>
            <a:r>
              <a:rPr lang="en-US" dirty="0" smtClean="0"/>
              <a:t>Study and analyze and plan</a:t>
            </a:r>
          </a:p>
          <a:p>
            <a:pPr eaLnBrk="1" hangingPunct="1"/>
            <a:r>
              <a:rPr lang="en-US" dirty="0" smtClean="0"/>
              <a:t>Address the obvious deficiencies first</a:t>
            </a:r>
          </a:p>
          <a:p>
            <a:pPr eaLnBrk="1" hangingPunct="1"/>
            <a:r>
              <a:rPr lang="en-US" dirty="0" smtClean="0"/>
              <a:t>Choose wisely, grasshopper…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Operator - Ergonomics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Incredibly important</a:t>
            </a:r>
          </a:p>
          <a:p>
            <a:pPr eaLnBrk="1" hangingPunct="1"/>
            <a:r>
              <a:rPr lang="en-US" dirty="0" smtClean="0"/>
              <a:t>Fun or Slog? – Choose!</a:t>
            </a:r>
          </a:p>
          <a:p>
            <a:pPr eaLnBrk="1" hangingPunct="1"/>
            <a:r>
              <a:rPr lang="en-US" dirty="0" smtClean="0"/>
              <a:t>Maintain concentration, remove distractions</a:t>
            </a:r>
          </a:p>
          <a:p>
            <a:pPr eaLnBrk="1" hangingPunct="1"/>
            <a:r>
              <a:rPr lang="en-US" dirty="0" smtClean="0"/>
              <a:t>Labels and logical, consistent layout</a:t>
            </a:r>
          </a:p>
          <a:p>
            <a:pPr eaLnBrk="1" hangingPunct="1"/>
            <a:r>
              <a:rPr lang="en-US" dirty="0" smtClean="0"/>
              <a:t>Preserve and enhance accuracy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Operator – A Human!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 and Eyes</a:t>
            </a:r>
          </a:p>
          <a:p>
            <a:pPr eaLnBrk="1" hangingPunct="1"/>
            <a:r>
              <a:rPr lang="en-US" dirty="0" smtClean="0"/>
              <a:t>Back &amp; Arms</a:t>
            </a:r>
          </a:p>
          <a:p>
            <a:pPr eaLnBrk="1" hangingPunct="1"/>
            <a:r>
              <a:rPr lang="en-US" dirty="0" smtClean="0"/>
              <a:t>Your Butt</a:t>
            </a:r>
          </a:p>
          <a:p>
            <a:pPr eaLnBrk="1" hangingPunct="1"/>
            <a:r>
              <a:rPr lang="en-US" dirty="0" smtClean="0"/>
              <a:t>Fitness (Before and During)</a:t>
            </a:r>
          </a:p>
          <a:p>
            <a:pPr eaLnBrk="1" hangingPunct="1"/>
            <a:r>
              <a:rPr lang="en-US" dirty="0" smtClean="0"/>
              <a:t>Stay Alert &amp; Engaged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Knowledge</a:t>
            </a:r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 Your Stuff</a:t>
            </a:r>
          </a:p>
          <a:p>
            <a:pPr eaLnBrk="1" hangingPunct="1"/>
            <a:r>
              <a:rPr lang="en-US" dirty="0" smtClean="0"/>
              <a:t>Study Propagation</a:t>
            </a:r>
          </a:p>
          <a:p>
            <a:pPr eaLnBrk="1" hangingPunct="1"/>
            <a:r>
              <a:rPr lang="en-US" dirty="0" smtClean="0"/>
              <a:t>Learn Your Software</a:t>
            </a:r>
          </a:p>
          <a:p>
            <a:pPr eaLnBrk="1" hangingPunct="1"/>
            <a:r>
              <a:rPr lang="en-US" dirty="0" smtClean="0"/>
              <a:t>Recognize Calls</a:t>
            </a:r>
          </a:p>
          <a:p>
            <a:pPr eaLnBrk="1" hangingPunct="1"/>
            <a:r>
              <a:rPr lang="en-US" dirty="0" smtClean="0"/>
              <a:t>Study Your Old Logs</a:t>
            </a:r>
          </a:p>
          <a:p>
            <a:pPr eaLnBrk="1" hangingPunct="1"/>
            <a:r>
              <a:rPr lang="en-US" dirty="0" smtClean="0"/>
              <a:t>Study the Logs of Winning Stations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Technique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Number one source of score dB’s</a:t>
            </a:r>
          </a:p>
          <a:p>
            <a:pPr eaLnBrk="1" hangingPunct="1"/>
            <a:r>
              <a:rPr lang="en-US" smtClean="0"/>
              <a:t>Practice makes the master</a:t>
            </a:r>
          </a:p>
          <a:p>
            <a:pPr eaLnBrk="1" hangingPunct="1"/>
            <a:r>
              <a:rPr lang="en-US" smtClean="0"/>
              <a:t>Listen to the Masters – Up Close</a:t>
            </a:r>
          </a:p>
          <a:p>
            <a:pPr lvl="1" eaLnBrk="1" hangingPunct="1"/>
            <a:r>
              <a:rPr lang="en-US" smtClean="0"/>
              <a:t>Start working with multi-op teams</a:t>
            </a:r>
          </a:p>
          <a:p>
            <a:pPr lvl="1" eaLnBrk="1" hangingPunct="1"/>
            <a:r>
              <a:rPr lang="en-US" smtClean="0"/>
              <a:t>Or start one!</a:t>
            </a:r>
          </a:p>
          <a:p>
            <a:pPr lvl="1" eaLnBrk="1" hangingPunct="1"/>
            <a:r>
              <a:rPr lang="en-US" smtClean="0"/>
              <a:t>Ask them questions!</a:t>
            </a:r>
          </a:p>
          <a:p>
            <a:pPr eaLnBrk="1" hangingPunct="1"/>
            <a:r>
              <a:rPr lang="en-US" smtClean="0"/>
              <a:t>Trade recordings or listen live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Technique – </a:t>
            </a:r>
            <a:r>
              <a:rPr lang="en-US" sz="4000" dirty="0" err="1" smtClean="0"/>
              <a:t>Gimme’s</a:t>
            </a:r>
            <a:endParaRPr lang="en-US" sz="4000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 more and whenever you can</a:t>
            </a:r>
          </a:p>
          <a:p>
            <a:pPr lvl="1" eaLnBrk="1" hangingPunct="1"/>
            <a:r>
              <a:rPr lang="en-US" dirty="0" smtClean="0"/>
              <a:t>Find propagation that allows your station to run</a:t>
            </a:r>
          </a:p>
          <a:p>
            <a:pPr lvl="1" eaLnBrk="1" hangingPunct="1"/>
            <a:r>
              <a:rPr lang="en-US" dirty="0" smtClean="0"/>
              <a:t>You don’t have to be on the band edge!</a:t>
            </a:r>
          </a:p>
          <a:p>
            <a:pPr lvl="1" eaLnBrk="1" hangingPunct="1"/>
            <a:r>
              <a:rPr lang="en-US" dirty="0" smtClean="0"/>
              <a:t>Think signal-to-noise on both ends</a:t>
            </a:r>
          </a:p>
          <a:p>
            <a:pPr eaLnBrk="1" hangingPunct="1"/>
            <a:r>
              <a:rPr lang="en-US" dirty="0" smtClean="0"/>
              <a:t>Type – send – speak – copy accurately</a:t>
            </a:r>
          </a:p>
          <a:p>
            <a:pPr eaLnBrk="1" hangingPunct="1"/>
            <a:r>
              <a:rPr lang="en-US" dirty="0" smtClean="0"/>
              <a:t>Breathe, be consistent, find a rhythm</a:t>
            </a:r>
          </a:p>
          <a:p>
            <a:pPr eaLnBrk="1" hangingPunct="1"/>
            <a:r>
              <a:rPr lang="en-US" dirty="0" smtClean="0"/>
              <a:t>The second radio – make it play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Technique – Accuracy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for World Class Accuracy (&lt;1% error)</a:t>
            </a:r>
          </a:p>
          <a:p>
            <a:r>
              <a:rPr lang="en-US" dirty="0" smtClean="0"/>
              <a:t>Study that LCR/UBN Report</a:t>
            </a:r>
          </a:p>
          <a:p>
            <a:pPr lvl="1"/>
            <a:r>
              <a:rPr lang="en-US" dirty="0" smtClean="0"/>
              <a:t>What do you consistently miss?</a:t>
            </a:r>
          </a:p>
          <a:p>
            <a:pPr lvl="1"/>
            <a:r>
              <a:rPr lang="en-US" dirty="0" smtClean="0"/>
              <a:t>What do others consistently miss from you?</a:t>
            </a:r>
          </a:p>
          <a:p>
            <a:r>
              <a:rPr lang="en-US" dirty="0" smtClean="0"/>
              <a:t>Pull Out Full Calls</a:t>
            </a:r>
          </a:p>
          <a:p>
            <a:r>
              <a:rPr lang="en-US" dirty="0" smtClean="0"/>
              <a:t>Be Wary of Databases, Spots, Skimmers</a:t>
            </a:r>
          </a:p>
          <a:p>
            <a:r>
              <a:rPr lang="en-US" dirty="0" smtClean="0"/>
              <a:t>Learn Not to Guess and When to Move 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Technique – Managing Time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Running is key</a:t>
            </a:r>
          </a:p>
          <a:p>
            <a:pPr eaLnBrk="1" hangingPunct="1"/>
            <a:r>
              <a:rPr lang="en-US" dirty="0" smtClean="0"/>
              <a:t>Rate meter – QSOs per </a:t>
            </a:r>
            <a:r>
              <a:rPr lang="en-US" dirty="0" err="1" smtClean="0"/>
              <a:t>mult</a:t>
            </a:r>
            <a:endParaRPr lang="en-US" dirty="0" smtClean="0"/>
          </a:p>
          <a:p>
            <a:pPr eaLnBrk="1" hangingPunct="1"/>
            <a:r>
              <a:rPr lang="en-US" dirty="0" smtClean="0"/>
              <a:t>Distractions</a:t>
            </a:r>
          </a:p>
          <a:p>
            <a:pPr lvl="1" eaLnBrk="1" hangingPunct="1"/>
            <a:r>
              <a:rPr lang="en-US" dirty="0" smtClean="0"/>
              <a:t>Packet and </a:t>
            </a:r>
            <a:r>
              <a:rPr lang="en-US" dirty="0" err="1" smtClean="0"/>
              <a:t>Dxing</a:t>
            </a:r>
            <a:endParaRPr lang="en-US" dirty="0" smtClean="0"/>
          </a:p>
          <a:p>
            <a:pPr lvl="1" eaLnBrk="1" hangingPunct="1"/>
            <a:r>
              <a:rPr lang="en-US" dirty="0" smtClean="0"/>
              <a:t>Too much information</a:t>
            </a:r>
          </a:p>
          <a:p>
            <a:pPr eaLnBrk="1" hangingPunct="1"/>
            <a:r>
              <a:rPr lang="en-US" dirty="0" smtClean="0"/>
              <a:t>Operating time planning</a:t>
            </a:r>
          </a:p>
          <a:p>
            <a:pPr eaLnBrk="1" hangingPunct="1"/>
            <a:r>
              <a:rPr lang="en-US" dirty="0" smtClean="0"/>
              <a:t>Go get that next contact!</a:t>
            </a:r>
          </a:p>
          <a:p>
            <a:pPr lvl="1" eaLnBrk="1" hangingPunct="1"/>
            <a:r>
              <a:rPr lang="en-US" dirty="0" smtClean="0"/>
              <a:t>No magazines, no TV, no email, no browsing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Technique – Managing Score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Watch for &amp; move mults (Sunday!)</a:t>
            </a:r>
          </a:p>
          <a:p>
            <a:pPr eaLnBrk="1" hangingPunct="1"/>
            <a:r>
              <a:rPr lang="en-US" dirty="0" smtClean="0"/>
              <a:t>Avoid penalties at all costs</a:t>
            </a:r>
          </a:p>
          <a:p>
            <a:pPr eaLnBrk="1" hangingPunct="1"/>
            <a:r>
              <a:rPr lang="en-US" dirty="0" smtClean="0"/>
              <a:t>Expeditions – work ‘</a:t>
            </a:r>
            <a:r>
              <a:rPr lang="en-US" dirty="0" err="1" smtClean="0"/>
              <a:t>em</a:t>
            </a:r>
            <a:r>
              <a:rPr lang="en-US" dirty="0" smtClean="0"/>
              <a:t> all!</a:t>
            </a:r>
          </a:p>
          <a:p>
            <a:pPr eaLnBrk="1" hangingPunct="1"/>
            <a:r>
              <a:rPr lang="en-US" dirty="0" smtClean="0"/>
              <a:t>Make </a:t>
            </a:r>
            <a:r>
              <a:rPr lang="en-US" dirty="0" err="1" smtClean="0"/>
              <a:t>skeds</a:t>
            </a:r>
            <a:r>
              <a:rPr lang="en-US" dirty="0" smtClean="0"/>
              <a:t> – </a:t>
            </a:r>
            <a:r>
              <a:rPr lang="en-US" u="sng" dirty="0" smtClean="0"/>
              <a:t>during</a:t>
            </a:r>
            <a:r>
              <a:rPr lang="en-US" dirty="0" smtClean="0"/>
              <a:t> the contest</a:t>
            </a:r>
          </a:p>
          <a:p>
            <a:pPr lvl="1" eaLnBrk="1" hangingPunct="1"/>
            <a:r>
              <a:rPr lang="en-US" dirty="0" smtClean="0"/>
              <a:t>Know the propagation</a:t>
            </a:r>
          </a:p>
          <a:p>
            <a:pPr eaLnBrk="1" hangingPunct="1"/>
            <a:r>
              <a:rPr lang="en-US" dirty="0" smtClean="0"/>
              <a:t>Quick reviews of the situation now and then</a:t>
            </a:r>
          </a:p>
          <a:p>
            <a:pPr eaLnBrk="1" hangingPunct="1"/>
            <a:r>
              <a:rPr lang="en-US" dirty="0" smtClean="0"/>
              <a:t>Review and adjust your plan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sz="4000" dirty="0" smtClean="0"/>
              <a:t>Second</a:t>
            </a:r>
            <a:r>
              <a:rPr lang="en-US" dirty="0" smtClean="0"/>
              <a:t> Radio &amp; Antenna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Keep it simple</a:t>
            </a:r>
          </a:p>
          <a:p>
            <a:pPr eaLnBrk="1" hangingPunct="1"/>
            <a:r>
              <a:rPr lang="en-US" dirty="0" smtClean="0"/>
              <a:t>Temporary is OK - be consistent</a:t>
            </a:r>
          </a:p>
          <a:p>
            <a:pPr eaLnBrk="1" hangingPunct="1"/>
            <a:r>
              <a:rPr lang="en-US" dirty="0" smtClean="0"/>
              <a:t>Integrate into your station</a:t>
            </a:r>
          </a:p>
          <a:p>
            <a:pPr eaLnBrk="1" hangingPunct="1"/>
            <a:r>
              <a:rPr lang="en-US" dirty="0" smtClean="0"/>
              <a:t>Target low-rate periods</a:t>
            </a:r>
          </a:p>
          <a:p>
            <a:pPr eaLnBrk="1" hangingPunct="1"/>
            <a:r>
              <a:rPr lang="en-US" dirty="0" smtClean="0"/>
              <a:t>Don’t diminish your primary rig &amp; antenna</a:t>
            </a:r>
          </a:p>
          <a:p>
            <a:pPr eaLnBrk="1" hangingPunct="1"/>
            <a:r>
              <a:rPr lang="en-US" dirty="0" smtClean="0"/>
              <a:t>Consider automation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Priorities</a:t>
            </a:r>
          </a:p>
          <a:p>
            <a:pPr eaLnBrk="1" hangingPunct="1"/>
            <a:r>
              <a:rPr lang="en-US" smtClean="0"/>
              <a:t>Building On Success</a:t>
            </a:r>
          </a:p>
          <a:p>
            <a:pPr eaLnBrk="1" hangingPunct="1"/>
            <a:r>
              <a:rPr lang="en-US" smtClean="0"/>
              <a:t>Bang for the Buck</a:t>
            </a:r>
          </a:p>
          <a:p>
            <a:pPr eaLnBrk="1" hangingPunct="1"/>
            <a:r>
              <a:rPr lang="en-US" smtClean="0"/>
              <a:t>Refine &amp; Enhance</a:t>
            </a:r>
          </a:p>
          <a:p>
            <a:pPr eaLnBrk="1" hangingPunct="1"/>
            <a:r>
              <a:rPr lang="en-US" smtClean="0"/>
              <a:t>Q&amp;A – Anytime!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sz="4000" dirty="0" smtClean="0"/>
              <a:t>Second</a:t>
            </a:r>
            <a:r>
              <a:rPr lang="en-US" dirty="0" smtClean="0"/>
              <a:t> Radio – Using It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In-band Tuning</a:t>
            </a:r>
          </a:p>
          <a:p>
            <a:pPr eaLnBrk="1" hangingPunct="1"/>
            <a:r>
              <a:rPr lang="en-US" dirty="0" smtClean="0"/>
              <a:t>The Quick QSY</a:t>
            </a:r>
          </a:p>
          <a:p>
            <a:pPr eaLnBrk="1" hangingPunct="1"/>
            <a:r>
              <a:rPr lang="en-US" dirty="0" smtClean="0"/>
              <a:t>Running and Tuning at the Same Time</a:t>
            </a:r>
          </a:p>
          <a:p>
            <a:pPr lvl="1" eaLnBrk="1" hangingPunct="1"/>
            <a:r>
              <a:rPr lang="en-US" dirty="0" smtClean="0"/>
              <a:t>Learn to listen to two audio streams at one time</a:t>
            </a:r>
          </a:p>
          <a:p>
            <a:pPr lvl="1" eaLnBrk="1" hangingPunct="1"/>
            <a:r>
              <a:rPr lang="en-US" dirty="0" smtClean="0"/>
              <a:t>Practice shifting your focus</a:t>
            </a:r>
          </a:p>
          <a:p>
            <a:pPr eaLnBrk="1" hangingPunct="1"/>
            <a:r>
              <a:rPr lang="en-US" dirty="0" smtClean="0"/>
              <a:t>Great for spot-chasing while slow-running</a:t>
            </a:r>
          </a:p>
          <a:p>
            <a:pPr eaLnBrk="1" hangingPunct="1"/>
            <a:r>
              <a:rPr lang="en-US" dirty="0" smtClean="0"/>
              <a:t>Operate for a net gain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CQing</a:t>
            </a:r>
            <a:endParaRPr lang="en-US" sz="4000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 high in the band for best SNR</a:t>
            </a:r>
          </a:p>
          <a:p>
            <a:r>
              <a:rPr lang="en-US" dirty="0" smtClean="0"/>
              <a:t>Respond consistently &amp; efficiently</a:t>
            </a:r>
          </a:p>
          <a:p>
            <a:r>
              <a:rPr lang="en-US" dirty="0" smtClean="0"/>
              <a:t>Work the fast stations first</a:t>
            </a:r>
          </a:p>
          <a:p>
            <a:r>
              <a:rPr lang="en-US" dirty="0" smtClean="0"/>
              <a:t>Pull out a full call whenever you can</a:t>
            </a:r>
          </a:p>
          <a:p>
            <a:r>
              <a:rPr lang="en-US" dirty="0" smtClean="0"/>
              <a:t>Listen for “DX sound”  and odd first letters</a:t>
            </a:r>
          </a:p>
          <a:p>
            <a:r>
              <a:rPr lang="en-US" dirty="0" smtClean="0"/>
              <a:t>Manage your RF Gain &amp; Attenuation</a:t>
            </a:r>
          </a:p>
          <a:p>
            <a:r>
              <a:rPr lang="en-US" dirty="0" smtClean="0"/>
              <a:t>Learn to rely on your ears for filtering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Antenna</a:t>
            </a:r>
            <a:r>
              <a:rPr lang="en-US" dirty="0" smtClean="0"/>
              <a:t> Selection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for the next level</a:t>
            </a:r>
          </a:p>
          <a:p>
            <a:r>
              <a:rPr lang="en-US" dirty="0" smtClean="0"/>
              <a:t>Simplify switching and aiming</a:t>
            </a:r>
          </a:p>
          <a:p>
            <a:pPr lvl="1"/>
            <a:r>
              <a:rPr lang="en-US" dirty="0" smtClean="0"/>
              <a:t>Contesting is not DX-</a:t>
            </a:r>
            <a:r>
              <a:rPr lang="en-US" dirty="0" err="1" smtClean="0"/>
              <a:t>ing</a:t>
            </a:r>
            <a:endParaRPr lang="en-US" dirty="0" smtClean="0"/>
          </a:p>
          <a:p>
            <a:r>
              <a:rPr lang="en-US" dirty="0" smtClean="0"/>
              <a:t>A small fixed Yagi to EU, </a:t>
            </a:r>
            <a:r>
              <a:rPr lang="en-US" dirty="0" err="1" smtClean="0"/>
              <a:t>Carib</a:t>
            </a:r>
            <a:r>
              <a:rPr lang="en-US" dirty="0" smtClean="0"/>
              <a:t>, </a:t>
            </a:r>
            <a:r>
              <a:rPr lang="en-US" dirty="0" err="1" smtClean="0"/>
              <a:t>PacRim</a:t>
            </a:r>
            <a:r>
              <a:rPr lang="en-US" dirty="0" smtClean="0"/>
              <a:t>, or ?</a:t>
            </a:r>
          </a:p>
          <a:p>
            <a:r>
              <a:rPr lang="en-US" dirty="0" smtClean="0"/>
              <a:t>Simple low-band receive antennas</a:t>
            </a:r>
          </a:p>
          <a:p>
            <a:pPr lvl="1"/>
            <a:r>
              <a:rPr lang="en-US" dirty="0" smtClean="0"/>
              <a:t>Reduce noise = reduce fatigue</a:t>
            </a:r>
          </a:p>
          <a:p>
            <a:r>
              <a:rPr lang="en-US" dirty="0" smtClean="0"/>
              <a:t>Still the biggest bang for the buck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Radios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Clean receiver – most important</a:t>
            </a:r>
          </a:p>
          <a:p>
            <a:pPr lvl="1"/>
            <a:r>
              <a:rPr lang="en-US" dirty="0" smtClean="0"/>
              <a:t>Linearity</a:t>
            </a:r>
          </a:p>
          <a:p>
            <a:pPr lvl="1"/>
            <a:r>
              <a:rPr lang="en-US" dirty="0" smtClean="0"/>
              <a:t>Gain management</a:t>
            </a:r>
          </a:p>
          <a:p>
            <a:pPr lvl="1"/>
            <a:r>
              <a:rPr lang="en-US" dirty="0" smtClean="0"/>
              <a:t>Filtering</a:t>
            </a:r>
          </a:p>
          <a:p>
            <a:pPr lvl="1"/>
            <a:r>
              <a:rPr lang="en-US" dirty="0" smtClean="0"/>
              <a:t>Low Distortion audio</a:t>
            </a:r>
          </a:p>
          <a:p>
            <a:r>
              <a:rPr lang="en-US" dirty="0" smtClean="0"/>
              <a:t>Clean transmit – code, phone, digital</a:t>
            </a:r>
          </a:p>
          <a:p>
            <a:r>
              <a:rPr lang="en-US" dirty="0" smtClean="0"/>
              <a:t>Learn to use them!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Gadgets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fewer boxes to manage, the better</a:t>
            </a:r>
          </a:p>
          <a:p>
            <a:r>
              <a:rPr lang="en-US" dirty="0" smtClean="0"/>
              <a:t>Carefully evaluate the need</a:t>
            </a:r>
          </a:p>
          <a:p>
            <a:r>
              <a:rPr lang="en-US" dirty="0" smtClean="0"/>
              <a:t>Are there alternatives?</a:t>
            </a:r>
          </a:p>
          <a:p>
            <a:r>
              <a:rPr lang="en-US" dirty="0" smtClean="0"/>
              <a:t>Is the extra complexity worth it?</a:t>
            </a:r>
          </a:p>
          <a:p>
            <a:r>
              <a:rPr lang="en-US" dirty="0" smtClean="0"/>
              <a:t>Integrate into the station</a:t>
            </a:r>
          </a:p>
          <a:p>
            <a:r>
              <a:rPr lang="en-US" dirty="0" smtClean="0"/>
              <a:t>Learn to use it!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Software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off unused features &amp; windows</a:t>
            </a:r>
          </a:p>
          <a:p>
            <a:r>
              <a:rPr lang="en-US" dirty="0" smtClean="0"/>
              <a:t>Upgrade and test </a:t>
            </a:r>
            <a:r>
              <a:rPr lang="en-US" b="1" i="1" u="sng" dirty="0" smtClean="0"/>
              <a:t>before</a:t>
            </a:r>
            <a:r>
              <a:rPr lang="en-US" dirty="0" smtClean="0"/>
              <a:t> Friday</a:t>
            </a:r>
          </a:p>
          <a:p>
            <a:r>
              <a:rPr lang="en-US" dirty="0" smtClean="0"/>
              <a:t>Arrange windows to match your layout</a:t>
            </a:r>
          </a:p>
          <a:p>
            <a:r>
              <a:rPr lang="en-US" dirty="0" smtClean="0"/>
              <a:t>Learn how to </a:t>
            </a:r>
          </a:p>
          <a:p>
            <a:pPr lvl="1"/>
            <a:r>
              <a:rPr lang="en-US" dirty="0" smtClean="0"/>
              <a:t>Edit a previous QSO while not suspending a run</a:t>
            </a:r>
          </a:p>
          <a:p>
            <a:pPr lvl="1"/>
            <a:r>
              <a:rPr lang="en-US" dirty="0" smtClean="0"/>
              <a:t>Switch focus between radios</a:t>
            </a:r>
          </a:p>
          <a:p>
            <a:r>
              <a:rPr lang="en-US" dirty="0" smtClean="0"/>
              <a:t>Put the monitor where you can see it easily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Resources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305800" cy="4411662"/>
          </a:xfrm>
        </p:spPr>
        <p:txBody>
          <a:bodyPr/>
          <a:lstStyle/>
          <a:p>
            <a:r>
              <a:rPr lang="en-US" dirty="0" smtClean="0"/>
              <a:t>Other contesters &amp; your contest club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3830scores.com</a:t>
            </a:r>
            <a:r>
              <a:rPr lang="en-US" dirty="0" smtClean="0"/>
              <a:t> soapbox</a:t>
            </a:r>
          </a:p>
          <a:p>
            <a:r>
              <a:rPr lang="en-US" dirty="0" smtClean="0"/>
              <a:t>K8ND’s SO2R Web page - </a:t>
            </a:r>
            <a:r>
              <a:rPr lang="en-US" sz="2800" b="1" dirty="0" smtClean="0">
                <a:solidFill>
                  <a:srgbClr val="0070C0"/>
                </a:solidFill>
              </a:rPr>
              <a:t>www.k8nd.com/Radio/SO2R/K8ND_SO2R.htm</a:t>
            </a:r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W4RNL Antenna Design – </a:t>
            </a:r>
            <a:r>
              <a:rPr lang="en-US" b="1" dirty="0" smtClean="0">
                <a:solidFill>
                  <a:srgbClr val="0070C0"/>
                </a:solidFill>
              </a:rPr>
              <a:t>cebik.com</a:t>
            </a:r>
          </a:p>
          <a:p>
            <a:r>
              <a:rPr lang="en-US" dirty="0" err="1" smtClean="0"/>
              <a:t>Towertalk</a:t>
            </a:r>
            <a:r>
              <a:rPr lang="en-US" dirty="0" smtClean="0"/>
              <a:t>, Top Band reflectors</a:t>
            </a:r>
          </a:p>
          <a:p>
            <a:r>
              <a:rPr lang="en-US" i="1" dirty="0" smtClean="0"/>
              <a:t>National Contest Journal </a:t>
            </a:r>
            <a:r>
              <a:rPr lang="en-US" dirty="0" smtClean="0"/>
              <a:t>&amp; </a:t>
            </a:r>
            <a:r>
              <a:rPr lang="en-US" b="1" dirty="0" smtClean="0">
                <a:solidFill>
                  <a:srgbClr val="0070C0"/>
                </a:solidFill>
              </a:rPr>
              <a:t>ncjweb.com</a:t>
            </a:r>
            <a:endParaRPr lang="en-US" b="1" i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ARRL </a:t>
            </a:r>
            <a:r>
              <a:rPr lang="en-US" i="1" dirty="0" smtClean="0"/>
              <a:t>Contest Update </a:t>
            </a:r>
            <a:r>
              <a:rPr lang="en-US" dirty="0" smtClean="0"/>
              <a:t>newsletter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Priorities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Thanks</a:t>
            </a:r>
            <a:r>
              <a:rPr lang="en-US" dirty="0" smtClean="0"/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the Heck is NØAX?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why do you care?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 of the Session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Define the problem</a:t>
            </a:r>
          </a:p>
          <a:p>
            <a:pPr eaLnBrk="1" hangingPunct="1"/>
            <a:r>
              <a:rPr lang="en-US" dirty="0" smtClean="0"/>
              <a:t>Discuss making an overall strategy</a:t>
            </a:r>
          </a:p>
          <a:p>
            <a:pPr eaLnBrk="1" hangingPunct="1"/>
            <a:r>
              <a:rPr lang="en-US" dirty="0" smtClean="0"/>
              <a:t>Find “Score dB’s”</a:t>
            </a:r>
          </a:p>
          <a:p>
            <a:pPr eaLnBrk="1" hangingPunct="1"/>
            <a:r>
              <a:rPr lang="en-US" dirty="0" smtClean="0"/>
              <a:t>Encourage you to improve</a:t>
            </a:r>
          </a:p>
          <a:p>
            <a:pPr eaLnBrk="1" hangingPunct="1"/>
            <a:r>
              <a:rPr lang="en-US" dirty="0" err="1" smtClean="0"/>
              <a:t>Laff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Assumptions about you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Familiar with contesting</a:t>
            </a:r>
          </a:p>
          <a:p>
            <a:pPr eaLnBrk="1" hangingPunct="1"/>
            <a:r>
              <a:rPr lang="en-US" dirty="0" smtClean="0"/>
              <a:t>Modest station – one radio, no amp</a:t>
            </a:r>
          </a:p>
          <a:p>
            <a:pPr eaLnBrk="1" hangingPunct="1"/>
            <a:r>
              <a:rPr lang="en-US" dirty="0" smtClean="0"/>
              <a:t>Modest budget</a:t>
            </a:r>
          </a:p>
          <a:p>
            <a:pPr eaLnBrk="1" hangingPunct="1"/>
            <a:r>
              <a:rPr lang="en-US" dirty="0" smtClean="0"/>
              <a:t>Willing to progress step-by-step</a:t>
            </a:r>
          </a:p>
          <a:p>
            <a:pPr eaLnBrk="1" hangingPunct="1"/>
            <a:r>
              <a:rPr lang="en-US" dirty="0" smtClean="0"/>
              <a:t>Taken and given some lumps</a:t>
            </a:r>
          </a:p>
          <a:p>
            <a:pPr eaLnBrk="1" hangingPunct="1"/>
            <a:r>
              <a:rPr lang="en-US" dirty="0" smtClean="0"/>
              <a:t>Want to give some more lumps</a:t>
            </a:r>
          </a:p>
          <a:p>
            <a:pPr eaLnBrk="1" hangingPunct="1"/>
            <a:r>
              <a:rPr lang="en-US" dirty="0" smtClean="0"/>
              <a:t>What’s the best way to get better?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To Use This Presentation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Not a how-to cookbook</a:t>
            </a:r>
          </a:p>
          <a:p>
            <a:pPr eaLnBrk="1" hangingPunct="1"/>
            <a:r>
              <a:rPr lang="en-US" dirty="0" smtClean="0"/>
              <a:t>Follow in the text</a:t>
            </a:r>
          </a:p>
          <a:p>
            <a:pPr eaLnBrk="1" hangingPunct="1"/>
            <a:r>
              <a:rPr lang="en-US" dirty="0" smtClean="0"/>
              <a:t>Take short notes</a:t>
            </a:r>
          </a:p>
          <a:p>
            <a:pPr eaLnBrk="1" hangingPunct="1"/>
            <a:r>
              <a:rPr lang="en-US" dirty="0" smtClean="0"/>
              <a:t>Jot down ideas as we go</a:t>
            </a:r>
          </a:p>
          <a:p>
            <a:pPr eaLnBrk="1" hangingPunct="1"/>
            <a:r>
              <a:rPr lang="en-US" dirty="0" smtClean="0"/>
              <a:t>Every operator and station is different</a:t>
            </a:r>
          </a:p>
          <a:p>
            <a:pPr eaLnBrk="1" hangingPunct="1"/>
            <a:r>
              <a:rPr lang="en-US" dirty="0" smtClean="0"/>
              <a:t>We </a:t>
            </a:r>
            <a:r>
              <a:rPr lang="en-US" b="1" i="1" dirty="0" smtClean="0"/>
              <a:t>all</a:t>
            </a:r>
            <a:r>
              <a:rPr lang="en-US" dirty="0" smtClean="0"/>
              <a:t> started low and slow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Priorities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15240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Repent</a:t>
            </a: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Right Arrow 8"/>
          <p:cNvSpPr>
            <a:spLocks noChangeArrowheads="1"/>
          </p:cNvSpPr>
          <p:nvPr/>
        </p:nvSpPr>
        <p:spPr bwMode="auto">
          <a:xfrm rot="-7596535">
            <a:off x="3230563" y="42814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Right Arrow 10"/>
          <p:cNvSpPr>
            <a:spLocks noChangeArrowheads="1"/>
          </p:cNvSpPr>
          <p:nvPr/>
        </p:nvSpPr>
        <p:spPr bwMode="auto">
          <a:xfrm rot="-2590505">
            <a:off x="3149600" y="2695575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4">
      <a:dk1>
        <a:srgbClr val="666699"/>
      </a:dk1>
      <a:lt1>
        <a:srgbClr val="FFFFFF"/>
      </a:lt1>
      <a:dk2>
        <a:srgbClr val="86001A"/>
      </a:dk2>
      <a:lt2>
        <a:srgbClr val="CCCC66"/>
      </a:lt2>
      <a:accent1>
        <a:srgbClr val="FF3300"/>
      </a:accent1>
      <a:accent2>
        <a:srgbClr val="FF6600"/>
      </a:accent2>
      <a:accent3>
        <a:srgbClr val="C3AAAB"/>
      </a:accent3>
      <a:accent4>
        <a:srgbClr val="DADADA"/>
      </a:accent4>
      <a:accent5>
        <a:srgbClr val="FFADAA"/>
      </a:accent5>
      <a:accent6>
        <a:srgbClr val="E75C00"/>
      </a:accent6>
      <a:hlink>
        <a:srgbClr val="CC9900"/>
      </a:hlink>
      <a:folHlink>
        <a:srgbClr val="FF0000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 OS X:Applications:Microsoft Office 2004:Templates:Presentations:Designs:Network</Template>
  <TotalTime>710</TotalTime>
  <Words>852</Words>
  <Application>Microsoft Office PowerPoint</Application>
  <PresentationFormat>On-screen Show (4:3)</PresentationFormat>
  <Paragraphs>213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Network</vt:lpstr>
      <vt:lpstr>CTU Presents</vt:lpstr>
      <vt:lpstr>Overview</vt:lpstr>
      <vt:lpstr>Who the Heck is NØAX?</vt:lpstr>
      <vt:lpstr>Goals of the Session</vt:lpstr>
      <vt:lpstr>Assumptions about you</vt:lpstr>
      <vt:lpstr>How To Use This Presentation</vt:lpstr>
      <vt:lpstr>Priorities</vt:lpstr>
      <vt:lpstr>Cycle of Life</vt:lpstr>
      <vt:lpstr>Cycle of Life</vt:lpstr>
      <vt:lpstr>Layers</vt:lpstr>
      <vt:lpstr>The Operator - Ergonomics</vt:lpstr>
      <vt:lpstr>The Operator – A Human!</vt:lpstr>
      <vt:lpstr>Knowledge</vt:lpstr>
      <vt:lpstr>Technique</vt:lpstr>
      <vt:lpstr>Technique – Gimme’s</vt:lpstr>
      <vt:lpstr>Technique – Accuracy</vt:lpstr>
      <vt:lpstr>Technique – Managing Time</vt:lpstr>
      <vt:lpstr>Technique – Managing Score</vt:lpstr>
      <vt:lpstr>The Second Radio &amp; Antenna</vt:lpstr>
      <vt:lpstr>The Second Radio – Using It</vt:lpstr>
      <vt:lpstr>CQing</vt:lpstr>
      <vt:lpstr>Antenna Selection</vt:lpstr>
      <vt:lpstr>Radios</vt:lpstr>
      <vt:lpstr>Gadgets</vt:lpstr>
      <vt:lpstr>Software</vt:lpstr>
      <vt:lpstr>Resources</vt:lpstr>
      <vt:lpstr>Priorities</vt:lpstr>
      <vt:lpstr>Thanks!</vt:lpstr>
    </vt:vector>
  </TitlesOfParts>
  <Company>Nick Stafre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CTU Presents</dc:title>
  <dc:creator>Nick Stafre</dc:creator>
  <cp:lastModifiedBy>Ward Silver</cp:lastModifiedBy>
  <cp:revision>47</cp:revision>
  <cp:lastPrinted>2007-03-27T17:23:57Z</cp:lastPrinted>
  <dcterms:created xsi:type="dcterms:W3CDTF">2007-03-27T16:54:53Z</dcterms:created>
  <dcterms:modified xsi:type="dcterms:W3CDTF">2016-03-22T16:25:51Z</dcterms:modified>
</cp:coreProperties>
</file>