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5" r:id="rId1"/>
  </p:sldMasterIdLst>
  <p:notesMasterIdLst>
    <p:notesMasterId r:id="rId14"/>
  </p:notesMasterIdLst>
  <p:handoutMasterIdLst>
    <p:handoutMasterId r:id="rId15"/>
  </p:handoutMasterIdLst>
  <p:sldIdLst>
    <p:sldId id="279" r:id="rId2"/>
    <p:sldId id="335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 autoAdjust="0"/>
    <p:restoredTop sz="89855" autoAdjust="0"/>
  </p:normalViewPr>
  <p:slideViewPr>
    <p:cSldViewPr>
      <p:cViewPr varScale="1">
        <p:scale>
          <a:sx n="109" d="100"/>
          <a:sy n="109" d="100"/>
        </p:scale>
        <p:origin x="10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880EF0-73BF-43DD-A268-9EDFB4A76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8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06D70A9-74C8-4C5E-97FD-DA92AEDC9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7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70A9-74C8-4C5E-97FD-DA92AEDC94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70A9-74C8-4C5E-97FD-DA92AEDC94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58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70A9-74C8-4C5E-97FD-DA92AEDC94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7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70A9-74C8-4C5E-97FD-DA92AEDC94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2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43" descr="9267_CTULogo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38800"/>
            <a:ext cx="11239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ICOM wht_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76900"/>
            <a:ext cx="1023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838199"/>
            <a:ext cx="6781800" cy="1762125"/>
          </a:xfrm>
        </p:spPr>
        <p:txBody>
          <a:bodyPr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031206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23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Dayton 2013</a:t>
            </a:r>
          </a:p>
        </p:txBody>
      </p:sp>
    </p:spTree>
    <p:extLst>
      <p:ext uri="{BB962C8B-B14F-4D97-AF65-F5344CB8AC3E}">
        <p14:creationId xmlns:p14="http://schemas.microsoft.com/office/powerpoint/2010/main" val="303420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Dayton 2013</a:t>
            </a:r>
          </a:p>
        </p:txBody>
      </p:sp>
    </p:spTree>
    <p:extLst>
      <p:ext uri="{BB962C8B-B14F-4D97-AF65-F5344CB8AC3E}">
        <p14:creationId xmlns:p14="http://schemas.microsoft.com/office/powerpoint/2010/main" val="52288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Dayton 2013</a:t>
            </a:r>
          </a:p>
        </p:txBody>
      </p:sp>
    </p:spTree>
    <p:extLst>
      <p:ext uri="{BB962C8B-B14F-4D97-AF65-F5344CB8AC3E}">
        <p14:creationId xmlns:p14="http://schemas.microsoft.com/office/powerpoint/2010/main" val="54243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Dayton 2013</a:t>
            </a:r>
          </a:p>
        </p:txBody>
      </p:sp>
    </p:spTree>
    <p:extLst>
      <p:ext uri="{BB962C8B-B14F-4D97-AF65-F5344CB8AC3E}">
        <p14:creationId xmlns:p14="http://schemas.microsoft.com/office/powerpoint/2010/main" val="238547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Dayton 2013</a:t>
            </a:r>
          </a:p>
        </p:txBody>
      </p:sp>
    </p:spTree>
    <p:extLst>
      <p:ext uri="{BB962C8B-B14F-4D97-AF65-F5344CB8AC3E}">
        <p14:creationId xmlns:p14="http://schemas.microsoft.com/office/powerpoint/2010/main" val="426542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Dayton 2013</a:t>
            </a:r>
          </a:p>
        </p:txBody>
      </p:sp>
    </p:spTree>
    <p:extLst>
      <p:ext uri="{BB962C8B-B14F-4D97-AF65-F5344CB8AC3E}">
        <p14:creationId xmlns:p14="http://schemas.microsoft.com/office/powerpoint/2010/main" val="9274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Dayton 2013</a:t>
            </a:r>
          </a:p>
        </p:txBody>
      </p:sp>
    </p:spTree>
    <p:extLst>
      <p:ext uri="{BB962C8B-B14F-4D97-AF65-F5344CB8AC3E}">
        <p14:creationId xmlns:p14="http://schemas.microsoft.com/office/powerpoint/2010/main" val="151527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001000" y="152400"/>
            <a:ext cx="0" cy="1371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467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0" name="Picture 40" descr="9267_CTU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9715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1" descr="ICOM blk r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965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Dayton 2013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6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rgbClr val="000000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300">
          <a:solidFill>
            <a:srgbClr val="000000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5913" y="0"/>
            <a:ext cx="6781800" cy="2371725"/>
          </a:xfrm>
        </p:spPr>
        <p:txBody>
          <a:bodyPr/>
          <a:lstStyle/>
          <a:p>
            <a:pPr algn="ctr"/>
            <a:r>
              <a:rPr lang="en-US" sz="3800" dirty="0"/>
              <a:t>Adapting </a:t>
            </a:r>
            <a:r>
              <a:rPr lang="en-US" sz="3800"/>
              <a:t>Your Contest </a:t>
            </a:r>
            <a:r>
              <a:rPr lang="en-US" sz="3800" dirty="0"/>
              <a:t>Strategies to the Rapidly Declining </a:t>
            </a:r>
            <a:r>
              <a:rPr lang="en-US" sz="3800"/>
              <a:t>Solar Cycle 24</a:t>
            </a:r>
            <a:endParaRPr lang="en-US" sz="3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49312" y="3226594"/>
            <a:ext cx="6389687" cy="2031206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Two more years of declining solar activity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Then at least three years of solar minimum</a:t>
            </a:r>
          </a:p>
          <a:p>
            <a:pPr algn="l"/>
            <a:r>
              <a:rPr lang="en-US" sz="2400" dirty="0"/>
              <a:t>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Dayton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4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001000" cy="609600"/>
          </a:xfrm>
        </p:spPr>
        <p:txBody>
          <a:bodyPr/>
          <a:lstStyle/>
          <a:p>
            <a:pPr algn="ctr"/>
            <a:r>
              <a:rPr lang="en-US" sz="3200" dirty="0"/>
              <a:t>15 Meter Propagation</a:t>
            </a:r>
            <a:br>
              <a:rPr lang="en-US" sz="3200" dirty="0"/>
            </a:br>
            <a:r>
              <a:rPr lang="en-US" sz="2400" dirty="0">
                <a:solidFill>
                  <a:srgbClr val="000000"/>
                </a:solidFill>
              </a:rPr>
              <a:t>During the Two Year Decline to Solar Minimum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38100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1000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Usually closes a few hours after our sunset   ~0200Z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900" dirty="0"/>
              <a:t>always stays closed all night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Europe, Mid-East, north Africa propagation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from about our sunrise until mid-afternoon   1200Z to about 1800Z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much shorter openings than we’ve enjoyed in recent years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Japan, Far East and central Asia propagation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afternoon short path opening from 2130 to about 0000Z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morning long path opening from about 1300Z to about 1400Z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polar opening to central Asia from about 1400 to about1600Z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much shorter openings than we’ve enjoyed in recent years</a:t>
            </a:r>
          </a:p>
        </p:txBody>
      </p:sp>
    </p:spTree>
    <p:extLst>
      <p:ext uri="{BB962C8B-B14F-4D97-AF65-F5344CB8AC3E}">
        <p14:creationId xmlns:p14="http://schemas.microsoft.com/office/powerpoint/2010/main" val="70542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001000" cy="609600"/>
          </a:xfrm>
        </p:spPr>
        <p:txBody>
          <a:bodyPr/>
          <a:lstStyle/>
          <a:p>
            <a:pPr algn="ctr"/>
            <a:r>
              <a:rPr lang="en-US" sz="3200" dirty="0"/>
              <a:t>10 Meter Propagation</a:t>
            </a:r>
            <a:br>
              <a:rPr lang="en-US" sz="3200" dirty="0"/>
            </a:br>
            <a:r>
              <a:rPr lang="en-US" sz="2400" dirty="0">
                <a:solidFill>
                  <a:srgbClr val="000000"/>
                </a:solidFill>
              </a:rPr>
              <a:t>During the Two Year Decline to Solar Minimum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4958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1000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Usually starts to open about an hour after our sunrise  ~1300Z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Usually closes a few hours after our sunset                  ~0000Z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always stays closed all night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Europe, Mid-East, north Africa propagation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short path propagation becomes less frequent and much shorter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weak signal skew paths (110-150 degrees) typically ~1400-1700Z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500" dirty="0"/>
              <a:t>Japan and Far East propagation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short path propagation is extremely unusual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morning long path starting at about 1300Z to about 1400Z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evening skew paths (200-270 degrees) from  ~2130Z to 2230Z</a:t>
            </a:r>
          </a:p>
        </p:txBody>
      </p:sp>
    </p:spTree>
    <p:extLst>
      <p:ext uri="{BB962C8B-B14F-4D97-AF65-F5344CB8AC3E}">
        <p14:creationId xmlns:p14="http://schemas.microsoft.com/office/powerpoint/2010/main" val="3903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001000" cy="609600"/>
          </a:xfrm>
        </p:spPr>
        <p:txBody>
          <a:bodyPr/>
          <a:lstStyle/>
          <a:p>
            <a:pPr algn="ctr"/>
            <a:r>
              <a:rPr lang="en-US" sz="3200" dirty="0"/>
              <a:t>DX Contest Strategies </a:t>
            </a:r>
            <a:br>
              <a:rPr lang="en-US" sz="3200" dirty="0"/>
            </a:br>
            <a:r>
              <a:rPr lang="en-US" sz="2400" dirty="0">
                <a:solidFill>
                  <a:srgbClr val="000000"/>
                </a:solidFill>
              </a:rPr>
              <a:t>for the Two Year Decline to Solar 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44958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1000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Improve your low band antennas this summer!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Start the contest on 40 meters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900" dirty="0"/>
              <a:t>the strong European opening could end after just a few hours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Capitalize on improving 160 and 80M propagation 0200-0830Z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900" dirty="0"/>
              <a:t>mainly when 40 meters is not strongly open to Europe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Look for a </a:t>
            </a:r>
            <a:r>
              <a:rPr lang="en-US" sz="2200"/>
              <a:t>strong European </a:t>
            </a:r>
            <a:r>
              <a:rPr lang="en-US" sz="2200" dirty="0"/>
              <a:t>opening on </a:t>
            </a:r>
            <a:r>
              <a:rPr lang="en-US" sz="2200"/>
              <a:t>40 meters </a:t>
            </a:r>
            <a:r>
              <a:rPr lang="en-US" sz="2200" dirty="0"/>
              <a:t>0600-0900Z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160, 80 and 40 meter openings to VK, ZL, JA        0900-1230Z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Look for the start of the 20M European opening     1000-1200Z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Look for the start of the 15M European opening     1200-1400Z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Check 10 meters frequently for propagation           1300-2200Z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Start of the strong 40M meter European opening at      ~2000Z            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Look for short 15 and 20 meter JA openings           2130-2300Z</a:t>
            </a:r>
          </a:p>
          <a:p>
            <a:pPr lvl="1">
              <a:lnSpc>
                <a:spcPct val="90000"/>
              </a:lnSpc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6626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001000" cy="792163"/>
          </a:xfrm>
        </p:spPr>
        <p:txBody>
          <a:bodyPr/>
          <a:lstStyle/>
          <a:p>
            <a:pPr algn="ctr"/>
            <a:r>
              <a:rPr lang="en-US" sz="3000" dirty="0"/>
              <a:t>Two More Years of Declining Solar Activity </a:t>
            </a:r>
            <a:br>
              <a:rPr lang="en-US" sz="3200" dirty="0"/>
            </a:br>
            <a:r>
              <a:rPr lang="en-US" sz="3000" dirty="0">
                <a:solidFill>
                  <a:srgbClr val="000000"/>
                </a:solidFill>
              </a:rPr>
              <a:t>Then Three+ Years of Solar Minimum</a:t>
            </a:r>
          </a:p>
        </p:txBody>
      </p:sp>
      <p:pic>
        <p:nvPicPr>
          <p:cNvPr id="1026" name="Picture 2" descr="The latest F10.7cm radio flux progression pl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747856" cy="51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7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219200"/>
          </a:xfrm>
        </p:spPr>
        <p:txBody>
          <a:bodyPr/>
          <a:lstStyle/>
          <a:p>
            <a:pPr algn="ctr"/>
            <a:br>
              <a:rPr lang="en-US" sz="2800" dirty="0">
                <a:solidFill>
                  <a:srgbClr val="FF0000"/>
                </a:solidFill>
              </a:rPr>
            </a:b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What About Solar Cycle 25 ??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Precursors of a </a:t>
            </a:r>
            <a:r>
              <a:rPr lang="en-US" sz="2200" i="1" dirty="0">
                <a:solidFill>
                  <a:srgbClr val="000000"/>
                </a:solidFill>
              </a:rPr>
              <a:t>possibly</a:t>
            </a:r>
            <a:r>
              <a:rPr lang="en-US" sz="2200" dirty="0">
                <a:solidFill>
                  <a:srgbClr val="000000"/>
                </a:solidFill>
              </a:rPr>
              <a:t> weak Solar Cycle 25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16963" y="6492875"/>
            <a:ext cx="411162" cy="365125"/>
          </a:xfrm>
          <a:prstGeom prst="rect">
            <a:avLst/>
          </a:prstGeom>
        </p:spPr>
        <p:txBody>
          <a:bodyPr/>
          <a:lstStyle/>
          <a:p>
            <a:fld id="{D1856EB3-9DB2-4646-A83F-B980E8D71DA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13702" y="3352446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Sunspot Number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400800" y="3505200"/>
            <a:ext cx="1143000" cy="1219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6634075" y="4326309"/>
            <a:ext cx="0" cy="838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629400" y="4362062"/>
            <a:ext cx="0" cy="914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6049345" y="2286000"/>
            <a:ext cx="580055" cy="1905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098894" y="1335107"/>
            <a:ext cx="597306" cy="32586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7077269" y="4332517"/>
            <a:ext cx="0" cy="685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071061" y="4306076"/>
            <a:ext cx="1" cy="914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172200" y="2438400"/>
            <a:ext cx="894186" cy="19221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542663" y="5867400"/>
            <a:ext cx="6077337" cy="8002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/>
              <a:t>Accurate</a:t>
            </a:r>
            <a:r>
              <a:rPr lang="en-US" sz="2300" dirty="0"/>
              <a:t> Cycle 25 forecasting is not possible </a:t>
            </a:r>
            <a:br>
              <a:rPr lang="en-US" sz="2300" dirty="0"/>
            </a:br>
            <a:r>
              <a:rPr lang="en-US" sz="2300" dirty="0"/>
              <a:t>until about three years </a:t>
            </a:r>
            <a:r>
              <a:rPr lang="en-US" sz="2300" i="1" dirty="0"/>
              <a:t>after</a:t>
            </a:r>
            <a:r>
              <a:rPr lang="en-US" sz="2300" dirty="0"/>
              <a:t> solar minimum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7543800" y="4925026"/>
            <a:ext cx="457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7515807" y="4921903"/>
            <a:ext cx="381001" cy="93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479350" y="2817894"/>
            <a:ext cx="293050" cy="21351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81000" y="1371600"/>
            <a:ext cx="8534399" cy="3276600"/>
          </a:xfrm>
        </p:spPr>
        <p:txBody>
          <a:bodyPr/>
          <a:lstStyle/>
          <a:p>
            <a:r>
              <a:rPr lang="en-US" sz="2400" dirty="0"/>
              <a:t>Unusually weak solar polar magnetic field strengths            </a:t>
            </a:r>
          </a:p>
          <a:p>
            <a:pPr lvl="1"/>
            <a:r>
              <a:rPr lang="en-US" sz="2000" dirty="0"/>
              <a:t>field strengths should reach their peak between 2018 and 2020</a:t>
            </a:r>
          </a:p>
          <a:p>
            <a:pPr lvl="2"/>
            <a:r>
              <a:rPr lang="en-US" sz="1700" dirty="0"/>
              <a:t>www.solen.info/solar/polarfields/polarfields.jpg</a:t>
            </a:r>
          </a:p>
          <a:p>
            <a:r>
              <a:rPr lang="en-US" sz="2400" dirty="0"/>
              <a:t>Unusually large numbers of spotless days</a:t>
            </a:r>
          </a:p>
          <a:p>
            <a:pPr lvl="1"/>
            <a:r>
              <a:rPr lang="en-US" sz="2000" dirty="0"/>
              <a:t>possibly starting later this year or next year</a:t>
            </a:r>
          </a:p>
          <a:p>
            <a:r>
              <a:rPr lang="en-US" sz="2400" dirty="0"/>
              <a:t>Unusually quiet geomagnetic field from 2018 to 2020+ </a:t>
            </a:r>
          </a:p>
          <a:p>
            <a:pPr lvl="1"/>
            <a:r>
              <a:rPr lang="en-US" sz="2000" dirty="0"/>
              <a:t>reported by the A-index</a:t>
            </a:r>
          </a:p>
          <a:p>
            <a:r>
              <a:rPr lang="en-US" sz="2400" dirty="0"/>
              <a:t>Unusually late appearance of new Solar Cycle 25 sunspots</a:t>
            </a:r>
          </a:p>
          <a:p>
            <a:pPr lvl="1"/>
            <a:r>
              <a:rPr lang="en-US" sz="2000" dirty="0"/>
              <a:t>new Solar Cycle 25 sun spots should appear by 2020</a:t>
            </a:r>
          </a:p>
          <a:p>
            <a:r>
              <a:rPr lang="en-US" sz="2400" dirty="0"/>
              <a:t>Unusually long solar minimum </a:t>
            </a:r>
          </a:p>
          <a:p>
            <a:pPr lvl="1"/>
            <a:r>
              <a:rPr lang="en-US" sz="2000" dirty="0"/>
              <a:t>solar flux in the low 70s persisting after 2020</a:t>
            </a:r>
          </a:p>
        </p:txBody>
      </p:sp>
    </p:spTree>
    <p:extLst>
      <p:ext uri="{BB962C8B-B14F-4D97-AF65-F5344CB8AC3E}">
        <p14:creationId xmlns:p14="http://schemas.microsoft.com/office/powerpoint/2010/main" val="21529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524000"/>
          </a:xfrm>
        </p:spPr>
        <p:txBody>
          <a:bodyPr/>
          <a:lstStyle/>
          <a:p>
            <a:pPr lvl="0" algn="ctr"/>
            <a:r>
              <a:rPr lang="en-US" sz="3200" dirty="0"/>
              <a:t>Declining Solar Activity Since Cycle 22 </a:t>
            </a:r>
            <a:r>
              <a:rPr lang="en-US" sz="2800" i="1" dirty="0">
                <a:solidFill>
                  <a:srgbClr val="000000"/>
                </a:solidFill>
              </a:rPr>
              <a:t>Suggests</a:t>
            </a:r>
            <a:r>
              <a:rPr lang="en-US" sz="2800" dirty="0">
                <a:solidFill>
                  <a:srgbClr val="000000"/>
                </a:solidFill>
              </a:rPr>
              <a:t> a Weak Solar Cycle 25</a:t>
            </a:r>
            <a:br>
              <a:rPr lang="en-US" sz="2000" dirty="0"/>
            </a:b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7800" y="6324600"/>
            <a:ext cx="6248400" cy="365125"/>
          </a:xfrm>
        </p:spPr>
        <p:txBody>
          <a:bodyPr/>
          <a:lstStyle/>
          <a:p>
            <a:pPr>
              <a:defRPr/>
            </a:pPr>
            <a:r>
              <a:rPr lang="en-US" sz="1500" dirty="0">
                <a:solidFill>
                  <a:srgbClr val="000000"/>
                </a:solidFill>
              </a:rPr>
              <a:t>solarscience.msfc.nasa.gov/images/Cycle22Cycle23Cycle24big.gif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57300"/>
            <a:ext cx="6629400" cy="49720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866184" y="4495800"/>
            <a:ext cx="126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Cycle 25?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819400" y="1905000"/>
            <a:ext cx="5143500" cy="280181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399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8001000" cy="792163"/>
          </a:xfrm>
        </p:spPr>
        <p:txBody>
          <a:bodyPr/>
          <a:lstStyle/>
          <a:p>
            <a:pPr algn="ctr"/>
            <a:r>
              <a:rPr lang="en-US" sz="2800" dirty="0"/>
              <a:t>The Sun’s Polar Magnetic Field Strength                          </a:t>
            </a:r>
            <a:r>
              <a:rPr lang="en-US" sz="2600" dirty="0">
                <a:solidFill>
                  <a:srgbClr val="000000"/>
                </a:solidFill>
              </a:rPr>
              <a:t>A Reliable Precursor of Solar Cycle 25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33824" y="1676400"/>
            <a:ext cx="27343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925050" y="5467950"/>
            <a:ext cx="165635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906476" y="5486400"/>
            <a:ext cx="149432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 descr="http://www.solen.info/solar/polarfields/polarfiel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6" y="1711569"/>
            <a:ext cx="7708624" cy="443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14400" y="1078528"/>
            <a:ext cx="18288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Strong polar field strengths late in       Solar Cycle 21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890351" y="1854480"/>
            <a:ext cx="556849" cy="2908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828800" y="1787768"/>
            <a:ext cx="565640" cy="6073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 rot="16200000">
            <a:off x="-1869130" y="3388667"/>
            <a:ext cx="51054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sz="2000" dirty="0">
                <a:solidFill>
                  <a:srgbClr val="000000"/>
                </a:solidFill>
              </a:rPr>
              <a:t>200 </a:t>
            </a:r>
            <a:r>
              <a:rPr lang="en-US" sz="2000" dirty="0" err="1">
                <a:solidFill>
                  <a:srgbClr val="000000"/>
                </a:solidFill>
              </a:rPr>
              <a:t>uT</a:t>
            </a:r>
            <a:r>
              <a:rPr lang="en-US" sz="2000" dirty="0">
                <a:solidFill>
                  <a:srgbClr val="000000"/>
                </a:solidFill>
              </a:rPr>
              <a:t>      Polar Field Strength   +200 </a:t>
            </a:r>
            <a:r>
              <a:rPr lang="en-US" sz="2000" dirty="0" err="1">
                <a:solidFill>
                  <a:srgbClr val="000000"/>
                </a:solidFill>
              </a:rPr>
              <a:t>uT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5000" y="1066800"/>
            <a:ext cx="17526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Weak polar field strengths late in       Solar Cycle 23</a:t>
            </a:r>
          </a:p>
        </p:txBody>
      </p:sp>
      <p:cxnSp>
        <p:nvCxnSpPr>
          <p:cNvPr id="35" name="Straight Arrow Connector 34"/>
          <p:cNvCxnSpPr>
            <a:stCxn id="33" idx="2"/>
          </p:cNvCxnSpPr>
          <p:nvPr/>
        </p:nvCxnSpPr>
        <p:spPr bwMode="auto">
          <a:xfrm flipH="1">
            <a:off x="6054978" y="1897797"/>
            <a:ext cx="536322" cy="23694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33" idx="2"/>
          </p:cNvCxnSpPr>
          <p:nvPr/>
        </p:nvCxnSpPr>
        <p:spPr bwMode="auto">
          <a:xfrm flipH="1">
            <a:off x="5987570" y="1897797"/>
            <a:ext cx="603730" cy="13436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8213169" y="4329378"/>
            <a:ext cx="7592" cy="2426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8209626" y="5254823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Cycle 25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8229600" y="3259016"/>
            <a:ext cx="0" cy="2426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"/>
          <p:cNvSpPr txBox="1"/>
          <p:nvPr/>
        </p:nvSpPr>
        <p:spPr>
          <a:xfrm>
            <a:off x="1471246" y="6243935"/>
            <a:ext cx="6201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48" charset="-128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www.solen.info/solar/polarfields/polar.html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1400" y="3512403"/>
            <a:ext cx="17526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Polar magnetic field strengths late in Cycle 24?</a:t>
            </a:r>
          </a:p>
        </p:txBody>
      </p:sp>
    </p:spTree>
    <p:extLst>
      <p:ext uri="{BB962C8B-B14F-4D97-AF65-F5344CB8AC3E}">
        <p14:creationId xmlns:p14="http://schemas.microsoft.com/office/powerpoint/2010/main" val="385045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001000" cy="609600"/>
          </a:xfrm>
        </p:spPr>
        <p:txBody>
          <a:bodyPr/>
          <a:lstStyle/>
          <a:p>
            <a:pPr algn="ctr"/>
            <a:r>
              <a:rPr lang="en-US" sz="3200" dirty="0"/>
              <a:t>160 Meter Propagation</a:t>
            </a:r>
            <a:br>
              <a:rPr lang="en-US" sz="3200" dirty="0"/>
            </a:br>
            <a:r>
              <a:rPr lang="en-US" sz="2400" dirty="0">
                <a:solidFill>
                  <a:srgbClr val="000000"/>
                </a:solidFill>
              </a:rPr>
              <a:t>During the Two Year Decline to Solar Minimum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538"/>
            <a:ext cx="8686800" cy="4792662"/>
          </a:xfrm>
        </p:spPr>
        <p:txBody>
          <a:bodyPr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1000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/>
              <a:t>Improving DX propagation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stronger signals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more reliable openings especially to Europe and Japan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lower geomagnetic activity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/>
              <a:t>especially as we approach solar minimum in ~2020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/>
              <a:t>declining daytime D layer absorption before sunset and after sunrise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declining nighttime E layer absorption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/>
              <a:t>More crowded band conditions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especially when there is no strong 40 meter propagation to Europe</a:t>
            </a:r>
            <a:endParaRPr lang="en-US" sz="1400" dirty="0"/>
          </a:p>
          <a:p>
            <a:pPr>
              <a:lnSpc>
                <a:spcPct val="90000"/>
              </a:lnSpc>
              <a:defRPr/>
            </a:pPr>
            <a:r>
              <a:rPr lang="en-US" sz="2200" dirty="0"/>
              <a:t>Longer and more regular worldwide openings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reliable openings to Europe, Mid-East &amp; north Africa 2130-0830Z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more frequent openings to JA at our sunrise            ~1200-1230Z</a:t>
            </a:r>
          </a:p>
          <a:p>
            <a:pPr marL="344487" lvl="1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001000" cy="609600"/>
          </a:xfrm>
        </p:spPr>
        <p:txBody>
          <a:bodyPr/>
          <a:lstStyle/>
          <a:p>
            <a:pPr algn="ctr"/>
            <a:r>
              <a:rPr lang="en-US" sz="3200" dirty="0"/>
              <a:t>80 Meter Propagation</a:t>
            </a:r>
            <a:br>
              <a:rPr lang="en-US" sz="3200" dirty="0"/>
            </a:br>
            <a:r>
              <a:rPr lang="en-US" sz="2400" dirty="0">
                <a:solidFill>
                  <a:srgbClr val="000000"/>
                </a:solidFill>
              </a:rPr>
              <a:t>During the Two Year Decline to Solar 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538"/>
            <a:ext cx="8686800" cy="4792662"/>
          </a:xfrm>
        </p:spPr>
        <p:txBody>
          <a:bodyPr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1000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/>
              <a:t>Improving DX propagation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stronger signals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more reliable openings especially to Europe and Japan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lower geomagnetic activity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/>
              <a:t>especially as we approach solar minimum in ~2020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/>
              <a:t>declining daytime D layer absorption before sunset and after sunrise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declining nighttime E layer absorption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/>
              <a:t>More crowded band conditions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especially when there is no strong 40 meter propagation to Europe</a:t>
            </a:r>
            <a:endParaRPr lang="en-US" sz="1400" dirty="0"/>
          </a:p>
          <a:p>
            <a:pPr>
              <a:lnSpc>
                <a:spcPct val="90000"/>
              </a:lnSpc>
              <a:defRPr/>
            </a:pPr>
            <a:r>
              <a:rPr lang="en-US" sz="2200" dirty="0"/>
              <a:t>Longer and more regular worldwide openings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continuous openings to Europe, Mid-East &amp; north Africa 2100-0830Z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regular openings to JA starting before sunrise               ~1130-1300Z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4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001000" cy="609600"/>
          </a:xfrm>
        </p:spPr>
        <p:txBody>
          <a:bodyPr/>
          <a:lstStyle/>
          <a:p>
            <a:pPr algn="ctr"/>
            <a:r>
              <a:rPr lang="en-US" sz="3200" dirty="0"/>
              <a:t>40 Meter Propagation</a:t>
            </a:r>
            <a:br>
              <a:rPr lang="en-US" sz="3200" dirty="0"/>
            </a:br>
            <a:r>
              <a:rPr lang="en-US" sz="2400" dirty="0">
                <a:solidFill>
                  <a:srgbClr val="000000"/>
                </a:solidFill>
              </a:rPr>
              <a:t>During the Two Year Decline to Solar Minimum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181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1000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Nearly 24 hour DX propagation during CQWW CW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Europe, Mid-East, north Africa propagation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activity QSYs to 40 meters earlier in the afternoon             ~1930Z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>
                <a:solidFill>
                  <a:srgbClr val="FF0000"/>
                </a:solidFill>
              </a:rPr>
              <a:t>don’t miss the strong mid-afternoon European openings! </a:t>
            </a:r>
          </a:p>
          <a:p>
            <a:pPr lvl="3">
              <a:lnSpc>
                <a:spcPct val="90000"/>
              </a:lnSpc>
              <a:defRPr/>
            </a:pPr>
            <a:r>
              <a:rPr lang="en-US" sz="1800" dirty="0"/>
              <a:t>beginning at about 1930Z to 2030Z (earlier in New England)</a:t>
            </a:r>
          </a:p>
          <a:p>
            <a:pPr lvl="3">
              <a:lnSpc>
                <a:spcPct val="90000"/>
              </a:lnSpc>
              <a:defRPr/>
            </a:pPr>
            <a:r>
              <a:rPr lang="en-US" sz="1800" dirty="0"/>
              <a:t>propagation may fail several hours after our sunset at about 0100Z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strong openings often resume at European sunrise:  ~0600-0900Z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Japan, Far East and Central Asia propagation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brief direct path opening starting before JA sunset:      0800-0900Z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weak skew path opening at ~ 240 degrees azimuth   ~0900-1130Z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the strongest opening from the east coast:                 ~1130-1300Z </a:t>
            </a:r>
          </a:p>
          <a:p>
            <a:pPr lvl="3">
              <a:lnSpc>
                <a:spcPct val="90000"/>
              </a:lnSpc>
              <a:defRPr/>
            </a:pPr>
            <a:r>
              <a:rPr lang="en-US" sz="1800" dirty="0"/>
              <a:t>direct path strong signals for an hour or more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strong long path signals at 150 degrees azimuth:         2130-2215Z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en-US" sz="2200" dirty="0"/>
              <a:t>VK/ZL and south Asia long path propagation            </a:t>
            </a:r>
            <a:r>
              <a:rPr lang="en-US" sz="2000" dirty="0"/>
              <a:t>2100-2300Z</a:t>
            </a:r>
            <a:r>
              <a:rPr lang="en-US" sz="2200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south and central Asia long path propagation         ~</a:t>
            </a:r>
            <a:r>
              <a:rPr lang="en-US" sz="2000" dirty="0"/>
              <a:t>1200-1300Z</a:t>
            </a:r>
          </a:p>
        </p:txBody>
      </p:sp>
    </p:spTree>
    <p:extLst>
      <p:ext uri="{BB962C8B-B14F-4D97-AF65-F5344CB8AC3E}">
        <p14:creationId xmlns:p14="http://schemas.microsoft.com/office/powerpoint/2010/main" val="42475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001000" cy="609600"/>
          </a:xfrm>
        </p:spPr>
        <p:txBody>
          <a:bodyPr/>
          <a:lstStyle/>
          <a:p>
            <a:pPr algn="ctr"/>
            <a:r>
              <a:rPr lang="en-US" sz="3200" dirty="0"/>
              <a:t>20 Meter Propagation</a:t>
            </a:r>
            <a:br>
              <a:rPr lang="en-US" sz="3200" dirty="0"/>
            </a:br>
            <a:r>
              <a:rPr lang="en-US" sz="2400" dirty="0">
                <a:solidFill>
                  <a:srgbClr val="000000"/>
                </a:solidFill>
              </a:rPr>
              <a:t>During the Two Year Decline to Solar Minimum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181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1000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Usually closes well before midnight             ~0300Z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900" dirty="0"/>
              <a:t>usually stays closed all night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Europe, Mid-East, north Africa propagation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from before our sunrise until mid afternoon    ~1000-1900Z</a:t>
            </a:r>
          </a:p>
          <a:p>
            <a:pPr lvl="3">
              <a:lnSpc>
                <a:spcPct val="90000"/>
              </a:lnSpc>
              <a:defRPr/>
            </a:pPr>
            <a:r>
              <a:rPr lang="en-US" sz="1800" dirty="0"/>
              <a:t>the opening may be delayed to until sunrise or later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shorter openings than we’ve enjoyed in recent years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Japan, Far East and central Asia propagation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afternoon short path opening from 2130Z to about 0000Z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morning short path opening from about 1300Z to about 1500Z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significantly shorter openings than we’ve enjoyed in recent years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Long path to VK/ZL and south Asia starting in mid-afternoon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900" dirty="0"/>
              <a:t>starting about 1900Z until our sunset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Long path to south Asia begins about an hour after our sunrise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900" dirty="0"/>
              <a:t>starting about 1300Z until about 1500Z</a:t>
            </a:r>
          </a:p>
        </p:txBody>
      </p:sp>
    </p:spTree>
    <p:extLst>
      <p:ext uri="{BB962C8B-B14F-4D97-AF65-F5344CB8AC3E}">
        <p14:creationId xmlns:p14="http://schemas.microsoft.com/office/powerpoint/2010/main" val="2847495205"/>
      </p:ext>
    </p:extLst>
  </p:cSld>
  <p:clrMapOvr>
    <a:masterClrMapping/>
  </p:clrMapOvr>
</p:sld>
</file>

<file path=ppt/theme/theme1.xml><?xml version="1.0" encoding="utf-8"?>
<a:theme xmlns:a="http://schemas.openxmlformats.org/drawingml/2006/main" name="CTU template 2013">
  <a:themeElements>
    <a:clrScheme name="Network 4">
      <a:dk1>
        <a:srgbClr val="666699"/>
      </a:dk1>
      <a:lt1>
        <a:srgbClr val="FFFFFF"/>
      </a:lt1>
      <a:dk2>
        <a:srgbClr val="86001A"/>
      </a:dk2>
      <a:lt2>
        <a:srgbClr val="CCCC66"/>
      </a:lt2>
      <a:accent1>
        <a:srgbClr val="FF3300"/>
      </a:accent1>
      <a:accent2>
        <a:srgbClr val="FF6600"/>
      </a:accent2>
      <a:accent3>
        <a:srgbClr val="C3AAAB"/>
      </a:accent3>
      <a:accent4>
        <a:srgbClr val="DADADA"/>
      </a:accent4>
      <a:accent5>
        <a:srgbClr val="FFADAA"/>
      </a:accent5>
      <a:accent6>
        <a:srgbClr val="E75C00"/>
      </a:accent6>
      <a:hlink>
        <a:srgbClr val="CC9900"/>
      </a:hlink>
      <a:folHlink>
        <a:srgbClr val="FF00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8" charset="-12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CTU template 2013</Template>
  <TotalTime>1916</TotalTime>
  <Words>933</Words>
  <Application>Microsoft Office PowerPoint</Application>
  <PresentationFormat>On-screen Show (4:3)</PresentationFormat>
  <Paragraphs>134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Aparajita</vt:lpstr>
      <vt:lpstr>Arial</vt:lpstr>
      <vt:lpstr>Wingdings</vt:lpstr>
      <vt:lpstr>ヒラギノ角ゴ Pro W3</vt:lpstr>
      <vt:lpstr>CTU template 2013</vt:lpstr>
      <vt:lpstr>Adapting Your Contest Strategies to the Rapidly Declining Solar Cycle 24</vt:lpstr>
      <vt:lpstr>Two More Years of Declining Solar Activity  Then Three+ Years of Solar Minimum</vt:lpstr>
      <vt:lpstr>  What About Solar Cycle 25 ?? Precursors of a possibly weak Solar Cycle 25</vt:lpstr>
      <vt:lpstr>Declining Solar Activity Since Cycle 22 Suggests a Weak Solar Cycle 25 </vt:lpstr>
      <vt:lpstr>The Sun’s Polar Magnetic Field Strength                          A Reliable Precursor of Solar Cycle 25</vt:lpstr>
      <vt:lpstr>160 Meter Propagation During the Two Year Decline to Solar Minimum</vt:lpstr>
      <vt:lpstr>80 Meter Propagation During the Two Year Decline to Solar Minimum</vt:lpstr>
      <vt:lpstr>40 Meter Propagation During the Two Year Decline to Solar Minimum</vt:lpstr>
      <vt:lpstr>20 Meter Propagation During the Two Year Decline to Solar Minimum</vt:lpstr>
      <vt:lpstr>15 Meter Propagation During the Two Year Decline to Solar Minimum</vt:lpstr>
      <vt:lpstr>10 Meter Propagation During the Two Year Decline to Solar Minimum</vt:lpstr>
      <vt:lpstr>DX Contest Strategies  for the Two Year Decline to Solar Minimum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Pre-Installed</dc:creator>
  <cp:lastModifiedBy>Francis Donovan</cp:lastModifiedBy>
  <cp:revision>229</cp:revision>
  <cp:lastPrinted>2007-03-27T17:23:57Z</cp:lastPrinted>
  <dcterms:created xsi:type="dcterms:W3CDTF">2013-03-22T04:40:49Z</dcterms:created>
  <dcterms:modified xsi:type="dcterms:W3CDTF">2016-03-22T16:23:13Z</dcterms:modified>
</cp:coreProperties>
</file>