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4"/>
  </p:notesMasterIdLst>
  <p:sldIdLst>
    <p:sldId id="267" r:id="rId2"/>
    <p:sldId id="262" r:id="rId3"/>
    <p:sldId id="510" r:id="rId4"/>
    <p:sldId id="536" r:id="rId5"/>
    <p:sldId id="537" r:id="rId6"/>
    <p:sldId id="539" r:id="rId7"/>
    <p:sldId id="540" r:id="rId8"/>
    <p:sldId id="541" r:id="rId9"/>
    <p:sldId id="542" r:id="rId10"/>
    <p:sldId id="526" r:id="rId11"/>
    <p:sldId id="527" r:id="rId12"/>
    <p:sldId id="512" r:id="rId13"/>
    <p:sldId id="525" r:id="rId14"/>
    <p:sldId id="513" r:id="rId15"/>
    <p:sldId id="511" r:id="rId16"/>
    <p:sldId id="514" r:id="rId17"/>
    <p:sldId id="532" r:id="rId18"/>
    <p:sldId id="517" r:id="rId19"/>
    <p:sldId id="529" r:id="rId20"/>
    <p:sldId id="522" r:id="rId21"/>
    <p:sldId id="523" r:id="rId22"/>
    <p:sldId id="530" r:id="rId23"/>
    <p:sldId id="533" r:id="rId24"/>
    <p:sldId id="515" r:id="rId25"/>
    <p:sldId id="471" r:id="rId26"/>
    <p:sldId id="492" r:id="rId27"/>
    <p:sldId id="472" r:id="rId28"/>
    <p:sldId id="518" r:id="rId29"/>
    <p:sldId id="519" r:id="rId30"/>
    <p:sldId id="520" r:id="rId31"/>
    <p:sldId id="534" r:id="rId32"/>
    <p:sldId id="535" r:id="rId33"/>
    <p:sldId id="473" r:id="rId34"/>
    <p:sldId id="474" r:id="rId35"/>
    <p:sldId id="498" r:id="rId36"/>
    <p:sldId id="516" r:id="rId37"/>
    <p:sldId id="531" r:id="rId38"/>
    <p:sldId id="476" r:id="rId39"/>
    <p:sldId id="524" r:id="rId40"/>
    <p:sldId id="521" r:id="rId41"/>
    <p:sldId id="479" r:id="rId42"/>
    <p:sldId id="40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660066"/>
    <a:srgbClr val="000066"/>
    <a:srgbClr val="6600CC"/>
    <a:srgbClr val="663300"/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89097" autoAdjust="0"/>
  </p:normalViewPr>
  <p:slideViewPr>
    <p:cSldViewPr>
      <p:cViewPr varScale="1">
        <p:scale>
          <a:sx n="60" d="100"/>
          <a:sy n="60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6BC29B-5AB6-4D3D-A71F-BFC5BE89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02FD1-4180-4A42-B382-6985357962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49471-5370-4544-A884-BEFD82B41CC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102D49-4F89-4191-977A-91409B57D521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Changed to standard S.I. format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Standard symbol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“never”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Inserted spacing line below “SSB Contest…”. SI abbreviations for band designators.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 band designator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6AF69-6EB9-446D-8343-53107328ADBB}" type="slidenum">
              <a:rPr lang="en-US" smtClean="0">
                <a:latin typeface="Arial" pitchFamily="34" charset="0"/>
              </a:rPr>
              <a:pPr>
                <a:defRPr/>
              </a:pPr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“dominant” is correct usage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Peter Hart G3SJX (RSGB) has always tested RMDR and stated it in his RadCom reviews.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Add comma after “On SSB,: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On-channel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A31E3-1C6C-4228-A5ED-4151565A83F2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657600" y="4343400"/>
            <a:ext cx="4876800" cy="228600"/>
            <a:chOff x="2288" y="3080"/>
            <a:chExt cx="3072" cy="201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2636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45BA475-AB01-4904-9A58-CEFF92F2F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30D7-9DD2-43AA-A9F9-131669192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858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1DB7-5384-4C0B-9DC0-67DD9A01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2860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2860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445C-7D6B-43AD-BF5C-DDDD11DB8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286000"/>
            <a:ext cx="7693025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6444-866B-4315-8FAF-2B3E47F06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AC39-2C8E-4EC4-A278-0F17990C1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A2CE-BB76-4C7F-B209-F68DDFB99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2860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58D5-8807-4D68-BA2F-51CAB8F3F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66AE-986B-4D64-A4D6-331A468D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57B5-F814-4CBF-A02C-C2724C56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6025-8954-476D-9B8A-51EFDD1F1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85E1-4676-4544-A836-A1E3A8A14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7FBD-3DB5-406C-B9E1-EB72716B6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6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2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1027" name="Group 21"/>
          <p:cNvGrpSpPr>
            <a:grpSpLocks/>
          </p:cNvGrpSpPr>
          <p:nvPr/>
        </p:nvGrpSpPr>
        <p:grpSpPr bwMode="auto">
          <a:xfrm>
            <a:off x="228600" y="1219200"/>
            <a:ext cx="7391400" cy="228600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1028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85800"/>
            <a:ext cx="7924800" cy="533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2860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8434A7-2D45-456D-92C1-A9FFB476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vrc.org/webinar/radioperformance.wmv" TargetMode="External"/><Relationship Id="rId5" Type="http://schemas.openxmlformats.org/officeDocument/2006/relationships/hyperlink" Target="http://www.contestuniversity.com/main/page_videos.html" TargetMode="External"/><Relationship Id="rId4" Type="http://schemas.openxmlformats.org/officeDocument/2006/relationships/hyperlink" Target="https://www.youtube.com/playlist?list=PLRSwUN4qr1Lq50amRtsZm-y2nKPHHRz0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 Sherwood</a:t>
            </a:r>
          </a:p>
          <a:p>
            <a:r>
              <a:rPr lang="en-US" dirty="0" smtClean="0"/>
              <a:t>NC</a:t>
            </a:r>
            <a:r>
              <a:rPr lang="en-US" dirty="0" smtClean="0">
                <a:sym typeface="MT Symbol"/>
              </a:rPr>
              <a:t>Ø</a:t>
            </a:r>
            <a:r>
              <a:rPr lang="en-US" dirty="0" smtClean="0"/>
              <a:t>B</a:t>
            </a:r>
          </a:p>
        </p:txBody>
      </p:sp>
      <p:sp>
        <p:nvSpPr>
          <p:cNvPr id="3075" name="AutoShape 1028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8534400" cy="1905000"/>
          </a:xfrm>
        </p:spPr>
        <p:txBody>
          <a:bodyPr/>
          <a:lstStyle/>
          <a:p>
            <a:r>
              <a:rPr lang="en-US" sz="3000" dirty="0" smtClean="0"/>
              <a:t>New transceiver options since CTU 2015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Performance – What’s Possible &amp;  What’s Needed?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3076" name="AutoShape 1030"/>
          <p:cNvSpPr>
            <a:spLocks noChangeArrowheads="1"/>
          </p:cNvSpPr>
          <p:nvPr/>
        </p:nvSpPr>
        <p:spPr bwMode="auto">
          <a:xfrm>
            <a:off x="685800" y="5105400"/>
            <a:ext cx="8229600" cy="990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How to optimize what you currently own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077" name="Group 1035"/>
          <p:cNvGrpSpPr>
            <a:grpSpLocks/>
          </p:cNvGrpSpPr>
          <p:nvPr/>
        </p:nvGrpSpPr>
        <p:grpSpPr bwMode="auto">
          <a:xfrm>
            <a:off x="42863" y="6477000"/>
            <a:ext cx="1938337" cy="414338"/>
            <a:chOff x="27" y="4080"/>
            <a:chExt cx="1221" cy="261"/>
          </a:xfrm>
        </p:grpSpPr>
        <p:pic>
          <p:nvPicPr>
            <p:cNvPr id="3078" name="Picture 1032" descr="Image1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" y="4080"/>
              <a:ext cx="9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1033"/>
            <p:cNvSpPr>
              <a:spLocks noChangeArrowheads="1"/>
            </p:cNvSpPr>
            <p:nvPr/>
          </p:nvSpPr>
          <p:spPr bwMode="auto">
            <a:xfrm>
              <a:off x="75" y="4176"/>
              <a:ext cx="117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1400">
                  <a:latin typeface="Impact" pitchFamily="34" charset="0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Impact" pitchFamily="34" charset="0"/>
                </a:rPr>
                <a:t>Sherwood Engineering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609600"/>
          </a:xfrm>
        </p:spPr>
        <p:txBody>
          <a:bodyPr/>
          <a:lstStyle/>
          <a:p>
            <a:r>
              <a:rPr lang="en-US" dirty="0" smtClean="0"/>
              <a:t>What does dynamic range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93025" cy="4800600"/>
          </a:xfrm>
        </p:spPr>
        <p:txBody>
          <a:bodyPr/>
          <a:lstStyle/>
          <a:p>
            <a:r>
              <a:rPr lang="en-US" dirty="0" smtClean="0"/>
              <a:t>Two equal signals are fed into the receiver.</a:t>
            </a:r>
          </a:p>
          <a:p>
            <a:r>
              <a:rPr lang="en-US" dirty="0" smtClean="0"/>
              <a:t>Third-order IMD is dominant.</a:t>
            </a:r>
          </a:p>
          <a:p>
            <a:r>
              <a:rPr lang="en-US" dirty="0" smtClean="0"/>
              <a:t>Level increased until distortion = noise floor</a:t>
            </a:r>
          </a:p>
          <a:p>
            <a:r>
              <a:rPr lang="en-US" dirty="0" smtClean="0"/>
              <a:t>This level vs. the noise floor = dynamic range</a:t>
            </a:r>
          </a:p>
          <a:p>
            <a:r>
              <a:rPr lang="en-US" dirty="0" smtClean="0"/>
              <a:t>Defined in QST 1975</a:t>
            </a:r>
          </a:p>
          <a:p>
            <a:r>
              <a:rPr lang="en-US" dirty="0" smtClean="0"/>
              <a:t>Noise floor = -128 </a:t>
            </a:r>
            <a:r>
              <a:rPr lang="en-US" dirty="0" err="1" smtClean="0"/>
              <a:t>dBm</a:t>
            </a:r>
            <a:r>
              <a:rPr lang="en-US" dirty="0" smtClean="0"/>
              <a:t>, test level =  -28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-128 </a:t>
            </a:r>
            <a:r>
              <a:rPr lang="en-US" dirty="0" err="1" smtClean="0"/>
              <a:t>dBm</a:t>
            </a:r>
            <a:r>
              <a:rPr lang="en-US" dirty="0" smtClean="0"/>
              <a:t> minus -28 </a:t>
            </a:r>
            <a:r>
              <a:rPr lang="en-US" dirty="0" err="1" smtClean="0"/>
              <a:t>dBm</a:t>
            </a:r>
            <a:r>
              <a:rPr lang="en-US" dirty="0" smtClean="0"/>
              <a:t> = 100 dB</a:t>
            </a:r>
          </a:p>
          <a:p>
            <a:r>
              <a:rPr lang="en-US" dirty="0" smtClean="0"/>
              <a:t>Dynamic Range (DR3) = 100 dB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33528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Third Order IMD to Measure Dynamic Range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2057400"/>
            <a:ext cx="7620000" cy="4191000"/>
            <a:chOff x="720" y="864"/>
            <a:chExt cx="4800" cy="2640"/>
          </a:xfrm>
        </p:grpSpPr>
        <p:sp>
          <p:nvSpPr>
            <p:cNvPr id="350212" name="Line 4"/>
            <p:cNvSpPr>
              <a:spLocks noChangeShapeType="1"/>
            </p:cNvSpPr>
            <p:nvPr/>
          </p:nvSpPr>
          <p:spPr bwMode="auto">
            <a:xfrm>
              <a:off x="720" y="3504"/>
              <a:ext cx="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920" y="864"/>
              <a:ext cx="1104" cy="2640"/>
              <a:chOff x="1920" y="864"/>
              <a:chExt cx="1104" cy="2640"/>
            </a:xfrm>
          </p:grpSpPr>
          <p:sp>
            <p:nvSpPr>
              <p:cNvPr id="350214" name="Rectangle 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1104" cy="57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Arial Black" pitchFamily="34" charset="0"/>
                  </a:rPr>
                  <a:t>Signal</a:t>
                </a:r>
              </a:p>
            </p:txBody>
          </p:sp>
          <p:sp>
            <p:nvSpPr>
              <p:cNvPr id="350215" name="Line 7"/>
              <p:cNvSpPr>
                <a:spLocks noChangeShapeType="1"/>
              </p:cNvSpPr>
              <p:nvPr/>
            </p:nvSpPr>
            <p:spPr bwMode="auto">
              <a:xfrm>
                <a:off x="2496" y="1440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0216" name="Line 8"/>
            <p:cNvSpPr>
              <a:spLocks noChangeShapeType="1"/>
            </p:cNvSpPr>
            <p:nvPr/>
          </p:nvSpPr>
          <p:spPr bwMode="auto">
            <a:xfrm>
              <a:off x="2496" y="1728"/>
              <a:ext cx="1152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072" y="864"/>
              <a:ext cx="1104" cy="2640"/>
              <a:chOff x="3072" y="864"/>
              <a:chExt cx="1104" cy="2640"/>
            </a:xfrm>
          </p:grpSpPr>
          <p:sp>
            <p:nvSpPr>
              <p:cNvPr id="350218" name="Rectangle 1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1104" cy="57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Arial Black" pitchFamily="34" charset="0"/>
                  </a:rPr>
                  <a:t>Signal</a:t>
                </a:r>
              </a:p>
            </p:txBody>
          </p:sp>
          <p:sp>
            <p:nvSpPr>
              <p:cNvPr id="350219" name="Line 11"/>
              <p:cNvSpPr>
                <a:spLocks noChangeShapeType="1"/>
              </p:cNvSpPr>
              <p:nvPr/>
            </p:nvSpPr>
            <p:spPr bwMode="auto">
              <a:xfrm>
                <a:off x="3648" y="1440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008" y="2832"/>
              <a:ext cx="672" cy="672"/>
              <a:chOff x="1008" y="2832"/>
              <a:chExt cx="672" cy="672"/>
            </a:xfrm>
          </p:grpSpPr>
          <p:sp>
            <p:nvSpPr>
              <p:cNvPr id="350221" name="Rectangle 13"/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672" cy="384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Arial Black" pitchFamily="34" charset="0"/>
                  </a:rPr>
                  <a:t>IMD</a:t>
                </a:r>
              </a:p>
            </p:txBody>
          </p:sp>
          <p:sp>
            <p:nvSpPr>
              <p:cNvPr id="350222" name="Line 14"/>
              <p:cNvSpPr>
                <a:spLocks noChangeShapeType="1"/>
              </p:cNvSpPr>
              <p:nvPr/>
            </p:nvSpPr>
            <p:spPr bwMode="auto">
              <a:xfrm>
                <a:off x="1344" y="3216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0223" name="Line 15"/>
            <p:cNvSpPr>
              <a:spLocks noChangeShapeType="1"/>
            </p:cNvSpPr>
            <p:nvPr/>
          </p:nvSpPr>
          <p:spPr bwMode="auto">
            <a:xfrm>
              <a:off x="1344" y="3360"/>
              <a:ext cx="1152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224" name="Line 16"/>
            <p:cNvSpPr>
              <a:spLocks noChangeShapeType="1"/>
            </p:cNvSpPr>
            <p:nvPr/>
          </p:nvSpPr>
          <p:spPr bwMode="auto">
            <a:xfrm>
              <a:off x="3648" y="3360"/>
              <a:ext cx="1152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4464" y="2832"/>
              <a:ext cx="672" cy="672"/>
              <a:chOff x="4464" y="2832"/>
              <a:chExt cx="672" cy="672"/>
            </a:xfrm>
          </p:grpSpPr>
          <p:sp>
            <p:nvSpPr>
              <p:cNvPr id="350226" name="Line 18"/>
              <p:cNvSpPr>
                <a:spLocks noChangeShapeType="1"/>
              </p:cNvSpPr>
              <p:nvPr/>
            </p:nvSpPr>
            <p:spPr bwMode="auto">
              <a:xfrm>
                <a:off x="4800" y="3216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7" name="Rectangle 19"/>
              <p:cNvSpPr>
                <a:spLocks noChangeArrowheads="1"/>
              </p:cNvSpPr>
              <p:nvPr/>
            </p:nvSpPr>
            <p:spPr bwMode="auto">
              <a:xfrm>
                <a:off x="4464" y="2832"/>
                <a:ext cx="672" cy="384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Arial Black" pitchFamily="34" charset="0"/>
                  </a:rPr>
                  <a:t>IMD</a:t>
                </a:r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350229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0" name="Freeform 22"/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0234" name="Text Box 26"/>
          <p:cNvSpPr txBox="1">
            <a:spLocks noChangeArrowheads="1"/>
          </p:cNvSpPr>
          <p:nvPr/>
        </p:nvSpPr>
        <p:spPr bwMode="auto">
          <a:xfrm>
            <a:off x="4038600" y="3810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2 kHz spacing</a:t>
            </a:r>
          </a:p>
        </p:txBody>
      </p:sp>
      <p:sp>
        <p:nvSpPr>
          <p:cNvPr id="350235" name="Text Box 27"/>
          <p:cNvSpPr txBox="1">
            <a:spLocks noChangeArrowheads="1"/>
          </p:cNvSpPr>
          <p:nvPr/>
        </p:nvSpPr>
        <p:spPr bwMode="auto">
          <a:xfrm>
            <a:off x="2209800" y="62484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2 kHz spacing</a:t>
            </a:r>
          </a:p>
        </p:txBody>
      </p:sp>
      <p:sp>
        <p:nvSpPr>
          <p:cNvPr id="350236" name="Text Box 28"/>
          <p:cNvSpPr txBox="1">
            <a:spLocks noChangeArrowheads="1"/>
          </p:cNvSpPr>
          <p:nvPr/>
        </p:nvSpPr>
        <p:spPr bwMode="auto">
          <a:xfrm>
            <a:off x="5867400" y="6248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2 kHz spacing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609600"/>
          </a:xfrm>
        </p:spPr>
        <p:txBody>
          <a:bodyPr/>
          <a:lstStyle/>
          <a:p>
            <a:r>
              <a:rPr lang="en-US" dirty="0" smtClean="0"/>
              <a:t>A note on phase noise / RMDR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93025" cy="5410200"/>
          </a:xfrm>
        </p:spPr>
        <p:txBody>
          <a:bodyPr/>
          <a:lstStyle/>
          <a:p>
            <a:r>
              <a:rPr lang="en-US" dirty="0" smtClean="0"/>
              <a:t>Reciprocal Mixing Dynamic Range (RMDR)</a:t>
            </a:r>
          </a:p>
          <a:p>
            <a:endParaRPr lang="en-US" dirty="0" smtClean="0"/>
          </a:p>
          <a:p>
            <a:r>
              <a:rPr lang="en-US" dirty="0" smtClean="0"/>
              <a:t>Only since late in 2013 has the ARRL consistently emphasized the importance of good phase noise performance (RMDR).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Read Bob Allison’s sidebar April 2012 QST &amp; latest update May 2016 QST for details.</a:t>
            </a:r>
          </a:p>
          <a:p>
            <a:endParaRPr lang="en-US" dirty="0" smtClean="0"/>
          </a:p>
          <a:p>
            <a:r>
              <a:rPr lang="en-US" dirty="0" smtClean="0"/>
              <a:t>Peter Hart (G3SJX) for RSGB has long published RMDR data.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8010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7620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Reciprocal mixing puts LO noise on top of weak signal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276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signal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219200" y="3962400"/>
            <a:ext cx="838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286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signal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1981200" y="2514600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257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Noisy local oscillator (LO) transfers its noise to the strong out-of-</a:t>
            </a:r>
            <a:r>
              <a:rPr lang="en-US" sz="2000" dirty="0" err="1" smtClean="0"/>
              <a:t>passband</a:t>
            </a:r>
            <a:r>
              <a:rPr lang="en-US" sz="2000" dirty="0" smtClean="0"/>
              <a:t> signal and on top of the weak signal we are trying to copy.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Noisy LO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3200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</a:t>
            </a:r>
            <a:r>
              <a:rPr lang="en-US" sz="1000" dirty="0" err="1" smtClean="0"/>
              <a:t>Asad</a:t>
            </a:r>
            <a:r>
              <a:rPr lang="en-US" sz="1000" dirty="0" smtClean="0"/>
              <a:t> </a:t>
            </a:r>
            <a:r>
              <a:rPr lang="en-US" sz="1000" dirty="0" err="1" smtClean="0"/>
              <a:t>Abidi</a:t>
            </a:r>
            <a:endParaRPr lang="en-US" sz="1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685800"/>
          </a:xfrm>
        </p:spPr>
        <p:txBody>
          <a:bodyPr/>
          <a:lstStyle/>
          <a:p>
            <a:r>
              <a:rPr lang="en-US" dirty="0" smtClean="0"/>
              <a:t>RMDR often dominates over DR3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3025" cy="4724400"/>
          </a:xfrm>
        </p:spPr>
        <p:txBody>
          <a:bodyPr/>
          <a:lstStyle/>
          <a:p>
            <a:r>
              <a:rPr lang="en-US" dirty="0" smtClean="0"/>
              <a:t>Only a few “legacy” transceivers, plus direct-sampling SDR radios have RMDR &gt; DR3.</a:t>
            </a:r>
          </a:p>
          <a:p>
            <a:endParaRPr lang="en-US" dirty="0" smtClean="0"/>
          </a:p>
          <a:p>
            <a:r>
              <a:rPr lang="en-US" dirty="0" err="1" smtClean="0"/>
              <a:t>Elecraft</a:t>
            </a:r>
            <a:r>
              <a:rPr lang="en-US" dirty="0" smtClean="0"/>
              <a:t> K3 w/ new synthesizer, K3</a:t>
            </a:r>
            <a:r>
              <a:rPr lang="en-US" sz="2400" dirty="0" smtClean="0"/>
              <a:t>S</a:t>
            </a:r>
            <a:r>
              <a:rPr lang="en-US" dirty="0" smtClean="0"/>
              <a:t> or KX3</a:t>
            </a:r>
          </a:p>
          <a:p>
            <a:r>
              <a:rPr lang="en-US" dirty="0" smtClean="0"/>
              <a:t>Hilberling PT-8000A</a:t>
            </a:r>
          </a:p>
          <a:p>
            <a:r>
              <a:rPr lang="en-US" dirty="0" smtClean="0"/>
              <a:t>Icom IC-7850, IC-7851 &amp; IC-7300</a:t>
            </a:r>
          </a:p>
          <a:p>
            <a:r>
              <a:rPr lang="en-US" dirty="0" smtClean="0"/>
              <a:t>Flex 6700, 6500 &amp; 6300</a:t>
            </a:r>
          </a:p>
          <a:p>
            <a:r>
              <a:rPr lang="en-US" dirty="0" smtClean="0"/>
              <a:t>Apache ANAN-200D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315200" cy="533400"/>
          </a:xfrm>
        </p:spPr>
        <p:txBody>
          <a:bodyPr/>
          <a:lstStyle/>
          <a:p>
            <a:r>
              <a:rPr lang="en-US" dirty="0" smtClean="0"/>
              <a:t>How do you relate to this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3025" cy="4333875"/>
          </a:xfrm>
        </p:spPr>
        <p:txBody>
          <a:bodyPr/>
          <a:lstStyle/>
          <a:p>
            <a:r>
              <a:rPr lang="en-US" dirty="0" smtClean="0"/>
              <a:t>Typical receiver, preamp OFF</a:t>
            </a:r>
          </a:p>
          <a:p>
            <a:r>
              <a:rPr lang="en-US" dirty="0" smtClean="0"/>
              <a:t>Noise floor = -128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“Holy grail” 100 dB DR3 radio (@ 2kHz)</a:t>
            </a:r>
          </a:p>
          <a:p>
            <a:r>
              <a:rPr lang="en-US" dirty="0" smtClean="0"/>
              <a:t>Can handle signals -28 </a:t>
            </a:r>
            <a:r>
              <a:rPr lang="en-US" dirty="0" err="1" smtClean="0"/>
              <a:t>dBm</a:t>
            </a:r>
            <a:r>
              <a:rPr lang="en-US" dirty="0" smtClean="0"/>
              <a:t> = S9 +45 dB</a:t>
            </a:r>
          </a:p>
          <a:p>
            <a:r>
              <a:rPr lang="en-US" dirty="0" smtClean="0"/>
              <a:t>Note: That is </a:t>
            </a:r>
            <a:r>
              <a:rPr lang="en-US" dirty="0" smtClean="0">
                <a:solidFill>
                  <a:srgbClr val="FF0000"/>
                </a:solidFill>
              </a:rPr>
              <a:t>above</a:t>
            </a:r>
            <a:r>
              <a:rPr lang="en-US" dirty="0" smtClean="0"/>
              <a:t> the receiver’s </a:t>
            </a:r>
            <a:r>
              <a:rPr lang="en-US" dirty="0" smtClean="0">
                <a:solidFill>
                  <a:srgbClr val="FF0000"/>
                </a:solidFill>
              </a:rPr>
              <a:t>noise floor</a:t>
            </a:r>
          </a:p>
          <a:p>
            <a:r>
              <a:rPr lang="en-US" dirty="0" smtClean="0"/>
              <a:t>How does that relate to band noise?</a:t>
            </a:r>
          </a:p>
          <a:p>
            <a:r>
              <a:rPr lang="en-US" dirty="0" smtClean="0"/>
              <a:t>Will get to that in a moment.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609600"/>
          </a:xfrm>
        </p:spPr>
        <p:txBody>
          <a:bodyPr/>
          <a:lstStyle/>
          <a:p>
            <a:r>
              <a:rPr lang="en-US" sz="3200" dirty="0" smtClean="0"/>
              <a:t>Luckily we can live with 85 dB radios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77200" cy="480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performance is usually good enough?</a:t>
            </a:r>
          </a:p>
          <a:p>
            <a:r>
              <a:rPr lang="en-US" dirty="0" smtClean="0"/>
              <a:t>From the advent of “up-conversion” radios around 1979 (TR-7) until 2003 with the Orion I, all we had were 70 dB DR3 radios at 2 kHz.</a:t>
            </a:r>
          </a:p>
          <a:p>
            <a:r>
              <a:rPr lang="en-US" dirty="0" smtClean="0"/>
              <a:t>These were barely adequate on SSB and not acceptable on CW in DX pile-ups or contests.</a:t>
            </a:r>
          </a:p>
          <a:p>
            <a:r>
              <a:rPr lang="en-US" dirty="0" smtClean="0"/>
              <a:t>If we operate our 85 to 90 dB radios properly, they perform well in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environments. </a:t>
            </a:r>
          </a:p>
          <a:p>
            <a:r>
              <a:rPr lang="en-US" dirty="0" smtClean="0"/>
              <a:t>Most of the time our radios are not stressed to their limits.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962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Dynamic Range of Top </a:t>
            </a:r>
            <a:r>
              <a:rPr lang="en-US" sz="2800" dirty="0" smtClean="0"/>
              <a:t>14 </a:t>
            </a:r>
            <a:r>
              <a:rPr lang="en-US" sz="2800" dirty="0" smtClean="0"/>
              <a:t>Transceivers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93025" cy="54102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Elecraft</a:t>
            </a:r>
            <a:r>
              <a:rPr lang="en-US" sz="2000" dirty="0" smtClean="0"/>
              <a:t> K3</a:t>
            </a:r>
            <a:r>
              <a:rPr lang="en-US" sz="1800" dirty="0" smtClean="0"/>
              <a:t>S</a:t>
            </a:r>
            <a:r>
              <a:rPr lang="en-US" sz="2000" dirty="0" smtClean="0"/>
              <a:t>		106 </a:t>
            </a:r>
            <a:r>
              <a:rPr lang="en-US" sz="2000" dirty="0" smtClean="0"/>
              <a:t>dB</a:t>
            </a:r>
          </a:p>
          <a:p>
            <a:pPr eaLnBrk="1" hangingPunct="1"/>
            <a:r>
              <a:rPr lang="en-US" sz="2000" dirty="0" err="1" smtClean="0"/>
              <a:t>Icom</a:t>
            </a:r>
            <a:r>
              <a:rPr lang="en-US" sz="2000" dirty="0" smtClean="0"/>
              <a:t> 7851		105 dB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Flex 6700		99  / 108 dB 	(preamp Off/On)</a:t>
            </a:r>
          </a:p>
          <a:p>
            <a:pPr eaLnBrk="1" hangingPunct="1"/>
            <a:r>
              <a:rPr lang="en-US" sz="2000" dirty="0" err="1" smtClean="0"/>
              <a:t>Hilberling</a:t>
            </a:r>
            <a:r>
              <a:rPr lang="en-US" sz="2000" dirty="0" smtClean="0"/>
              <a:t>		105 dB</a:t>
            </a:r>
          </a:p>
          <a:p>
            <a:pPr eaLnBrk="1" hangingPunct="1"/>
            <a:r>
              <a:rPr lang="en-US" sz="2000" dirty="0" err="1" smtClean="0"/>
              <a:t>Elecraft</a:t>
            </a:r>
            <a:r>
              <a:rPr lang="en-US" sz="2000" dirty="0" smtClean="0"/>
              <a:t> KX3		104 dB</a:t>
            </a:r>
          </a:p>
          <a:p>
            <a:pPr eaLnBrk="1" hangingPunct="1"/>
            <a:r>
              <a:rPr lang="en-US" sz="2000" dirty="0" smtClean="0"/>
              <a:t>FTdx-5000D		101 dB</a:t>
            </a:r>
          </a:p>
          <a:p>
            <a:pPr eaLnBrk="1" hangingPunct="1"/>
            <a:r>
              <a:rPr lang="en-US" sz="2000" dirty="0" smtClean="0"/>
              <a:t>Flex 5000		96 dB </a:t>
            </a:r>
          </a:p>
          <a:p>
            <a:pPr eaLnBrk="1" hangingPunct="1"/>
            <a:r>
              <a:rPr lang="en-US" sz="2000" dirty="0" err="1" smtClean="0"/>
              <a:t>Elecraft</a:t>
            </a:r>
            <a:r>
              <a:rPr lang="en-US" sz="2000" dirty="0" smtClean="0"/>
              <a:t> K3		95 dB 		(original synthesizer)</a:t>
            </a:r>
          </a:p>
          <a:p>
            <a:pPr eaLnBrk="1" hangingPunct="1"/>
            <a:r>
              <a:rPr lang="en-US" sz="2000" dirty="0" smtClean="0"/>
              <a:t>Orion II		95 </a:t>
            </a:r>
            <a:r>
              <a:rPr lang="en-US" sz="2000" dirty="0" smtClean="0"/>
              <a:t>dB</a:t>
            </a:r>
          </a:p>
          <a:p>
            <a:pPr eaLnBrk="1" hangingPunct="1"/>
            <a:r>
              <a:rPr lang="en-US" sz="2000" dirty="0" err="1" smtClean="0"/>
              <a:t>Icom</a:t>
            </a:r>
            <a:r>
              <a:rPr lang="en-US" sz="2000" dirty="0" smtClean="0"/>
              <a:t> 7300		94 dB		(IP+)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Orion I		93 dB</a:t>
            </a:r>
          </a:p>
          <a:p>
            <a:pPr eaLnBrk="1" hangingPunct="1"/>
            <a:r>
              <a:rPr lang="en-US" sz="2000" dirty="0" smtClean="0"/>
              <a:t>TS-590SG		92 dB</a:t>
            </a:r>
          </a:p>
          <a:p>
            <a:pPr eaLnBrk="1" hangingPunct="1"/>
            <a:r>
              <a:rPr lang="en-US" sz="2000" dirty="0" smtClean="0"/>
              <a:t>TT Eagle		90 dB</a:t>
            </a:r>
          </a:p>
          <a:p>
            <a:pPr eaLnBrk="1" hangingPunct="1"/>
            <a:r>
              <a:rPr lang="en-US" sz="2000" dirty="0" smtClean="0"/>
              <a:t>Flex 3000		90 dB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29000" y="228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Close-in 2-kHz Test @ 500 Hz BW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924800" cy="609600"/>
          </a:xfrm>
        </p:spPr>
        <p:txBody>
          <a:bodyPr/>
          <a:lstStyle/>
          <a:p>
            <a:r>
              <a:rPr lang="en-US" dirty="0" smtClean="0"/>
              <a:t>Why is higher DR3 needed on CW?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800600"/>
          </a:xfrm>
        </p:spPr>
        <p:txBody>
          <a:bodyPr/>
          <a:lstStyle/>
          <a:p>
            <a:r>
              <a:rPr lang="en-US" dirty="0" smtClean="0"/>
              <a:t>Transmitted bandwidth of an adjacent strong signal may be the limit, not receiver overload. </a:t>
            </a:r>
          </a:p>
          <a:p>
            <a:endParaRPr lang="en-US" dirty="0" smtClean="0"/>
          </a:p>
          <a:p>
            <a:r>
              <a:rPr lang="en-US" dirty="0" smtClean="0"/>
              <a:t>A CW signal is about 1 kHz wide at -60 dB.</a:t>
            </a:r>
          </a:p>
          <a:p>
            <a:r>
              <a:rPr lang="en-US" dirty="0" smtClean="0"/>
              <a:t>An SSB signal is about 10 kHz wide at -60 dB.</a:t>
            </a:r>
          </a:p>
          <a:p>
            <a:endParaRPr lang="en-US" dirty="0" smtClean="0"/>
          </a:p>
          <a:p>
            <a:r>
              <a:rPr lang="en-US" dirty="0" smtClean="0"/>
              <a:t>A CW pile-up may overload your receiver.</a:t>
            </a:r>
          </a:p>
          <a:p>
            <a:r>
              <a:rPr lang="en-US" dirty="0" smtClean="0"/>
              <a:t>On SSB, splatter will likely dominate before the receiver dynamic range is exceeded.  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924800" cy="838200"/>
          </a:xfrm>
        </p:spPr>
        <p:txBody>
          <a:bodyPr/>
          <a:lstStyle/>
          <a:p>
            <a:r>
              <a:rPr lang="en-US" sz="2800" dirty="0"/>
              <a:t>What is the Bandwidth of </a:t>
            </a:r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dirty="0" smtClean="0"/>
              <a:t> CW </a:t>
            </a:r>
            <a:r>
              <a:rPr lang="en-US" sz="2800" dirty="0"/>
              <a:t>Signal?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On-channel </a:t>
            </a:r>
            <a:r>
              <a:rPr lang="en-US" sz="2000" b="1" dirty="0"/>
              <a:t>signal = S9 + 40 dB (-33 dBm)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Receiver = K3, 400 Hz 8-pole roofing + 400 Hz DSP Filter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Transmitter = Omni-VII with adjustable rise time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Undesired signal 700 Hz away, continuous “dits” at 30 wpm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Rise time of Omni-VII	Strength of CW sidebands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Signal			S9 + 40		-33 dBm	Ref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3 </a:t>
            </a:r>
            <a:r>
              <a:rPr lang="en-US" sz="2000" b="1" dirty="0" err="1"/>
              <a:t>msec</a:t>
            </a:r>
            <a:r>
              <a:rPr lang="en-US" sz="2000" b="1" dirty="0"/>
              <a:t>			S7		-83 dBm	</a:t>
            </a:r>
            <a:r>
              <a:rPr lang="en-US" sz="2000" b="1" dirty="0">
                <a:solidFill>
                  <a:srgbClr val="FF0000"/>
                </a:solidFill>
              </a:rPr>
              <a:t>-50 dB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4 </a:t>
            </a:r>
            <a:r>
              <a:rPr lang="en-US" sz="2000" b="1" dirty="0" err="1"/>
              <a:t>msec</a:t>
            </a:r>
            <a:r>
              <a:rPr lang="en-US" sz="2000" b="1" dirty="0"/>
              <a:t>			S6		-88 dBm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5 </a:t>
            </a:r>
            <a:r>
              <a:rPr lang="en-US" sz="2000" b="1" dirty="0" err="1"/>
              <a:t>msec</a:t>
            </a:r>
            <a:r>
              <a:rPr lang="en-US" sz="2000" b="1" dirty="0"/>
              <a:t>			S6		-88 dBm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6 </a:t>
            </a:r>
            <a:r>
              <a:rPr lang="en-US" sz="2000" b="1" dirty="0" err="1"/>
              <a:t>msec</a:t>
            </a:r>
            <a:r>
              <a:rPr lang="en-US" sz="2000" b="1" dirty="0"/>
              <a:t>			S5		-93 dBm	</a:t>
            </a:r>
            <a:r>
              <a:rPr lang="en-US" sz="2000" b="1" dirty="0">
                <a:solidFill>
                  <a:srgbClr val="FF6600"/>
                </a:solidFill>
              </a:rPr>
              <a:t>22  dB 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7 </a:t>
            </a:r>
            <a:r>
              <a:rPr lang="en-US" sz="2000" b="1" dirty="0" err="1"/>
              <a:t>msec</a:t>
            </a:r>
            <a:r>
              <a:rPr lang="en-US" sz="2000" b="1" dirty="0"/>
              <a:t>			S4		-99 dBm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8 </a:t>
            </a:r>
            <a:r>
              <a:rPr lang="en-US" sz="2000" b="1" dirty="0" err="1"/>
              <a:t>msec</a:t>
            </a:r>
            <a:r>
              <a:rPr lang="en-US" sz="2000" b="1" dirty="0"/>
              <a:t>			S4		-99 dBm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9 </a:t>
            </a:r>
            <a:r>
              <a:rPr lang="en-US" sz="2000" b="1" dirty="0" err="1"/>
              <a:t>msec</a:t>
            </a:r>
            <a:r>
              <a:rPr lang="en-US" sz="2000" b="1" dirty="0"/>
              <a:t>			S4		-99 dBm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10 </a:t>
            </a:r>
            <a:r>
              <a:rPr lang="en-US" sz="2000" b="1" dirty="0" err="1"/>
              <a:t>msec</a:t>
            </a:r>
            <a:r>
              <a:rPr lang="en-US" sz="2000" b="1" dirty="0"/>
              <a:t>		S3		-105 dBm	-</a:t>
            </a:r>
            <a:r>
              <a:rPr lang="en-US" sz="2000" b="1" dirty="0">
                <a:solidFill>
                  <a:srgbClr val="FF0000"/>
                </a:solidFill>
              </a:rPr>
              <a:t>72 dB 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7696200" y="4038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62000" y="1828800"/>
            <a:ext cx="7086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638800"/>
          </a:xfrm>
        </p:spPr>
        <p:txBody>
          <a:bodyPr/>
          <a:lstStyle/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r>
              <a:rPr lang="en-US" sz="2600" b="1" dirty="0" smtClean="0">
                <a:solidFill>
                  <a:srgbClr val="000000"/>
                </a:solidFill>
              </a:rPr>
              <a:t>What is important in a Contest Environment? </a:t>
            </a:r>
          </a:p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r>
              <a:rPr lang="en-US" dirty="0" smtClean="0"/>
              <a:t>We need Good Dynamic Range to hear</a:t>
            </a:r>
            <a:r>
              <a:rPr lang="en-US" dirty="0" smtClean="0">
                <a:solidFill>
                  <a:srgbClr val="9933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weak </a:t>
            </a:r>
            <a:r>
              <a:rPr lang="en-US" dirty="0" smtClean="0"/>
              <a:t>signals</a:t>
            </a:r>
            <a:r>
              <a:rPr lang="en-US" dirty="0" smtClean="0">
                <a:solidFill>
                  <a:srgbClr val="993300"/>
                </a:solidFill>
              </a:rPr>
              <a:t> </a:t>
            </a:r>
            <a:r>
              <a:rPr lang="en-US" dirty="0" smtClean="0"/>
              <a:t>in the presence of</a:t>
            </a:r>
            <a:r>
              <a:rPr lang="en-US" dirty="0" smtClean="0">
                <a:solidFill>
                  <a:srgbClr val="9933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near-by strong</a:t>
            </a:r>
            <a:r>
              <a:rPr lang="en-US" dirty="0" smtClean="0">
                <a:solidFill>
                  <a:srgbClr val="993300"/>
                </a:solidFill>
              </a:rPr>
              <a:t> </a:t>
            </a:r>
            <a:r>
              <a:rPr lang="en-US" dirty="0" smtClean="0"/>
              <a:t>signals.</a:t>
            </a:r>
          </a:p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r>
              <a:rPr lang="en-US" dirty="0" smtClean="0">
                <a:solidFill>
                  <a:srgbClr val="993300"/>
                </a:solidFill>
              </a:rPr>
              <a:t>In a </a:t>
            </a:r>
            <a:r>
              <a:rPr lang="en-US" dirty="0" err="1" smtClean="0">
                <a:solidFill>
                  <a:srgbClr val="993300"/>
                </a:solidFill>
              </a:rPr>
              <a:t>Dxpedition</a:t>
            </a:r>
            <a:r>
              <a:rPr lang="en-US" dirty="0" smtClean="0">
                <a:solidFill>
                  <a:srgbClr val="993300"/>
                </a:solidFill>
              </a:rPr>
              <a:t> the pile-up is typically:  </a:t>
            </a:r>
          </a:p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 typeface="Arial" pitchFamily="34" charset="0"/>
              <a:buChar char="•"/>
              <a:tabLst>
                <a:tab pos="1719263" algn="l"/>
              </a:tabLst>
            </a:pPr>
            <a:r>
              <a:rPr lang="en-US" dirty="0" smtClean="0">
                <a:solidFill>
                  <a:srgbClr val="00B0F0"/>
                </a:solidFill>
              </a:rPr>
              <a:t>CW signals “Up 2” or SSB signals “Up 5”</a:t>
            </a:r>
            <a:endParaRPr lang="en-US" dirty="0" smtClean="0">
              <a:solidFill>
                <a:srgbClr val="FF0000"/>
              </a:solidFill>
            </a:endParaRP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dirty="0" smtClean="0"/>
              <a:t>Contests – DX pile-up, it is the same problem</a:t>
            </a: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endParaRPr lang="en-US" dirty="0" smtClean="0">
              <a:solidFill>
                <a:srgbClr val="FF0000"/>
              </a:solidFill>
            </a:endParaRP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You need a better receiver for CW than for SSB.</a:t>
            </a: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endParaRPr lang="en-US" dirty="0" smtClean="0"/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b="1" dirty="0" smtClean="0"/>
              <a:t>How does published test data relate to reception of weak signals?  </a:t>
            </a:r>
            <a:endParaRPr lang="en-US" dirty="0" smtClean="0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10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102" name="Freeform 8"/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Spectrum of CW Signal on HP 3585A Analyzer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00200" y="1676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Comparison of 3 msec vs 10 msec rise time</a:t>
            </a:r>
            <a:r>
              <a:rPr lang="en-US"/>
              <a:t> </a:t>
            </a:r>
          </a:p>
        </p:txBody>
      </p:sp>
      <p:pic>
        <p:nvPicPr>
          <p:cNvPr id="33796" name="Picture 6" descr="KeyingB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7"/>
          <p:cNvSpPr>
            <a:spLocks noChangeShapeType="1"/>
          </p:cNvSpPr>
          <p:nvPr/>
        </p:nvSpPr>
        <p:spPr bwMode="auto">
          <a:xfrm flipV="1">
            <a:off x="5715000" y="4876800"/>
            <a:ext cx="1524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6324600" y="4876800"/>
            <a:ext cx="152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>
            <a:off x="5867400" y="48768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6096000" y="5410200"/>
            <a:ext cx="0" cy="762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6705600" y="44196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solidFill>
                  <a:srgbClr val="FF6600"/>
                </a:solidFill>
              </a:rPr>
              <a:t>20 dB difference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228600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Many rigs are much faster than 3 </a:t>
            </a:r>
            <a:r>
              <a:rPr lang="en-US" sz="2200" dirty="0" err="1" smtClean="0">
                <a:solidFill>
                  <a:srgbClr val="FF0000"/>
                </a:solidFill>
              </a:rPr>
              <a:t>msec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8153400" cy="609600"/>
          </a:xfrm>
        </p:spPr>
        <p:txBody>
          <a:bodyPr/>
          <a:lstStyle/>
          <a:p>
            <a:r>
              <a:rPr lang="en-US" sz="2400" dirty="0"/>
              <a:t>White Noise Mk V Class A vs. K3 Class B @ 75 Watts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914400" y="17526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6629400" y="2819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61810" name="Picture 18" descr="NoiseMkV-K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924800" cy="4908550"/>
          </a:xfrm>
          <a:prstGeom prst="rect">
            <a:avLst/>
          </a:prstGeom>
          <a:noFill/>
        </p:spPr>
      </p:pic>
      <p:sp>
        <p:nvSpPr>
          <p:cNvPr id="161811" name="Line 19"/>
          <p:cNvSpPr>
            <a:spLocks noChangeShapeType="1"/>
          </p:cNvSpPr>
          <p:nvPr/>
        </p:nvSpPr>
        <p:spPr bwMode="auto">
          <a:xfrm flipV="1">
            <a:off x="2667000" y="2438400"/>
            <a:ext cx="0" cy="2362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812" name="Line 20"/>
          <p:cNvSpPr>
            <a:spLocks noChangeShapeType="1"/>
          </p:cNvSpPr>
          <p:nvPr/>
        </p:nvSpPr>
        <p:spPr bwMode="auto">
          <a:xfrm flipV="1">
            <a:off x="6553200" y="2438400"/>
            <a:ext cx="0" cy="2362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813" name="Text Box 21"/>
          <p:cNvSpPr txBox="1">
            <a:spLocks noChangeArrowheads="1"/>
          </p:cNvSpPr>
          <p:nvPr/>
        </p:nvSpPr>
        <p:spPr bwMode="auto">
          <a:xfrm>
            <a:off x="1371600" y="2819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-60 dB</a:t>
            </a:r>
          </a:p>
        </p:txBody>
      </p:sp>
      <p:sp>
        <p:nvSpPr>
          <p:cNvPr id="161814" name="Text Box 22"/>
          <p:cNvSpPr txBox="1">
            <a:spLocks noChangeArrowheads="1"/>
          </p:cNvSpPr>
          <p:nvPr/>
        </p:nvSpPr>
        <p:spPr bwMode="auto">
          <a:xfrm>
            <a:off x="6781800" y="2819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-60 dB</a:t>
            </a:r>
          </a:p>
        </p:txBody>
      </p:sp>
      <p:sp>
        <p:nvSpPr>
          <p:cNvPr id="161816" name="Line 24"/>
          <p:cNvSpPr>
            <a:spLocks noChangeShapeType="1"/>
          </p:cNvSpPr>
          <p:nvPr/>
        </p:nvSpPr>
        <p:spPr bwMode="auto">
          <a:xfrm>
            <a:off x="6096000" y="3429000"/>
            <a:ext cx="457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817" name="Line 25"/>
          <p:cNvSpPr>
            <a:spLocks noChangeShapeType="1"/>
          </p:cNvSpPr>
          <p:nvPr/>
        </p:nvSpPr>
        <p:spPr bwMode="auto">
          <a:xfrm flipH="1">
            <a:off x="2667000" y="3429000"/>
            <a:ext cx="2209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818" name="Text Box 26"/>
          <p:cNvSpPr txBox="1">
            <a:spLocks noChangeArrowheads="1"/>
          </p:cNvSpPr>
          <p:nvPr/>
        </p:nvSpPr>
        <p:spPr bwMode="auto">
          <a:xfrm>
            <a:off x="2819400" y="2819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6 kHz</a:t>
            </a:r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6858000" y="3200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1.5 kHz</a:t>
            </a:r>
          </a:p>
        </p:txBody>
      </p:sp>
      <p:sp>
        <p:nvSpPr>
          <p:cNvPr id="161820" name="Text Box 28"/>
          <p:cNvSpPr txBox="1">
            <a:spLocks noChangeArrowheads="1"/>
          </p:cNvSpPr>
          <p:nvPr/>
        </p:nvSpPr>
        <p:spPr bwMode="auto">
          <a:xfrm>
            <a:off x="4114800" y="5486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Courtesy W6XX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228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Apache </a:t>
            </a:r>
            <a:r>
              <a:rPr lang="en-US" sz="2400" dirty="0" err="1" smtClean="0">
                <a:solidFill>
                  <a:srgbClr val="FF0000"/>
                </a:solidFill>
              </a:rPr>
              <a:t>PureSignal</a:t>
            </a:r>
            <a:r>
              <a:rPr lang="en-US" sz="2400" dirty="0" smtClean="0">
                <a:solidFill>
                  <a:srgbClr val="FF0000"/>
                </a:solidFill>
              </a:rPr>
              <a:t> much like class 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Icom IC-7410 Class AB, White Noise</a:t>
            </a:r>
          </a:p>
        </p:txBody>
      </p:sp>
      <p:pic>
        <p:nvPicPr>
          <p:cNvPr id="30723" name="Picture 6" descr="WhiteNoise7410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67818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Line 7"/>
          <p:cNvSpPr>
            <a:spLocks noChangeShapeType="1"/>
          </p:cNvSpPr>
          <p:nvPr/>
        </p:nvSpPr>
        <p:spPr bwMode="auto">
          <a:xfrm flipH="1">
            <a:off x="1981200" y="3276600"/>
            <a:ext cx="1676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1981200" y="3276600"/>
            <a:ext cx="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1752600" y="2667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 kHz from edge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2362200" y="548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60 dB down @ 5 kHz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3429000" y="1524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Noise source = GR 1381, 5-kHz -3 dB BW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5817-Combined1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143000" y="7620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Comparison 2-Tone vs. Noise Intermodulation Bandwidth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429000" y="228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How Wide Is Your Signal ?</a:t>
            </a:r>
          </a:p>
        </p:txBody>
      </p:sp>
      <p:cxnSp>
        <p:nvCxnSpPr>
          <p:cNvPr id="31749" name="Straight Arrow Connector 8"/>
          <p:cNvCxnSpPr>
            <a:cxnSpLocks noChangeShapeType="1"/>
          </p:cNvCxnSpPr>
          <p:nvPr/>
        </p:nvCxnSpPr>
        <p:spPr bwMode="auto">
          <a:xfrm>
            <a:off x="3352800" y="3352800"/>
            <a:ext cx="1143000" cy="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750" name="Straight Arrow Connector 10"/>
          <p:cNvCxnSpPr>
            <a:cxnSpLocks noChangeShapeType="1"/>
          </p:cNvCxnSpPr>
          <p:nvPr/>
        </p:nvCxnSpPr>
        <p:spPr bwMode="auto">
          <a:xfrm>
            <a:off x="3352800" y="3352800"/>
            <a:ext cx="0" cy="15240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751" name="TextBox 26"/>
          <p:cNvSpPr txBox="1">
            <a:spLocks noChangeArrowheads="1"/>
          </p:cNvSpPr>
          <p:nvPr/>
        </p:nvSpPr>
        <p:spPr bwMode="auto">
          <a:xfrm>
            <a:off x="3429000" y="28956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3 kHz</a:t>
            </a:r>
          </a:p>
        </p:txBody>
      </p:sp>
      <p:sp>
        <p:nvSpPr>
          <p:cNvPr id="31752" name="TextBox 27"/>
          <p:cNvSpPr txBox="1">
            <a:spLocks noChangeArrowheads="1"/>
          </p:cNvSpPr>
          <p:nvPr/>
        </p:nvSpPr>
        <p:spPr bwMode="auto">
          <a:xfrm>
            <a:off x="2438400" y="3733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-37 dB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609600"/>
          </a:xfrm>
        </p:spPr>
        <p:txBody>
          <a:bodyPr/>
          <a:lstStyle/>
          <a:p>
            <a:r>
              <a:rPr lang="en-US" sz="3200" dirty="0" smtClean="0"/>
              <a:t>How do we optimize what we have?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01000" cy="4419600"/>
          </a:xfrm>
        </p:spPr>
        <p:txBody>
          <a:bodyPr/>
          <a:lstStyle/>
          <a:p>
            <a:r>
              <a:rPr lang="en-US" dirty="0" smtClean="0"/>
              <a:t>While we might own a 100+ dB DR3 radio, many of us have somewhat less performance.</a:t>
            </a:r>
          </a:p>
          <a:p>
            <a:endParaRPr lang="en-US" dirty="0" smtClean="0"/>
          </a:p>
          <a:p>
            <a:r>
              <a:rPr lang="en-US" dirty="0" smtClean="0"/>
              <a:t>My TS-990S is around a 90 dB radio @ 2 kHz.</a:t>
            </a:r>
          </a:p>
          <a:p>
            <a:endParaRPr lang="en-US" dirty="0" smtClean="0"/>
          </a:p>
          <a:p>
            <a:r>
              <a:rPr lang="en-US" dirty="0" smtClean="0"/>
              <a:t>Consider dynamic range a “window” of performance that can be moved around in absolute level by properly using your attenuator or preamp.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dirty="0" smtClean="0"/>
              <a:t>Receiver Noise Floor vs. Band Noise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8001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When is the spec for noise floor significant?  </a:t>
            </a:r>
          </a:p>
          <a:p>
            <a:endParaRPr lang="en-US" b="1" dirty="0" smtClean="0"/>
          </a:p>
          <a:p>
            <a:r>
              <a:rPr lang="en-US" sz="2400" b="1" dirty="0" smtClean="0"/>
              <a:t>Why does it rarely matter on most bands?</a:t>
            </a:r>
            <a:endParaRPr lang="en-US" sz="2400" b="1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FF0000"/>
                </a:solidFill>
              </a:rPr>
              <a:t>Noise </a:t>
            </a:r>
            <a:r>
              <a:rPr lang="en-US" sz="2200" b="1" dirty="0">
                <a:solidFill>
                  <a:srgbClr val="FF0000"/>
                </a:solidFill>
              </a:rPr>
              <a:t>Floor</a:t>
            </a:r>
            <a:r>
              <a:rPr lang="en-US" sz="2200" b="1" dirty="0"/>
              <a:t> is usually significantly </a:t>
            </a:r>
            <a:r>
              <a:rPr lang="en-US" sz="2200" b="1" dirty="0">
                <a:solidFill>
                  <a:srgbClr val="FF0000"/>
                </a:solidFill>
              </a:rPr>
              <a:t>lower than Band Noise</a:t>
            </a:r>
            <a:r>
              <a:rPr lang="en-US" sz="2200" b="1" dirty="0"/>
              <a:t>.</a:t>
            </a:r>
            <a:r>
              <a:rPr lang="en-US" sz="2000" b="1" dirty="0"/>
              <a:t>  </a:t>
            </a:r>
          </a:p>
          <a:p>
            <a:endParaRPr lang="en-US" b="1" dirty="0"/>
          </a:p>
          <a:p>
            <a:r>
              <a:rPr lang="en-US" sz="2400" b="1" dirty="0"/>
              <a:t>An ITU graph published in the ARRL Handbook gives us a starting point to relate </a:t>
            </a:r>
            <a:r>
              <a:rPr lang="en-US" sz="2400" b="1" dirty="0">
                <a:solidFill>
                  <a:srgbClr val="FF0000"/>
                </a:solidFill>
              </a:rPr>
              <a:t>band noise </a:t>
            </a:r>
            <a:r>
              <a:rPr lang="en-US" sz="2400" b="1" dirty="0"/>
              <a:t>to </a:t>
            </a:r>
            <a:r>
              <a:rPr lang="en-US" sz="2400" b="1" dirty="0">
                <a:solidFill>
                  <a:srgbClr val="FF0000"/>
                </a:solidFill>
              </a:rPr>
              <a:t>noise floor</a:t>
            </a:r>
            <a:r>
              <a:rPr lang="en-US" sz="2400" b="1" dirty="0"/>
              <a:t>.</a:t>
            </a:r>
          </a:p>
          <a:p>
            <a:endParaRPr lang="en-US" b="1" dirty="0"/>
          </a:p>
          <a:p>
            <a:r>
              <a:rPr lang="en-US" sz="2400" b="1" dirty="0"/>
              <a:t>This ITU data is in a 500-Hz bandwidth, just like typical noise floor data</a:t>
            </a:r>
            <a:r>
              <a:rPr lang="en-US" sz="2400" b="1" dirty="0" smtClean="0"/>
              <a:t>.</a:t>
            </a:r>
          </a:p>
          <a:p>
            <a:endParaRPr lang="en-US" b="1" dirty="0" smtClean="0"/>
          </a:p>
          <a:p>
            <a:endParaRPr lang="en-US" dirty="0"/>
          </a:p>
          <a:p>
            <a:r>
              <a:rPr lang="en-US" i="1" dirty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143000" y="8382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Band Noise vs. Frequency from ARRL Handbook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000" smtClean="0"/>
              <a:t>Most Radios are designed for 10 meters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066800" y="1524000"/>
            <a:ext cx="7620000" cy="4832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Typical rural band noise on 10 meters is -120 </a:t>
            </a:r>
            <a:r>
              <a:rPr lang="en-US" sz="2200" dirty="0"/>
              <a:t>dBm </a:t>
            </a:r>
            <a:r>
              <a:rPr lang="en-US" sz="2200" dirty="0" smtClean="0"/>
              <a:t>  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smtClean="0"/>
              <a:t>Typical rural band </a:t>
            </a:r>
            <a:r>
              <a:rPr lang="en-US" sz="2200" dirty="0"/>
              <a:t>noise on 20 meters is </a:t>
            </a:r>
            <a:r>
              <a:rPr lang="en-US" sz="2200" dirty="0" smtClean="0"/>
              <a:t>-</a:t>
            </a:r>
            <a:r>
              <a:rPr lang="en-US" sz="2200" dirty="0"/>
              <a:t>110 </a:t>
            </a:r>
            <a:r>
              <a:rPr lang="en-US" sz="2200" dirty="0" smtClean="0"/>
              <a:t>dBm</a:t>
            </a:r>
          </a:p>
          <a:p>
            <a:endParaRPr lang="en-US" sz="2200" dirty="0" smtClean="0"/>
          </a:p>
          <a:p>
            <a:r>
              <a:rPr lang="en-US" sz="2200" dirty="0" smtClean="0"/>
              <a:t>On 20 meters, band noise is almost 20 dB higher than typical receiver noise with the preamp OFF !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smtClean="0"/>
              <a:t>Optimally </a:t>
            </a:r>
            <a:r>
              <a:rPr lang="en-US" sz="2200" dirty="0">
                <a:solidFill>
                  <a:srgbClr val="FF0000"/>
                </a:solidFill>
              </a:rPr>
              <a:t>receiver noise </a:t>
            </a:r>
            <a:r>
              <a:rPr lang="en-US" sz="2200" dirty="0"/>
              <a:t>should be </a:t>
            </a:r>
            <a:r>
              <a:rPr lang="en-US" sz="2200" dirty="0" smtClean="0">
                <a:solidFill>
                  <a:srgbClr val="FF0000"/>
                </a:solidFill>
              </a:rPr>
              <a:t>8 to 10 </a:t>
            </a:r>
            <a:r>
              <a:rPr lang="en-US" sz="2200" dirty="0">
                <a:solidFill>
                  <a:srgbClr val="FF0000"/>
                </a:solidFill>
              </a:rPr>
              <a:t>dB lower </a:t>
            </a:r>
            <a:r>
              <a:rPr lang="en-US" sz="2200" dirty="0"/>
              <a:t>than </a:t>
            </a:r>
            <a:r>
              <a:rPr lang="en-US" sz="2200" dirty="0">
                <a:solidFill>
                  <a:srgbClr val="FF0000"/>
                </a:solidFill>
              </a:rPr>
              <a:t>band noise </a:t>
            </a:r>
            <a:r>
              <a:rPr lang="en-US" sz="2200" dirty="0"/>
              <a:t>to have minimal effect on receiving weak signals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Even on </a:t>
            </a:r>
            <a:r>
              <a:rPr lang="en-US" sz="2200" dirty="0" smtClean="0">
                <a:solidFill>
                  <a:srgbClr val="FF0000"/>
                </a:solidFill>
              </a:rPr>
              <a:t>10 &amp; 15 meters</a:t>
            </a:r>
            <a:r>
              <a:rPr lang="en-US" sz="2200" dirty="0" smtClean="0"/>
              <a:t>, a preamp isn’t needed all the time in a rural environment.  </a:t>
            </a:r>
          </a:p>
          <a:p>
            <a:endParaRPr lang="en-US" sz="2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A simple test with only an analog meter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93025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Most hams don’t own a calibrated signal generator.</a:t>
            </a:r>
          </a:p>
          <a:p>
            <a:pPr eaLnBrk="1" hangingPunct="1"/>
            <a:r>
              <a:rPr lang="en-US" dirty="0" smtClean="0"/>
              <a:t>How do you evaluate your receiver?</a:t>
            </a:r>
          </a:p>
          <a:p>
            <a:pPr eaLnBrk="1" hangingPunct="1"/>
            <a:r>
              <a:rPr lang="en-US" dirty="0" smtClean="0"/>
              <a:t>This also evaluates your antenna 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Measure the noise gain when you connect your antenna.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 you need is an analog meter with a dB scale, hooked up to your speaker.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Measure the noise gain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Disconnect your antenna and set the volume so your dB meter reads -10 dB.  </a:t>
            </a:r>
          </a:p>
          <a:p>
            <a:pPr eaLnBrk="1" hangingPunct="1"/>
            <a:r>
              <a:rPr lang="en-US" dirty="0" smtClean="0"/>
              <a:t>(Put a dummy load on the rig, though open circuit usually works OK, too.)</a:t>
            </a:r>
          </a:p>
          <a:p>
            <a:pPr eaLnBrk="1" hangingPunct="1"/>
            <a:r>
              <a:rPr lang="en-US" dirty="0" smtClean="0"/>
              <a:t>Connect the antenna and see how many dB the noise goes up when </a:t>
            </a:r>
            <a:r>
              <a:rPr lang="en-US" dirty="0" smtClean="0">
                <a:solidFill>
                  <a:srgbClr val="FF0000"/>
                </a:solidFill>
              </a:rPr>
              <a:t>tuned to a dead spot </a:t>
            </a:r>
            <a:r>
              <a:rPr lang="en-US" dirty="0" smtClean="0"/>
              <a:t>on the band.</a:t>
            </a:r>
          </a:p>
          <a:p>
            <a:pPr eaLnBrk="1" hangingPunct="1"/>
            <a:r>
              <a:rPr lang="en-US" dirty="0" smtClean="0"/>
              <a:t>Do this with Preamp OFF and ON.</a:t>
            </a:r>
          </a:p>
          <a:p>
            <a:pPr eaLnBrk="1" hangingPunct="1"/>
            <a:r>
              <a:rPr lang="en-US" dirty="0" smtClean="0"/>
              <a:t>Also rotate your </a:t>
            </a:r>
            <a:r>
              <a:rPr lang="en-US" dirty="0" err="1" smtClean="0"/>
              <a:t>Yagi</a:t>
            </a:r>
            <a:r>
              <a:rPr lang="en-US" dirty="0" smtClean="0"/>
              <a:t> 360 degrees.</a:t>
            </a:r>
          </a:p>
          <a:p>
            <a:pPr eaLnBrk="1" hangingPunct="1"/>
            <a:r>
              <a:rPr lang="en-US" dirty="0" smtClean="0"/>
              <a:t>Noise can easily change 10 dB with azimuth!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533400"/>
          </a:xfrm>
        </p:spPr>
        <p:txBody>
          <a:bodyPr/>
          <a:lstStyle/>
          <a:p>
            <a:r>
              <a:rPr lang="en-US" sz="2800" dirty="0" smtClean="0"/>
              <a:t>State-of-the-Art in Dynamic Range today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93025" cy="4876800"/>
          </a:xfrm>
        </p:spPr>
        <p:txBody>
          <a:bodyPr/>
          <a:lstStyle/>
          <a:p>
            <a:r>
              <a:rPr lang="en-US" dirty="0" smtClean="0"/>
              <a:t>Close-in dynamic range (DR3) &gt; 105 dB</a:t>
            </a:r>
          </a:p>
          <a:p>
            <a:r>
              <a:rPr lang="en-US" dirty="0" smtClean="0"/>
              <a:t>Phase noise @ 10 kHz </a:t>
            </a:r>
            <a:r>
              <a:rPr lang="en-US" dirty="0" smtClean="0">
                <a:latin typeface="Verdana"/>
                <a:ea typeface="Verdana"/>
                <a:cs typeface="Verdana"/>
              </a:rPr>
              <a:t>≤</a:t>
            </a:r>
            <a:r>
              <a:rPr lang="en-US" dirty="0" smtClean="0"/>
              <a:t> -145 dBc / Hz</a:t>
            </a:r>
          </a:p>
          <a:p>
            <a:r>
              <a:rPr lang="en-US" dirty="0" smtClean="0"/>
              <a:t>Reciprocal Mixing (RMDR) &gt; 115 dB</a:t>
            </a:r>
          </a:p>
          <a:p>
            <a:endParaRPr lang="en-US" dirty="0" smtClean="0"/>
          </a:p>
          <a:p>
            <a:r>
              <a:rPr lang="en-US" dirty="0" smtClean="0"/>
              <a:t>Rigs with this kind of performance:</a:t>
            </a:r>
          </a:p>
          <a:p>
            <a:r>
              <a:rPr lang="en-US" dirty="0" err="1" smtClean="0"/>
              <a:t>Icom</a:t>
            </a:r>
            <a:r>
              <a:rPr lang="en-US" dirty="0" smtClean="0"/>
              <a:t> IC-7851, Flex 6700 &amp;  </a:t>
            </a:r>
            <a:r>
              <a:rPr lang="en-US" dirty="0" err="1" smtClean="0"/>
              <a:t>Elecraft</a:t>
            </a:r>
            <a:r>
              <a:rPr lang="en-US" dirty="0" smtClean="0"/>
              <a:t> K3S</a:t>
            </a:r>
          </a:p>
          <a:p>
            <a:r>
              <a:rPr lang="en-US" dirty="0" smtClean="0"/>
              <a:t>Apache ANAN-200D not far behind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15 &amp; 10 meters noise gain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0010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Rig = </a:t>
            </a:r>
            <a:r>
              <a:rPr lang="en-US" dirty="0" err="1" smtClean="0"/>
              <a:t>Icom</a:t>
            </a:r>
            <a:r>
              <a:rPr lang="en-US" dirty="0" smtClean="0"/>
              <a:t> IC-756 Pro III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10 meter antenna = </a:t>
            </a:r>
            <a:r>
              <a:rPr lang="en-US" dirty="0" err="1" smtClean="0"/>
              <a:t>Hy</a:t>
            </a:r>
            <a:r>
              <a:rPr lang="en-US" dirty="0" smtClean="0"/>
              <a:t>-gain 105CA @ 65 feet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15 meter antenna = </a:t>
            </a:r>
            <a:r>
              <a:rPr lang="en-US" dirty="0" err="1" smtClean="0"/>
              <a:t>Hy</a:t>
            </a:r>
            <a:r>
              <a:rPr lang="en-US" dirty="0" smtClean="0"/>
              <a:t>-gain 155CA @ 70 feet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Preamp		</a:t>
            </a:r>
            <a:r>
              <a:rPr lang="en-US" dirty="0" smtClean="0">
                <a:solidFill>
                  <a:srgbClr val="FF0000"/>
                </a:solidFill>
              </a:rPr>
              <a:t>15m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10m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None			4 dB		3 dB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Preamp 1		11.5 dB	9.5 dB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Preamp 2		13.0 dB	11.0 dB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@ 3 dB, receiver noise = band noise = not OK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LJ-155CA </a:t>
            </a:r>
            <a:r>
              <a:rPr lang="en-US" sz="3200" dirty="0" err="1" smtClean="0"/>
              <a:t>Yagi</a:t>
            </a:r>
            <a:r>
              <a:rPr lang="en-US" sz="3200" dirty="0" smtClean="0"/>
              <a:t> in band noise example</a:t>
            </a:r>
          </a:p>
        </p:txBody>
      </p:sp>
      <p:pic>
        <p:nvPicPr>
          <p:cNvPr id="8195" name="Picture 4" descr="155CaBarc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97013"/>
            <a:ext cx="8001000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8580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LJ-105CA in band noise example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0M-T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00199"/>
            <a:ext cx="6431466" cy="513126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200" dirty="0" smtClean="0"/>
              <a:t>How does band noise vary by band?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14400" y="1600200"/>
            <a:ext cx="65690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If we take the ITU rural data as a starting point, what is typical?</a:t>
            </a:r>
          </a:p>
          <a:p>
            <a:endParaRPr lang="en-US" sz="2800" dirty="0"/>
          </a:p>
          <a:p>
            <a:r>
              <a:rPr lang="en-US" sz="2800" dirty="0"/>
              <a:t>160 meters:	-87 </a:t>
            </a:r>
            <a:r>
              <a:rPr lang="en-US" sz="2800" dirty="0" err="1" smtClean="0"/>
              <a:t>dBm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80 meters:		-93 </a:t>
            </a:r>
            <a:r>
              <a:rPr lang="en-US" sz="2800" dirty="0" err="1" smtClean="0"/>
              <a:t>dBm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40 meters:		-101 </a:t>
            </a:r>
            <a:r>
              <a:rPr lang="en-US" sz="2800" dirty="0" err="1" smtClean="0"/>
              <a:t>dBm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20 meters:		-109 </a:t>
            </a:r>
            <a:r>
              <a:rPr lang="en-US" sz="2800" dirty="0" err="1" smtClean="0"/>
              <a:t>dBm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#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15 meters:		-114 </a:t>
            </a:r>
            <a:r>
              <a:rPr lang="en-US" sz="2800" dirty="0" err="1" smtClean="0"/>
              <a:t>dBm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#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10 meters: 		-119 </a:t>
            </a:r>
            <a:r>
              <a:rPr lang="en-US" sz="2800" dirty="0" err="1"/>
              <a:t>dBm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#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That’s a 30+ dB difference in band noise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= nighttime   </a:t>
            </a:r>
            <a:r>
              <a:rPr lang="en-US" sz="2800" dirty="0" smtClean="0">
                <a:solidFill>
                  <a:srgbClr val="FF0000"/>
                </a:solidFill>
              </a:rPr>
              <a:t>#</a:t>
            </a:r>
            <a:r>
              <a:rPr lang="en-US" sz="2800" dirty="0" smtClean="0"/>
              <a:t> = daytime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609600"/>
          </a:xfrm>
        </p:spPr>
        <p:txBody>
          <a:bodyPr/>
          <a:lstStyle/>
          <a:p>
            <a:r>
              <a:rPr lang="en-US" sz="3200" smtClean="0"/>
              <a:t>Measured band noise at NC0B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66800" y="1676400"/>
            <a:ext cx="7543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160 meters 8:00 AM MST:	-105 dBm    January 2014</a:t>
            </a:r>
          </a:p>
          <a:p>
            <a:r>
              <a:rPr lang="en-US" sz="2000"/>
              <a:t>160 meters 4:00 PM MST:	-101 dBm    160 meter CQ</a:t>
            </a:r>
          </a:p>
          <a:p>
            <a:r>
              <a:rPr lang="en-US" sz="2000"/>
              <a:t>160 meters 6:30 PM MST:	-91 dBm       CW Contest</a:t>
            </a:r>
          </a:p>
          <a:p>
            <a:r>
              <a:rPr lang="en-US" sz="2000"/>
              <a:t>	</a:t>
            </a:r>
          </a:p>
          <a:p>
            <a:r>
              <a:rPr lang="en-US" sz="2000"/>
              <a:t>ITU rural nominal value:		-87 dBm</a:t>
            </a:r>
          </a:p>
          <a:p>
            <a:endParaRPr lang="en-US" sz="2000"/>
          </a:p>
          <a:p>
            <a:r>
              <a:rPr lang="en-US" sz="2000"/>
              <a:t>Beam Heading, October 2013 	15 meters	10 meters </a:t>
            </a:r>
          </a:p>
          <a:p>
            <a:r>
              <a:rPr lang="en-US" sz="2000"/>
              <a:t>0 degrees beam heading:	-124 dBm	-129 dBm</a:t>
            </a:r>
          </a:p>
          <a:p>
            <a:r>
              <a:rPr lang="en-US" sz="2000"/>
              <a:t>30 degrees:			-124 dBm	-123 dBm</a:t>
            </a:r>
          </a:p>
          <a:p>
            <a:r>
              <a:rPr lang="en-US" sz="2000"/>
              <a:t>60 degrees:			-118 dBm	-120 dBm</a:t>
            </a:r>
          </a:p>
          <a:p>
            <a:r>
              <a:rPr lang="en-US" sz="2000"/>
              <a:t>90 degrees:			-114 dBm	-120 dBm</a:t>
            </a:r>
          </a:p>
          <a:p>
            <a:r>
              <a:rPr lang="en-US" sz="2000"/>
              <a:t>120 degrees:			-113 dBm	-122 dBm</a:t>
            </a:r>
          </a:p>
          <a:p>
            <a:r>
              <a:rPr lang="en-US" sz="2000"/>
              <a:t>150 degrees:			-114 dBm	-122 dBm</a:t>
            </a:r>
          </a:p>
          <a:p>
            <a:endParaRPr lang="en-US" sz="2000"/>
          </a:p>
          <a:p>
            <a:r>
              <a:rPr lang="en-US" sz="2000"/>
              <a:t>ITU rural nominal value:		-114 dBm 	-119 dBm			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924800" cy="457200"/>
          </a:xfrm>
        </p:spPr>
        <p:txBody>
          <a:bodyPr/>
          <a:lstStyle/>
          <a:p>
            <a:r>
              <a:rPr lang="en-US" sz="3200" dirty="0" smtClean="0"/>
              <a:t>ITU / ARRL Data is generally correct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77200" cy="4953000"/>
          </a:xfrm>
        </p:spPr>
        <p:txBody>
          <a:bodyPr/>
          <a:lstStyle/>
          <a:p>
            <a:r>
              <a:rPr lang="en-US" dirty="0" smtClean="0"/>
              <a:t>Those numbers = starting point for a rural QTH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a give day there can be ± 10 dB differences</a:t>
            </a:r>
          </a:p>
          <a:p>
            <a:r>
              <a:rPr lang="en-US" dirty="0" smtClean="0"/>
              <a:t>In 2014 ARRL 10 Meter SSB my noise floor was 10 dB lower than the rural ITU value, pointed West between 3 and 5 PM local time while working ZL, VK &amp; </a:t>
            </a:r>
            <a:r>
              <a:rPr lang="en-US" dirty="0" err="1" smtClean="0"/>
              <a:t>JAs.</a:t>
            </a:r>
            <a:endParaRPr lang="en-US" dirty="0" smtClean="0"/>
          </a:p>
          <a:p>
            <a:r>
              <a:rPr lang="en-US" dirty="0" smtClean="0"/>
              <a:t>(5 element </a:t>
            </a:r>
            <a:r>
              <a:rPr lang="en-US" dirty="0" err="1" smtClean="0"/>
              <a:t>monoband</a:t>
            </a:r>
            <a:r>
              <a:rPr lang="en-US" dirty="0" smtClean="0"/>
              <a:t> </a:t>
            </a:r>
            <a:r>
              <a:rPr lang="en-US" dirty="0" err="1" smtClean="0"/>
              <a:t>Yagi</a:t>
            </a:r>
            <a:r>
              <a:rPr lang="en-US" dirty="0" smtClean="0"/>
              <a:t> @ 65 feet)</a:t>
            </a:r>
          </a:p>
          <a:p>
            <a:endParaRPr lang="en-US" dirty="0" smtClean="0"/>
          </a:p>
          <a:p>
            <a:r>
              <a:rPr lang="en-US" dirty="0" smtClean="0"/>
              <a:t>Urban QTH with RFI noise, all bets are off</a:t>
            </a:r>
          </a:p>
          <a:p>
            <a:r>
              <a:rPr lang="en-US" dirty="0" smtClean="0"/>
              <a:t>How’s your neighbor’s Plasma TV ?       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685800"/>
          </a:xfrm>
        </p:spPr>
        <p:txBody>
          <a:bodyPr/>
          <a:lstStyle/>
          <a:p>
            <a:r>
              <a:rPr lang="en-US" dirty="0" smtClean="0"/>
              <a:t>A note about the ITU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86000"/>
            <a:ext cx="7467600" cy="3724275"/>
          </a:xfrm>
        </p:spPr>
        <p:txBody>
          <a:bodyPr/>
          <a:lstStyle/>
          <a:p>
            <a:r>
              <a:rPr lang="en-US" dirty="0" smtClean="0"/>
              <a:t>The ITU data assumes an </a:t>
            </a:r>
            <a:r>
              <a:rPr lang="en-US" dirty="0" err="1" smtClean="0"/>
              <a:t>omni</a:t>
            </a:r>
            <a:r>
              <a:rPr lang="en-US" dirty="0" smtClean="0"/>
              <a:t>-directional antenna.</a:t>
            </a:r>
          </a:p>
          <a:p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 err="1" smtClean="0"/>
              <a:t>Yagi</a:t>
            </a:r>
            <a:r>
              <a:rPr lang="en-US" dirty="0" smtClean="0"/>
              <a:t> or directional low-band antenna (4-square) can significantly improve on your band noise in some directions.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7720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Noise Floor Quite Consistent in Top </a:t>
            </a:r>
            <a:r>
              <a:rPr lang="en-US" sz="3200" dirty="0" smtClean="0"/>
              <a:t>12</a:t>
            </a:r>
            <a:endParaRPr lang="en-US" sz="32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9302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Flex 6700	</a:t>
            </a:r>
            <a:r>
              <a:rPr lang="en-US" sz="2400" dirty="0" smtClean="0"/>
              <a:t>	-</a:t>
            </a:r>
            <a:r>
              <a:rPr lang="en-US" sz="2400" dirty="0" smtClean="0"/>
              <a:t>135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Icom</a:t>
            </a:r>
            <a:r>
              <a:rPr lang="en-US" sz="2400" dirty="0" smtClean="0"/>
              <a:t> 7851		-135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Elecraft</a:t>
            </a:r>
            <a:r>
              <a:rPr lang="en-US" sz="2400" dirty="0" smtClean="0"/>
              <a:t> K3s	-138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Elecraft</a:t>
            </a:r>
            <a:r>
              <a:rPr lang="en-US" sz="2400" dirty="0" smtClean="0"/>
              <a:t> KX3	-138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FTdx-5000D	-135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Flex 5000	</a:t>
            </a:r>
            <a:r>
              <a:rPr lang="en-US" sz="2400" dirty="0" smtClean="0"/>
              <a:t>	-</a:t>
            </a:r>
            <a:r>
              <a:rPr lang="en-US" sz="2400" dirty="0" smtClean="0"/>
              <a:t>135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Orion II		-133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Icom</a:t>
            </a:r>
            <a:r>
              <a:rPr lang="en-US" sz="2400" dirty="0" smtClean="0"/>
              <a:t> 7300</a:t>
            </a:r>
            <a:r>
              <a:rPr lang="en-US" sz="2400" dirty="0" smtClean="0"/>
              <a:t>		-</a:t>
            </a:r>
            <a:r>
              <a:rPr lang="en-US" sz="2400" dirty="0" smtClean="0"/>
              <a:t>141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Orion I		-135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T-T Eagle	</a:t>
            </a:r>
            <a:r>
              <a:rPr lang="en-US" sz="2400" dirty="0" smtClean="0"/>
              <a:t>	-</a:t>
            </a:r>
            <a:r>
              <a:rPr lang="en-US" sz="2400" dirty="0" smtClean="0"/>
              <a:t>132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Flex 3000	</a:t>
            </a:r>
            <a:r>
              <a:rPr lang="en-US" sz="2400" dirty="0" smtClean="0"/>
              <a:t>	-</a:t>
            </a:r>
            <a:r>
              <a:rPr lang="en-US" sz="2400" dirty="0" smtClean="0"/>
              <a:t>139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TS-590SG	</a:t>
            </a:r>
            <a:r>
              <a:rPr lang="en-US" sz="2400" dirty="0" smtClean="0"/>
              <a:t>	-</a:t>
            </a:r>
            <a:r>
              <a:rPr lang="en-US" sz="2400" dirty="0" smtClean="0"/>
              <a:t>135 </a:t>
            </a:r>
            <a:r>
              <a:rPr lang="en-US" sz="2400" dirty="0" err="1" smtClean="0"/>
              <a:t>dBm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Drake R-4C	</a:t>
            </a:r>
            <a:r>
              <a:rPr lang="en-US" sz="2400" dirty="0" smtClean="0"/>
              <a:t>-</a:t>
            </a:r>
            <a:r>
              <a:rPr lang="en-US" sz="2400" dirty="0" smtClean="0"/>
              <a:t>138 </a:t>
            </a:r>
            <a:r>
              <a:rPr lang="en-US" sz="2400" dirty="0" err="1" smtClean="0"/>
              <a:t>dBm</a:t>
            </a:r>
            <a:r>
              <a:rPr lang="en-US" sz="2400" dirty="0" smtClean="0"/>
              <a:t> </a:t>
            </a:r>
            <a:r>
              <a:rPr lang="en-US" sz="2400" dirty="0" smtClean="0"/>
              <a:t>	(</a:t>
            </a:r>
            <a:r>
              <a:rPr lang="en-US" sz="2400" dirty="0" smtClean="0"/>
              <a:t>For comparison)</a:t>
            </a:r>
            <a:r>
              <a:rPr lang="en-US" dirty="0" smtClean="0"/>
              <a:t>	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429000" y="22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Numbers with Preamp-1  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533400"/>
          </a:xfrm>
        </p:spPr>
        <p:txBody>
          <a:bodyPr/>
          <a:lstStyle/>
          <a:p>
            <a:r>
              <a:rPr lang="en-US" sz="3200" dirty="0" smtClean="0"/>
              <a:t>What does all this imply?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For most radios: Up-conversion / down-conversion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On the lower bands </a:t>
            </a:r>
            <a:r>
              <a:rPr lang="en-US" sz="2400" dirty="0" smtClean="0">
                <a:solidFill>
                  <a:srgbClr val="FF0000"/>
                </a:solidFill>
              </a:rPr>
              <a:t>at night</a:t>
            </a:r>
            <a:r>
              <a:rPr lang="en-US" sz="2400" dirty="0" smtClean="0"/>
              <a:t>, attenuation is often appropriate. 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FF0000"/>
                </a:solidFill>
              </a:rPr>
              <a:t>no point </a:t>
            </a:r>
            <a:r>
              <a:rPr lang="en-US" sz="2400" dirty="0" smtClean="0"/>
              <a:t>in band noise reading upscale on your S meter.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 preamp is </a:t>
            </a:r>
            <a:r>
              <a:rPr lang="en-US" sz="2400" dirty="0" smtClean="0">
                <a:solidFill>
                  <a:srgbClr val="FF0000"/>
                </a:solidFill>
              </a:rPr>
              <a:t>usually NOT </a:t>
            </a:r>
            <a:r>
              <a:rPr lang="en-US" sz="2400" dirty="0" smtClean="0"/>
              <a:t>needed on 20 meters.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 preamp would </a:t>
            </a:r>
            <a:r>
              <a:rPr lang="en-US" sz="2400" b="1" i="1" dirty="0" smtClean="0">
                <a:solidFill>
                  <a:srgbClr val="FF0000"/>
                </a:solidFill>
              </a:rPr>
              <a:t>never</a:t>
            </a:r>
            <a:r>
              <a:rPr lang="en-US" sz="2400" dirty="0" smtClean="0"/>
              <a:t> be needed </a:t>
            </a:r>
            <a:r>
              <a:rPr lang="en-US" sz="2400" dirty="0" smtClean="0">
                <a:solidFill>
                  <a:srgbClr val="FF0000"/>
                </a:solidFill>
              </a:rPr>
              <a:t>at night</a:t>
            </a:r>
            <a:r>
              <a:rPr lang="en-US" sz="2400" dirty="0" smtClean="0"/>
              <a:t> on 40 meters and below, assuming the transmit antenna is used on receive.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2800" dirty="0" smtClean="0"/>
              <a:t>Contests:  2015 / 2016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95021"/>
            <a:ext cx="670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February CQ SSB Contest 160m</a:t>
            </a:r>
          </a:p>
          <a:p>
            <a:endParaRPr lang="en-US" sz="2000" dirty="0" smtClean="0"/>
          </a:p>
          <a:p>
            <a:r>
              <a:rPr lang="en-US" sz="2000" dirty="0" smtClean="0"/>
              <a:t>Using a TS-990S during the day attenuator = 6 dB</a:t>
            </a:r>
          </a:p>
          <a:p>
            <a:r>
              <a:rPr lang="en-US" sz="2000" dirty="0" smtClean="0"/>
              <a:t>During nighttime, attenuator = 12 dB, occasionally 18 dB !</a:t>
            </a:r>
          </a:p>
          <a:p>
            <a:endParaRPr lang="en-US" sz="2000" dirty="0" smtClean="0"/>
          </a:p>
          <a:p>
            <a:r>
              <a:rPr lang="en-US" sz="2000" dirty="0" smtClean="0"/>
              <a:t>Set the AGC threshold about 6 dB above band noise.</a:t>
            </a:r>
          </a:p>
          <a:p>
            <a:endParaRPr lang="en-US" sz="2000" dirty="0" smtClean="0"/>
          </a:p>
          <a:p>
            <a:r>
              <a:rPr lang="en-US" sz="2000" dirty="0" smtClean="0"/>
              <a:t>January CQ CW Contest 160m</a:t>
            </a:r>
          </a:p>
          <a:p>
            <a:r>
              <a:rPr lang="en-US" sz="2000" dirty="0" smtClean="0"/>
              <a:t>Using Apache ANAN-200D, I set the AGC threshold about 6 dB above band noise.  Time of day dependent</a:t>
            </a:r>
          </a:p>
          <a:p>
            <a:endParaRPr lang="en-US" sz="2000" dirty="0" smtClean="0"/>
          </a:p>
          <a:p>
            <a:r>
              <a:rPr lang="en-US" sz="2000" dirty="0" smtClean="0"/>
              <a:t>(December 2014 ARRL 160 m CW contest set AGC-T) </a:t>
            </a:r>
          </a:p>
          <a:p>
            <a:endParaRPr lang="en-US" sz="2000" dirty="0" smtClean="0"/>
          </a:p>
          <a:p>
            <a:r>
              <a:rPr lang="en-US" sz="2000" dirty="0" smtClean="0"/>
              <a:t>March 2016 ARRL SSB DX Contest using TS-990S  </a:t>
            </a:r>
          </a:p>
          <a:p>
            <a:r>
              <a:rPr lang="en-US" sz="2000" dirty="0" smtClean="0"/>
              <a:t>10m – Preamp &amp; 6 dB pad or occasionally 12 dB pad !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52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Reducing Contest Fatigue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467600" cy="533400"/>
          </a:xfrm>
        </p:spPr>
        <p:txBody>
          <a:bodyPr/>
          <a:lstStyle/>
          <a:p>
            <a:r>
              <a:rPr lang="en-US" dirty="0" smtClean="0"/>
              <a:t> What is new since last year?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4410075"/>
          </a:xfrm>
        </p:spPr>
        <p:txBody>
          <a:bodyPr/>
          <a:lstStyle/>
          <a:p>
            <a:r>
              <a:rPr lang="en-US" dirty="0" err="1" smtClean="0"/>
              <a:t>Icom</a:t>
            </a:r>
            <a:r>
              <a:rPr lang="en-US" dirty="0" smtClean="0"/>
              <a:t> 7851 Flagship up-conversion transceiver</a:t>
            </a:r>
          </a:p>
          <a:p>
            <a:endParaRPr lang="en-US" dirty="0" smtClean="0"/>
          </a:p>
          <a:p>
            <a:r>
              <a:rPr lang="en-US" dirty="0" err="1" smtClean="0"/>
              <a:t>Icom</a:t>
            </a:r>
            <a:r>
              <a:rPr lang="en-US" dirty="0" smtClean="0"/>
              <a:t> 7300 Direct-Sampling transceiver</a:t>
            </a:r>
          </a:p>
          <a:p>
            <a:endParaRPr lang="en-US" dirty="0" smtClean="0"/>
          </a:p>
          <a:p>
            <a:r>
              <a:rPr lang="en-US" dirty="0" err="1" smtClean="0"/>
              <a:t>Elecraft</a:t>
            </a:r>
            <a:r>
              <a:rPr lang="en-US" dirty="0" smtClean="0"/>
              <a:t> K3</a:t>
            </a:r>
            <a:r>
              <a:rPr lang="en-US" sz="2400" dirty="0" smtClean="0"/>
              <a:t>S</a:t>
            </a:r>
            <a:r>
              <a:rPr lang="en-US" dirty="0" smtClean="0"/>
              <a:t> update of the K3</a:t>
            </a:r>
          </a:p>
          <a:p>
            <a:endParaRPr lang="en-US" dirty="0" smtClean="0"/>
          </a:p>
          <a:p>
            <a:r>
              <a:rPr lang="en-US" dirty="0" smtClean="0"/>
              <a:t>New software for Apache ANAN-200D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2800" dirty="0" smtClean="0"/>
              <a:t>Times of day can break the general rules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3025" cy="4572000"/>
          </a:xfrm>
        </p:spPr>
        <p:txBody>
          <a:bodyPr/>
          <a:lstStyle/>
          <a:p>
            <a:r>
              <a:rPr lang="en-US" dirty="0" smtClean="0"/>
              <a:t>In a rural environment, daytime band noise on 80 and 40 meters can be quite low.</a:t>
            </a:r>
          </a:p>
          <a:p>
            <a:r>
              <a:rPr lang="en-US" dirty="0" smtClean="0"/>
              <a:t>Noon at my QTH 40 meters -115 dBm</a:t>
            </a:r>
          </a:p>
          <a:p>
            <a:r>
              <a:rPr lang="en-US" dirty="0" smtClean="0"/>
              <a:t>8:30 AM my QTH 80 meters -120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Flex 6300 has no preamp below 30  meters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There are times when you need a -128 </a:t>
            </a:r>
            <a:r>
              <a:rPr lang="en-US" dirty="0" err="1" smtClean="0"/>
              <a:t>dBm</a:t>
            </a:r>
            <a:r>
              <a:rPr lang="en-US" dirty="0" smtClean="0"/>
              <a:t> noise floor on 40 and 80 meters.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Flex says this will be corrected, likely 2</a:t>
            </a:r>
            <a:r>
              <a:rPr lang="en-US" baseline="30000" dirty="0" smtClean="0"/>
              <a:t>nd</a:t>
            </a:r>
            <a:r>
              <a:rPr lang="en-US" dirty="0" smtClean="0"/>
              <a:t> quarter 2016.  Cost to retrofit unknown.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533400"/>
          </a:xfrm>
        </p:spPr>
        <p:txBody>
          <a:bodyPr/>
          <a:lstStyle/>
          <a:p>
            <a:r>
              <a:rPr lang="en-US" sz="2800" dirty="0" smtClean="0"/>
              <a:t>How do we evaluate &amp; optimize a transceiver?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3025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160 – 40m receivers are too sensitive at night.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Make the most of the radio’s dynamic range by properly using the attenuator and using the preamp only when necessary on the high bands.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Published dynamic range can be misleading, depending on how it is measured.  This could be a complete presentation on its own.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Look at RMDR, as this typically dominates.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(RMDR* = Reciprocal Mixing Dynamic Range)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[*QST April 2012 for sidebar – Bob Allison]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</a:rPr>
              <a:t>It is a numbers game today!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Evaluation in pile-up conditions is critical.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 lab setup can never approximate CQ WW !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524001"/>
            <a:ext cx="428625" cy="990599"/>
          </a:xfr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19400" y="1600200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000" dirty="0"/>
              <a:t> </a:t>
            </a:r>
            <a:r>
              <a:rPr lang="en-US" sz="4000" dirty="0">
                <a:solidFill>
                  <a:srgbClr val="000000"/>
                </a:solidFill>
                <a:latin typeface="Impact" pitchFamily="34" charset="0"/>
              </a:rPr>
              <a:t>Sherwood Engineering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95600" y="1524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Arial Narrow" pitchFamily="34" charset="0"/>
              </a:rPr>
              <a:t>http://www.NC0B.com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2514600"/>
            <a:ext cx="7620000" cy="460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Videos from past CTU presentations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CTU 2015 (select from all presenters)</a:t>
            </a:r>
            <a:endParaRPr kumimoji="0" lang="en-US" sz="22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 https://www.youtube.com/playlist?list=PLRSwUN4qr1Lq50amRtsZm-y2nKPHHRz0v</a:t>
            </a:r>
            <a:endParaRPr lang="en-US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CTU 2013 &amp; 2014  (Select desired year)</a:t>
            </a:r>
            <a:endParaRPr kumimoji="0" lang="en-US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http://www.contestuniversity.com/main/page_videos.html</a:t>
            </a:r>
            <a:endParaRPr kumimoji="0" lang="en-US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CTU 2011</a:t>
            </a:r>
            <a:endParaRPr kumimoji="0" lang="en-US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http://www.pvrc.org/webinar/radioperformance.wmv</a:t>
            </a:r>
            <a:endParaRPr kumimoji="0" lang="en-US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685800"/>
          </a:xfrm>
        </p:spPr>
        <p:txBody>
          <a:bodyPr/>
          <a:lstStyle/>
          <a:p>
            <a:r>
              <a:rPr lang="en-US" dirty="0" err="1" smtClean="0"/>
              <a:t>Icom</a:t>
            </a:r>
            <a:r>
              <a:rPr lang="en-US" dirty="0" smtClean="0"/>
              <a:t> IC-7851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3025" cy="4876800"/>
          </a:xfrm>
        </p:spPr>
        <p:txBody>
          <a:bodyPr/>
          <a:lstStyle/>
          <a:p>
            <a:r>
              <a:rPr lang="en-US" dirty="0" smtClean="0"/>
              <a:t>Greatly improved synthesizer (phase noise)</a:t>
            </a:r>
          </a:p>
          <a:p>
            <a:r>
              <a:rPr lang="en-US" dirty="0" smtClean="0"/>
              <a:t>New 1.2 kHz VHF roofing filter</a:t>
            </a:r>
          </a:p>
          <a:p>
            <a:endParaRPr lang="en-US" dirty="0" smtClean="0"/>
          </a:p>
          <a:p>
            <a:r>
              <a:rPr lang="en-US" dirty="0" smtClean="0"/>
              <a:t>20 kHz dynamic range:	110 dB</a:t>
            </a:r>
          </a:p>
          <a:p>
            <a:r>
              <a:rPr lang="en-US" dirty="0" smtClean="0"/>
              <a:t>2 kHz dynamic range:	105 dB</a:t>
            </a:r>
          </a:p>
          <a:p>
            <a:r>
              <a:rPr lang="en-US" dirty="0" smtClean="0"/>
              <a:t>20 kHz RMDR:			125 dB</a:t>
            </a:r>
          </a:p>
          <a:p>
            <a:r>
              <a:rPr lang="en-US" dirty="0" smtClean="0"/>
              <a:t>2 kHz RMDR:			115 dB</a:t>
            </a:r>
          </a:p>
          <a:p>
            <a:endParaRPr lang="en-US" dirty="0" smtClean="0"/>
          </a:p>
          <a:p>
            <a:r>
              <a:rPr lang="en-US" dirty="0" smtClean="0"/>
              <a:t>Noise floor as low at -141 </a:t>
            </a:r>
            <a:r>
              <a:rPr lang="en-US" dirty="0" err="1" smtClean="0"/>
              <a:t>dBm</a:t>
            </a:r>
            <a:r>
              <a:rPr lang="en-US" dirty="0" smtClean="0"/>
              <a:t> Preamp 2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685800"/>
          </a:xfrm>
        </p:spPr>
        <p:txBody>
          <a:bodyPr/>
          <a:lstStyle/>
          <a:p>
            <a:r>
              <a:rPr lang="en-US" dirty="0" err="1" smtClean="0"/>
              <a:t>Icom</a:t>
            </a:r>
            <a:r>
              <a:rPr lang="en-US" dirty="0" smtClean="0"/>
              <a:t> IC-7300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3025" cy="4876800"/>
          </a:xfrm>
        </p:spPr>
        <p:txBody>
          <a:bodyPr/>
          <a:lstStyle/>
          <a:p>
            <a:r>
              <a:rPr lang="en-US" dirty="0" smtClean="0"/>
              <a:t>First direct-sampling SDR from the big three!</a:t>
            </a:r>
          </a:p>
          <a:p>
            <a:r>
              <a:rPr lang="en-US" dirty="0" smtClean="0"/>
              <a:t>Tunes with knobs &amp; touch LCD, no computer</a:t>
            </a:r>
          </a:p>
          <a:p>
            <a:endParaRPr lang="en-US" dirty="0" smtClean="0"/>
          </a:p>
          <a:p>
            <a:r>
              <a:rPr lang="en-US" dirty="0" smtClean="0"/>
              <a:t>20 kHz dynamic range:	103 dB  (IP+)</a:t>
            </a:r>
          </a:p>
          <a:p>
            <a:r>
              <a:rPr lang="en-US" dirty="0" smtClean="0"/>
              <a:t>2 kHz dynamic range:	  94 dB  (IP+)</a:t>
            </a:r>
          </a:p>
          <a:p>
            <a:r>
              <a:rPr lang="en-US" dirty="0" smtClean="0"/>
              <a:t>20 kHz RMDR:			113 dB</a:t>
            </a:r>
          </a:p>
          <a:p>
            <a:r>
              <a:rPr lang="en-US" dirty="0" smtClean="0"/>
              <a:t>2 kHz RMDR:			100 dB</a:t>
            </a:r>
          </a:p>
          <a:p>
            <a:endParaRPr lang="en-US" dirty="0" smtClean="0"/>
          </a:p>
          <a:p>
            <a:r>
              <a:rPr lang="en-US" dirty="0" smtClean="0"/>
              <a:t>Noise floor as low at -142 </a:t>
            </a:r>
            <a:r>
              <a:rPr lang="en-US" dirty="0" err="1" smtClean="0"/>
              <a:t>dBm</a:t>
            </a:r>
            <a:r>
              <a:rPr lang="en-US" dirty="0" smtClean="0"/>
              <a:t> Preamp 2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696200" cy="685800"/>
          </a:xfrm>
        </p:spPr>
        <p:txBody>
          <a:bodyPr/>
          <a:lstStyle/>
          <a:p>
            <a:r>
              <a:rPr lang="en-US" dirty="0" err="1" smtClean="0"/>
              <a:t>Elecraft</a:t>
            </a:r>
            <a:r>
              <a:rPr lang="en-US" dirty="0" smtClean="0"/>
              <a:t> K3</a:t>
            </a:r>
            <a:r>
              <a:rPr lang="en-US" sz="3200" dirty="0" smtClean="0"/>
              <a:t>S</a:t>
            </a:r>
            <a:r>
              <a:rPr lang="en-US" dirty="0" smtClean="0"/>
              <a:t> numbers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3025" cy="4876800"/>
          </a:xfrm>
        </p:spPr>
        <p:txBody>
          <a:bodyPr/>
          <a:lstStyle/>
          <a:p>
            <a:r>
              <a:rPr lang="en-US" dirty="0" smtClean="0"/>
              <a:t>Greatly improved synthesizer</a:t>
            </a:r>
          </a:p>
          <a:p>
            <a:r>
              <a:rPr lang="en-US" dirty="0" smtClean="0"/>
              <a:t>Improved receive audio</a:t>
            </a:r>
          </a:p>
          <a:p>
            <a:r>
              <a:rPr lang="en-US" dirty="0" smtClean="0"/>
              <a:t>New 6-pole roofing filters, low passive IMD</a:t>
            </a:r>
          </a:p>
          <a:p>
            <a:r>
              <a:rPr lang="en-US" dirty="0" smtClean="0"/>
              <a:t>20 kHz dynamic range:	107 dB	</a:t>
            </a:r>
          </a:p>
          <a:p>
            <a:r>
              <a:rPr lang="en-US" dirty="0" smtClean="0"/>
              <a:t>2 kHz dynamic range:	106 dB</a:t>
            </a:r>
          </a:p>
          <a:p>
            <a:r>
              <a:rPr lang="en-US" dirty="0" smtClean="0"/>
              <a:t>20 kHz RMDR:			118 dB</a:t>
            </a:r>
          </a:p>
          <a:p>
            <a:r>
              <a:rPr lang="en-US" dirty="0" smtClean="0"/>
              <a:t>2 kHz RMDR:			113 dB</a:t>
            </a:r>
          </a:p>
          <a:p>
            <a:r>
              <a:rPr lang="en-US" dirty="0" smtClean="0"/>
              <a:t>New internal preamp 12 – 6 meters</a:t>
            </a:r>
          </a:p>
          <a:p>
            <a:r>
              <a:rPr lang="en-US" dirty="0" smtClean="0"/>
              <a:t>Noise floor as low as -145 </a:t>
            </a:r>
            <a:r>
              <a:rPr lang="en-US" dirty="0" err="1" smtClean="0"/>
              <a:t>dBm</a:t>
            </a: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09600"/>
          </a:xfrm>
        </p:spPr>
        <p:txBody>
          <a:bodyPr/>
          <a:lstStyle/>
          <a:p>
            <a:r>
              <a:rPr lang="en-US" sz="3200" dirty="0" smtClean="0"/>
              <a:t>Apache ANAN new software features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93025" cy="4486275"/>
          </a:xfrm>
        </p:spPr>
        <p:txBody>
          <a:bodyPr/>
          <a:lstStyle/>
          <a:p>
            <a:r>
              <a:rPr lang="en-US" dirty="0" smtClean="0"/>
              <a:t>Open Source code = new features fast </a:t>
            </a:r>
          </a:p>
          <a:p>
            <a:r>
              <a:rPr lang="en-US" dirty="0" smtClean="0"/>
              <a:t>Better DSP filter defaults, particularly CW</a:t>
            </a:r>
          </a:p>
          <a:p>
            <a:r>
              <a:rPr lang="en-US" dirty="0" smtClean="0"/>
              <a:t>Spectral NB works in contest conditions</a:t>
            </a:r>
          </a:p>
          <a:p>
            <a:r>
              <a:rPr lang="en-US" dirty="0" smtClean="0"/>
              <a:t>New NR algorithms </a:t>
            </a:r>
          </a:p>
          <a:p>
            <a:r>
              <a:rPr lang="en-US" dirty="0" smtClean="0"/>
              <a:t>Midi support for DJ Console for mechanical knobs or control via a tablet</a:t>
            </a:r>
          </a:p>
          <a:p>
            <a:r>
              <a:rPr lang="en-US" dirty="0" smtClean="0"/>
              <a:t>For the “techie” new band noise measurement capabilities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696200" cy="685800"/>
          </a:xfrm>
        </p:spPr>
        <p:txBody>
          <a:bodyPr/>
          <a:lstStyle/>
          <a:p>
            <a:r>
              <a:rPr lang="en-US" dirty="0" smtClean="0"/>
              <a:t>Time for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153400" cy="4410075"/>
          </a:xfrm>
        </p:spPr>
        <p:txBody>
          <a:bodyPr/>
          <a:lstStyle/>
          <a:p>
            <a:r>
              <a:rPr lang="en-US" dirty="0" smtClean="0"/>
              <a:t>What do these state-of-the-art numbers mean?</a:t>
            </a:r>
          </a:p>
          <a:p>
            <a:endParaRPr lang="en-US" dirty="0" smtClean="0"/>
          </a:p>
          <a:p>
            <a:r>
              <a:rPr lang="en-US" dirty="0" smtClean="0"/>
              <a:t>How do we cope with a more typical radio?</a:t>
            </a:r>
          </a:p>
          <a:p>
            <a:endParaRPr lang="en-US" dirty="0" smtClean="0"/>
          </a:p>
          <a:p>
            <a:r>
              <a:rPr lang="en-US" dirty="0" smtClean="0"/>
              <a:t>Optimize performance of what we own  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6692</TotalTime>
  <Words>2084</Words>
  <Application>Microsoft Office PowerPoint</Application>
  <PresentationFormat>On-screen Show (4:3)</PresentationFormat>
  <Paragraphs>384</Paragraphs>
  <Slides>42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Capsules</vt:lpstr>
      <vt:lpstr>New transceiver options since CTU 2015 + Performance – What’s Possible &amp;  What’s Needed? </vt:lpstr>
      <vt:lpstr>Slide 2</vt:lpstr>
      <vt:lpstr>State-of-the-Art in Dynamic Range today </vt:lpstr>
      <vt:lpstr> What is new since last year?</vt:lpstr>
      <vt:lpstr>Icom IC-7851 numbers</vt:lpstr>
      <vt:lpstr>Icom IC-7300 numbers</vt:lpstr>
      <vt:lpstr>Elecraft K3S numbers </vt:lpstr>
      <vt:lpstr>Apache ANAN new software features</vt:lpstr>
      <vt:lpstr>Time for the numbers</vt:lpstr>
      <vt:lpstr>What does dynamic range mean?</vt:lpstr>
      <vt:lpstr>Slide 11</vt:lpstr>
      <vt:lpstr>A note on phase noise / RMDR</vt:lpstr>
      <vt:lpstr>Slide 13</vt:lpstr>
      <vt:lpstr>RMDR often dominates over DR3</vt:lpstr>
      <vt:lpstr>How do you relate to this data?</vt:lpstr>
      <vt:lpstr>Luckily we can live with 85 dB radios</vt:lpstr>
      <vt:lpstr>Dynamic Range of Top 14 Transceivers</vt:lpstr>
      <vt:lpstr>Why is higher DR3 needed on CW?</vt:lpstr>
      <vt:lpstr>What is the Bandwidth of a CW Signal?</vt:lpstr>
      <vt:lpstr>Spectrum of CW Signal on HP 3585A Analyzer</vt:lpstr>
      <vt:lpstr>White Noise Mk V Class A vs. K3 Class B @ 75 Watts</vt:lpstr>
      <vt:lpstr>Icom IC-7410 Class AB, White Noise</vt:lpstr>
      <vt:lpstr>Slide 23</vt:lpstr>
      <vt:lpstr>How do we optimize what we have?</vt:lpstr>
      <vt:lpstr>Receiver Noise Floor vs. Band Noise</vt:lpstr>
      <vt:lpstr>Slide 26</vt:lpstr>
      <vt:lpstr>Most Radios are designed for 10 meters</vt:lpstr>
      <vt:lpstr>A simple test with only an analog meter</vt:lpstr>
      <vt:lpstr>Measure the noise gain </vt:lpstr>
      <vt:lpstr>15 &amp; 10 meters noise gain</vt:lpstr>
      <vt:lpstr>LJ-155CA Yagi in band noise example</vt:lpstr>
      <vt:lpstr>Slide 32</vt:lpstr>
      <vt:lpstr>How does band noise vary by band?</vt:lpstr>
      <vt:lpstr>Measured band noise at NC0B</vt:lpstr>
      <vt:lpstr>ITU / ARRL Data is generally correct</vt:lpstr>
      <vt:lpstr>A note about the ITU data</vt:lpstr>
      <vt:lpstr>Noise Floor Quite Consistent in Top 12</vt:lpstr>
      <vt:lpstr>What does all this imply?</vt:lpstr>
      <vt:lpstr>Contests:  2015 / 2016</vt:lpstr>
      <vt:lpstr>Times of day can break the general rules</vt:lpstr>
      <vt:lpstr>How do we evaluate &amp; optimize a transceiver?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Radios Used in a Contest Environment</dc:title>
  <dc:creator>Chris &amp; Terri Cantrell</dc:creator>
  <cp:lastModifiedBy>Rob</cp:lastModifiedBy>
  <cp:revision>763</cp:revision>
  <cp:lastPrinted>1601-01-01T00:00:00Z</cp:lastPrinted>
  <dcterms:created xsi:type="dcterms:W3CDTF">2004-05-07T16:48:08Z</dcterms:created>
  <dcterms:modified xsi:type="dcterms:W3CDTF">2016-04-11T17:19:35Z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