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7" r:id="rId1"/>
  </p:sldMasterIdLst>
  <p:notesMasterIdLst>
    <p:notesMasterId r:id="rId151"/>
  </p:notesMasterIdLst>
  <p:handoutMasterIdLst>
    <p:handoutMasterId r:id="rId152"/>
  </p:handoutMasterIdLst>
  <p:sldIdLst>
    <p:sldId id="256" r:id="rId2"/>
    <p:sldId id="321" r:id="rId3"/>
    <p:sldId id="316" r:id="rId4"/>
    <p:sldId id="444" r:id="rId5"/>
    <p:sldId id="443" r:id="rId6"/>
    <p:sldId id="450" r:id="rId7"/>
    <p:sldId id="449" r:id="rId8"/>
    <p:sldId id="448" r:id="rId9"/>
    <p:sldId id="451" r:id="rId10"/>
    <p:sldId id="447" r:id="rId11"/>
    <p:sldId id="446" r:id="rId12"/>
    <p:sldId id="445" r:id="rId13"/>
    <p:sldId id="452" r:id="rId14"/>
    <p:sldId id="338" r:id="rId15"/>
    <p:sldId id="287" r:id="rId16"/>
    <p:sldId id="453" r:id="rId17"/>
    <p:sldId id="308" r:id="rId18"/>
    <p:sldId id="458" r:id="rId19"/>
    <p:sldId id="457" r:id="rId20"/>
    <p:sldId id="456" r:id="rId21"/>
    <p:sldId id="455" r:id="rId22"/>
    <p:sldId id="454" r:id="rId23"/>
    <p:sldId id="459" r:id="rId24"/>
    <p:sldId id="314" r:id="rId25"/>
    <p:sldId id="325" r:id="rId26"/>
    <p:sldId id="344" r:id="rId27"/>
    <p:sldId id="346" r:id="rId28"/>
    <p:sldId id="347" r:id="rId29"/>
    <p:sldId id="348" r:id="rId30"/>
    <p:sldId id="350" r:id="rId31"/>
    <p:sldId id="409" r:id="rId32"/>
    <p:sldId id="430" r:id="rId33"/>
    <p:sldId id="258" r:id="rId34"/>
    <p:sldId id="352" r:id="rId35"/>
    <p:sldId id="351" r:id="rId36"/>
    <p:sldId id="274" r:id="rId37"/>
    <p:sldId id="355" r:id="rId38"/>
    <p:sldId id="354" r:id="rId39"/>
    <p:sldId id="353" r:id="rId40"/>
    <p:sldId id="317" r:id="rId41"/>
    <p:sldId id="356" r:id="rId42"/>
    <p:sldId id="410" r:id="rId43"/>
    <p:sldId id="357" r:id="rId44"/>
    <p:sldId id="358" r:id="rId45"/>
    <p:sldId id="334" r:id="rId46"/>
    <p:sldId id="326" r:id="rId47"/>
    <p:sldId id="342" r:id="rId48"/>
    <p:sldId id="364" r:id="rId49"/>
    <p:sldId id="363" r:id="rId50"/>
    <p:sldId id="362" r:id="rId51"/>
    <p:sldId id="361" r:id="rId52"/>
    <p:sldId id="360" r:id="rId53"/>
    <p:sldId id="359" r:id="rId54"/>
    <p:sldId id="370" r:id="rId55"/>
    <p:sldId id="369" r:id="rId56"/>
    <p:sldId id="368" r:id="rId57"/>
    <p:sldId id="367" r:id="rId58"/>
    <p:sldId id="366" r:id="rId59"/>
    <p:sldId id="365" r:id="rId60"/>
    <p:sldId id="340" r:id="rId61"/>
    <p:sldId id="372" r:id="rId62"/>
    <p:sldId id="371" r:id="rId63"/>
    <p:sldId id="302" r:id="rId64"/>
    <p:sldId id="375" r:id="rId65"/>
    <p:sldId id="374" r:id="rId66"/>
    <p:sldId id="373" r:id="rId67"/>
    <p:sldId id="376" r:id="rId68"/>
    <p:sldId id="288" r:id="rId69"/>
    <p:sldId id="379" r:id="rId70"/>
    <p:sldId id="378" r:id="rId71"/>
    <p:sldId id="377" r:id="rId72"/>
    <p:sldId id="319" r:id="rId73"/>
    <p:sldId id="434" r:id="rId74"/>
    <p:sldId id="433" r:id="rId75"/>
    <p:sldId id="432" r:id="rId76"/>
    <p:sldId id="431" r:id="rId77"/>
    <p:sldId id="435" r:id="rId78"/>
    <p:sldId id="275" r:id="rId79"/>
    <p:sldId id="412" r:id="rId80"/>
    <p:sldId id="411" r:id="rId81"/>
    <p:sldId id="311" r:id="rId82"/>
    <p:sldId id="279" r:id="rId83"/>
    <p:sldId id="382" r:id="rId84"/>
    <p:sldId id="381" r:id="rId85"/>
    <p:sldId id="380" r:id="rId86"/>
    <p:sldId id="276" r:id="rId87"/>
    <p:sldId id="387" r:id="rId88"/>
    <p:sldId id="386" r:id="rId89"/>
    <p:sldId id="385" r:id="rId90"/>
    <p:sldId id="384" r:id="rId91"/>
    <p:sldId id="383" r:id="rId92"/>
    <p:sldId id="336" r:id="rId93"/>
    <p:sldId id="390" r:id="rId94"/>
    <p:sldId id="391" r:id="rId95"/>
    <p:sldId id="389" r:id="rId96"/>
    <p:sldId id="388" r:id="rId97"/>
    <p:sldId id="263" r:id="rId98"/>
    <p:sldId id="397" r:id="rId99"/>
    <p:sldId id="396" r:id="rId100"/>
    <p:sldId id="395" r:id="rId101"/>
    <p:sldId id="394" r:id="rId102"/>
    <p:sldId id="393" r:id="rId103"/>
    <p:sldId id="265" r:id="rId104"/>
    <p:sldId id="401" r:id="rId105"/>
    <p:sldId id="400" r:id="rId106"/>
    <p:sldId id="399" r:id="rId107"/>
    <p:sldId id="398" r:id="rId108"/>
    <p:sldId id="327" r:id="rId109"/>
    <p:sldId id="403" r:id="rId110"/>
    <p:sldId id="402" r:id="rId111"/>
    <p:sldId id="277" r:id="rId112"/>
    <p:sldId id="404" r:id="rId113"/>
    <p:sldId id="392" r:id="rId114"/>
    <p:sldId id="282" r:id="rId115"/>
    <p:sldId id="408" r:id="rId116"/>
    <p:sldId id="407" r:id="rId117"/>
    <p:sldId id="406" r:id="rId118"/>
    <p:sldId id="405" r:id="rId119"/>
    <p:sldId id="301" r:id="rId120"/>
    <p:sldId id="285" r:id="rId121"/>
    <p:sldId id="416" r:id="rId122"/>
    <p:sldId id="415" r:id="rId123"/>
    <p:sldId id="414" r:id="rId124"/>
    <p:sldId id="413" r:id="rId125"/>
    <p:sldId id="286" r:id="rId126"/>
    <p:sldId id="422" r:id="rId127"/>
    <p:sldId id="421" r:id="rId128"/>
    <p:sldId id="420" r:id="rId129"/>
    <p:sldId id="419" r:id="rId130"/>
    <p:sldId id="417" r:id="rId131"/>
    <p:sldId id="426" r:id="rId132"/>
    <p:sldId id="425" r:id="rId133"/>
    <p:sldId id="424" r:id="rId134"/>
    <p:sldId id="427" r:id="rId135"/>
    <p:sldId id="423" r:id="rId136"/>
    <p:sldId id="303" r:id="rId137"/>
    <p:sldId id="304" r:id="rId138"/>
    <p:sldId id="437" r:id="rId139"/>
    <p:sldId id="436" r:id="rId140"/>
    <p:sldId id="305" r:id="rId141"/>
    <p:sldId id="438" r:id="rId142"/>
    <p:sldId id="306" r:id="rId143"/>
    <p:sldId id="440" r:id="rId144"/>
    <p:sldId id="315" r:id="rId145"/>
    <p:sldId id="429" r:id="rId146"/>
    <p:sldId id="439" r:id="rId147"/>
    <p:sldId id="268" r:id="rId148"/>
    <p:sldId id="441" r:id="rId149"/>
    <p:sldId id="442" r:id="rId1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00"/>
    <a:srgbClr val="FF0000"/>
    <a:srgbClr val="0000FF"/>
    <a:srgbClr val="66FF66"/>
    <a:srgbClr val="C0C0C0"/>
    <a:srgbClr val="FFFF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5835" autoAdjust="0"/>
  </p:normalViewPr>
  <p:slideViewPr>
    <p:cSldViewPr>
      <p:cViewPr varScale="1">
        <p:scale>
          <a:sx n="94" d="100"/>
          <a:sy n="9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8F954F-A51A-432E-BDAA-07F1A0CE7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5046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F301D-6943-4C3F-95EC-50EB67B0BF4C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5DEC-30FC-4201-A35B-9E1E09999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1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is the currency of our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is the currency of our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is the currency of our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is the currency of our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K0EJ and AA4NU </a:t>
            </a:r>
            <a:r>
              <a:rPr lang="en-US" dirty="0" err="1" smtClean="0"/>
              <a:t>anothers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K0EJ and AA4NU </a:t>
            </a:r>
            <a:r>
              <a:rPr lang="en-US" dirty="0" err="1" smtClean="0"/>
              <a:t>anothers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K0EJ and AA4NU </a:t>
            </a:r>
            <a:r>
              <a:rPr lang="en-US" dirty="0" err="1" smtClean="0"/>
              <a:t>anothers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K0EJ and AA4NU and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NIXON AND ARMSTRONG:</a:t>
            </a:r>
          </a:p>
          <a:p>
            <a:endParaRPr lang="en-US" dirty="0" smtClean="0"/>
          </a:p>
          <a:p>
            <a:r>
              <a:rPr lang="en-US" dirty="0" smtClean="0"/>
              <a:t>It’s not just their personal disgrace that we shame. Heck some might even still like them</a:t>
            </a:r>
            <a:r>
              <a:rPr lang="en-US" baseline="0" dirty="0" smtClean="0"/>
              <a:t> personally. </a:t>
            </a:r>
          </a:p>
          <a:p>
            <a:endParaRPr lang="en-US" dirty="0" smtClean="0"/>
          </a:p>
          <a:p>
            <a:r>
              <a:rPr lang="en-US" dirty="0" smtClean="0"/>
              <a:t>It’s the DAMAGE THEY CAUSED </a:t>
            </a:r>
            <a:r>
              <a:rPr lang="en-US" baseline="0" dirty="0" smtClean="0"/>
              <a:t>respectively to</a:t>
            </a:r>
            <a:r>
              <a:rPr lang="en-US" dirty="0" smtClean="0"/>
              <a:t> CYCLING and POLITICS.</a:t>
            </a:r>
          </a:p>
          <a:p>
            <a:endParaRPr lang="en-US" dirty="0" smtClean="0"/>
          </a:p>
          <a:p>
            <a:r>
              <a:rPr lang="en-US" dirty="0" smtClean="0"/>
              <a:t>THIS IS WHAT CHEATERS AND CON ARTISTS DO TO OUR GAME.  They RUIN it for EVERYONE.</a:t>
            </a:r>
          </a:p>
          <a:p>
            <a:endParaRPr lang="en-US" dirty="0" smtClean="0"/>
          </a:p>
          <a:p>
            <a:r>
              <a:rPr lang="en-US" dirty="0" smtClean="0"/>
              <a:t>And this is **OUR GAME**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Hero Archetype of humanity </a:t>
            </a:r>
          </a:p>
          <a:p>
            <a:endParaRPr lang="en-US" dirty="0" smtClean="0"/>
          </a:p>
          <a:p>
            <a:r>
              <a:rPr lang="en-US" dirty="0" smtClean="0"/>
              <a:t>We remember and hold in high esteem W3GRF, W4KFC, W9IOP etc.</a:t>
            </a:r>
          </a:p>
          <a:p>
            <a:endParaRPr lang="en-US" dirty="0" smtClean="0"/>
          </a:p>
          <a:p>
            <a:r>
              <a:rPr lang="en-US" dirty="0" smtClean="0"/>
              <a:t>Matter of scale.  </a:t>
            </a:r>
          </a:p>
          <a:p>
            <a:endParaRPr lang="en-US" dirty="0" smtClean="0"/>
          </a:p>
          <a:p>
            <a:r>
              <a:rPr lang="en-US" dirty="0" smtClean="0"/>
              <a:t>Pushed around on the playground.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Hero Archetype of humanity </a:t>
            </a:r>
          </a:p>
          <a:p>
            <a:endParaRPr lang="en-US" dirty="0" smtClean="0"/>
          </a:p>
          <a:p>
            <a:r>
              <a:rPr lang="en-US" dirty="0" smtClean="0"/>
              <a:t>We remember and hold in high esteem W3GRF, W4KFC, W9IOP etc.</a:t>
            </a:r>
          </a:p>
          <a:p>
            <a:endParaRPr lang="en-US" dirty="0" smtClean="0"/>
          </a:p>
          <a:p>
            <a:r>
              <a:rPr lang="en-US" dirty="0" smtClean="0"/>
              <a:t>Matter of scale.  </a:t>
            </a:r>
          </a:p>
          <a:p>
            <a:endParaRPr lang="en-US" dirty="0" smtClean="0"/>
          </a:p>
          <a:p>
            <a:r>
              <a:rPr lang="en-US" dirty="0" smtClean="0"/>
              <a:t>Pushed around on the playground.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Hero Archetype of humanity </a:t>
            </a:r>
          </a:p>
          <a:p>
            <a:endParaRPr lang="en-US" dirty="0" smtClean="0"/>
          </a:p>
          <a:p>
            <a:r>
              <a:rPr lang="en-US" dirty="0" smtClean="0"/>
              <a:t>We remember and hold in high esteem W3GRF, W4KFC, W9IOP etc.</a:t>
            </a:r>
          </a:p>
          <a:p>
            <a:endParaRPr lang="en-US" dirty="0" smtClean="0"/>
          </a:p>
          <a:p>
            <a:r>
              <a:rPr lang="en-US" dirty="0" smtClean="0"/>
              <a:t>Matter of scale.  </a:t>
            </a:r>
          </a:p>
          <a:p>
            <a:endParaRPr lang="en-US" dirty="0" smtClean="0"/>
          </a:p>
          <a:p>
            <a:r>
              <a:rPr lang="en-US" dirty="0" smtClean="0"/>
              <a:t>Pushed around on the playground.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Hero Archetype of humanity </a:t>
            </a:r>
          </a:p>
          <a:p>
            <a:endParaRPr lang="en-US" dirty="0" smtClean="0"/>
          </a:p>
          <a:p>
            <a:r>
              <a:rPr lang="en-US" dirty="0" smtClean="0"/>
              <a:t>We remember and hold in high esteem W3GRF, W4KFC, W9IOP etc.</a:t>
            </a:r>
          </a:p>
          <a:p>
            <a:endParaRPr lang="en-US" dirty="0" smtClean="0"/>
          </a:p>
          <a:p>
            <a:r>
              <a:rPr lang="en-US" dirty="0" smtClean="0"/>
              <a:t>Matter of scale.  </a:t>
            </a:r>
          </a:p>
          <a:p>
            <a:endParaRPr lang="en-US" dirty="0" smtClean="0"/>
          </a:p>
          <a:p>
            <a:r>
              <a:rPr lang="en-US" dirty="0" smtClean="0"/>
              <a:t>Pushed around on the playground.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Hero Archetype of humanity </a:t>
            </a:r>
          </a:p>
          <a:p>
            <a:endParaRPr lang="en-US" dirty="0" smtClean="0"/>
          </a:p>
          <a:p>
            <a:r>
              <a:rPr lang="en-US" dirty="0" smtClean="0"/>
              <a:t>We remember and hold in high esteem W3GRF, W4KFC, W9IOP etc.</a:t>
            </a:r>
          </a:p>
          <a:p>
            <a:endParaRPr lang="en-US" dirty="0" smtClean="0"/>
          </a:p>
          <a:p>
            <a:r>
              <a:rPr lang="en-US" dirty="0" smtClean="0"/>
              <a:t>Matter of scale.  </a:t>
            </a:r>
          </a:p>
          <a:p>
            <a:endParaRPr lang="en-US" dirty="0" smtClean="0"/>
          </a:p>
          <a:p>
            <a:r>
              <a:rPr lang="en-US" dirty="0" smtClean="0"/>
              <a:t>Pushed around on the playground.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Hero Archetype of humanity </a:t>
            </a:r>
          </a:p>
          <a:p>
            <a:endParaRPr lang="en-US" dirty="0" smtClean="0"/>
          </a:p>
          <a:p>
            <a:r>
              <a:rPr lang="en-US" dirty="0" smtClean="0"/>
              <a:t>We remember and hold in high esteem W3GRF, W4KFC, W9IOP etc.</a:t>
            </a:r>
          </a:p>
          <a:p>
            <a:endParaRPr lang="en-US" dirty="0" smtClean="0"/>
          </a:p>
          <a:p>
            <a:r>
              <a:rPr lang="en-US" dirty="0" smtClean="0"/>
              <a:t>Matter of scale.  </a:t>
            </a:r>
          </a:p>
          <a:p>
            <a:endParaRPr lang="en-US" dirty="0" smtClean="0"/>
          </a:p>
          <a:p>
            <a:r>
              <a:rPr lang="en-US" dirty="0" smtClean="0"/>
              <a:t>Pushed around on the playground.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no hiding place down here…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Flip side of the respect coin.</a:t>
            </a:r>
            <a:r>
              <a:rPr lang="en-US" baseline="0" dirty="0" smtClean="0"/>
              <a:t> Act of faith.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used to think others were cheating. They weren’t.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because you think you deserve to win, doesn’t mean that you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Flip side of the respect coin.</a:t>
            </a:r>
            <a:r>
              <a:rPr lang="en-US" baseline="0" dirty="0" smtClean="0"/>
              <a:t> Act of faith.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used to think others were cheating. They weren’t.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because you think you deserve to win, doesn’t mean that you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Flip side of the respect coin.</a:t>
            </a:r>
            <a:r>
              <a:rPr lang="en-US" baseline="0" dirty="0" smtClean="0"/>
              <a:t> Act of faith.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used to think others were cheating. They weren’t.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because you think you deserve to win, doesn’t mean that you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Conscience</a:t>
            </a:r>
            <a:r>
              <a:rPr lang="en-US" baseline="0" dirty="0" smtClean="0"/>
              <a:t>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Conscience</a:t>
            </a:r>
            <a:r>
              <a:rPr lang="en-US" baseline="0" dirty="0" smtClean="0"/>
              <a:t>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Conscience</a:t>
            </a:r>
            <a:r>
              <a:rPr lang="en-US" baseline="0" dirty="0" smtClean="0"/>
              <a:t>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Conscience</a:t>
            </a:r>
            <a:r>
              <a:rPr lang="en-US" baseline="0" dirty="0" smtClean="0"/>
              <a:t>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Conscience</a:t>
            </a:r>
            <a:r>
              <a:rPr lang="en-US" baseline="0" dirty="0" smtClean="0"/>
              <a:t> wheel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listening. Have fun, and see you on </a:t>
            </a:r>
            <a:r>
              <a:rPr lang="en-US" smtClean="0"/>
              <a:t>the air!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listening. Have fun, and see you on </a:t>
            </a:r>
            <a:r>
              <a:rPr lang="en-US" smtClean="0"/>
              <a:t>the air!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148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listening. Have fun, and see you on the air!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Grateful to be a PART OF a</a:t>
            </a:r>
            <a:r>
              <a:rPr lang="en-US" baseline="0" dirty="0" smtClean="0"/>
              <a:t> group whom </a:t>
            </a:r>
            <a:r>
              <a:rPr lang="en-US" baseline="0" smtClean="0"/>
              <a:t>I respect.</a:t>
            </a: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Less</a:t>
            </a:r>
            <a:r>
              <a:rPr lang="en-US" baseline="0" dirty="0" smtClean="0"/>
              <a:t> than 5 years?  More than 30 years? In between?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5DEC-30FC-4201-A35B-9E1E099996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43" descr="9267_CTULogo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38800"/>
            <a:ext cx="11239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ICOM wht_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76900"/>
            <a:ext cx="1023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8199"/>
            <a:ext cx="6781800" cy="1762125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031206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 b="1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57823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9906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3420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288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243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547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54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743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527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152400"/>
            <a:ext cx="0" cy="1371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" name="Picture 40" descr="9267_CTU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9715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1" descr="ICOM blk r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48400"/>
            <a:ext cx="965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00800"/>
            <a:ext cx="2655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rgbClr val="000000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300">
          <a:solidFill>
            <a:srgbClr val="000000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ytimes.com/video/2008/07/02/sports/1194817101155/bending-the-rule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CTU Presents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9588"/>
            <a:ext cx="6716713" cy="2031206"/>
          </a:xfrm>
        </p:spPr>
        <p:txBody>
          <a:bodyPr/>
          <a:lstStyle/>
          <a:p>
            <a:r>
              <a:rPr lang="en-US" dirty="0" smtClean="0"/>
              <a:t>Fair Play – How to Earn and Keep Respect</a:t>
            </a:r>
            <a:r>
              <a:rPr lang="en-US" altLang="en-US" dirty="0" smtClean="0"/>
              <a:t>, K4RO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2053" name="AutoShape 5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457200" cy="304800"/>
          </a:xfrm>
          <a:prstGeom prst="actionButtonBlank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</a:t>
            </a:r>
          </a:p>
          <a:p>
            <a:r>
              <a:rPr lang="en-US" dirty="0" err="1" smtClean="0"/>
              <a:t>QSYed</a:t>
            </a:r>
            <a:r>
              <a:rPr lang="en-US" dirty="0" smtClean="0"/>
              <a:t> to W4 in 1980</a:t>
            </a:r>
          </a:p>
          <a:p>
            <a:r>
              <a:rPr lang="en-US" dirty="0" smtClean="0"/>
              <a:t>First contest entry 1994 – Late to the game</a:t>
            </a:r>
          </a:p>
          <a:p>
            <a:r>
              <a:rPr lang="en-US" dirty="0" smtClean="0"/>
              <a:t>Enthralled with the magic of radio</a:t>
            </a:r>
          </a:p>
          <a:p>
            <a:r>
              <a:rPr lang="en-US" dirty="0" smtClean="0"/>
              <a:t>Hopelessly hooked on contesting game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QRZ.com, </a:t>
            </a:r>
            <a:r>
              <a:rPr lang="en-US" altLang="en-US" dirty="0" smtClean="0"/>
              <a:t>spot </a:t>
            </a:r>
            <a:r>
              <a:rPr lang="en-US" altLang="en-US" dirty="0"/>
              <a:t>history, 3830 reports, </a:t>
            </a:r>
            <a:r>
              <a:rPr lang="en-US" altLang="en-US" dirty="0" smtClean="0"/>
              <a:t>LoTW, club databases</a:t>
            </a:r>
            <a:endParaRPr lang="en-US" altLang="en-US" dirty="0"/>
          </a:p>
          <a:p>
            <a:r>
              <a:rPr lang="en-US" altLang="en-US" dirty="0"/>
              <a:t>Using utilities to analyze and correct the log</a:t>
            </a:r>
          </a:p>
          <a:p>
            <a:r>
              <a:rPr lang="en-US" altLang="en-US" dirty="0" smtClean="0"/>
              <a:t>Replaying </a:t>
            </a:r>
            <a:r>
              <a:rPr lang="en-US" altLang="en-US" dirty="0"/>
              <a:t>the contest </a:t>
            </a:r>
            <a:r>
              <a:rPr lang="en-US" altLang="en-US" dirty="0" smtClean="0"/>
              <a:t>to </a:t>
            </a:r>
            <a:r>
              <a:rPr lang="en-US" altLang="en-US" dirty="0"/>
              <a:t>change </a:t>
            </a:r>
            <a:r>
              <a:rPr lang="en-US" altLang="en-US" dirty="0" smtClean="0"/>
              <a:t>the log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</a:t>
            </a:r>
            <a:r>
              <a:rPr lang="en-US" altLang="en-US" dirty="0" smtClean="0"/>
              <a:t>“Log Washing”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QRZ.com, </a:t>
            </a:r>
            <a:r>
              <a:rPr lang="en-US" altLang="en-US" dirty="0" smtClean="0"/>
              <a:t>spot </a:t>
            </a:r>
            <a:r>
              <a:rPr lang="en-US" altLang="en-US" dirty="0"/>
              <a:t>history, 3830 reports, </a:t>
            </a:r>
            <a:r>
              <a:rPr lang="en-US" altLang="en-US" dirty="0" smtClean="0"/>
              <a:t>LoTW, club databases</a:t>
            </a:r>
            <a:endParaRPr lang="en-US" altLang="en-US" dirty="0"/>
          </a:p>
          <a:p>
            <a:r>
              <a:rPr lang="en-US" altLang="en-US" dirty="0"/>
              <a:t>Using utilities to analyze and correct the log</a:t>
            </a:r>
          </a:p>
          <a:p>
            <a:r>
              <a:rPr lang="en-US" altLang="en-US" dirty="0" smtClean="0"/>
              <a:t>Replaying </a:t>
            </a:r>
            <a:r>
              <a:rPr lang="en-US" altLang="en-US" dirty="0"/>
              <a:t>the contest </a:t>
            </a:r>
            <a:r>
              <a:rPr lang="en-US" altLang="en-US" dirty="0" smtClean="0"/>
              <a:t>to </a:t>
            </a:r>
            <a:r>
              <a:rPr lang="en-US" altLang="en-US" dirty="0"/>
              <a:t>change </a:t>
            </a:r>
            <a:r>
              <a:rPr lang="en-US" altLang="en-US" dirty="0" smtClean="0"/>
              <a:t>the log</a:t>
            </a:r>
            <a:endParaRPr lang="en-US" altLang="en-US" dirty="0"/>
          </a:p>
          <a:p>
            <a:r>
              <a:rPr lang="en-US" altLang="en-US" dirty="0" smtClean="0"/>
              <a:t>Asking others </a:t>
            </a:r>
            <a:r>
              <a:rPr lang="en-US" altLang="en-US" dirty="0"/>
              <a:t>who they </a:t>
            </a:r>
            <a:r>
              <a:rPr lang="en-US" altLang="en-US" dirty="0" smtClean="0"/>
              <a:t>worked or if a call sign is correct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</a:t>
            </a:r>
            <a:r>
              <a:rPr lang="en-US" altLang="en-US" dirty="0" smtClean="0"/>
              <a:t>“Log Washing”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QRZ.com, </a:t>
            </a:r>
            <a:r>
              <a:rPr lang="en-US" altLang="en-US" dirty="0" smtClean="0"/>
              <a:t>spot </a:t>
            </a:r>
            <a:r>
              <a:rPr lang="en-US" altLang="en-US" dirty="0"/>
              <a:t>history, 3830 reports, </a:t>
            </a:r>
            <a:r>
              <a:rPr lang="en-US" altLang="en-US" dirty="0" smtClean="0"/>
              <a:t>LoTW, club databases</a:t>
            </a:r>
            <a:endParaRPr lang="en-US" altLang="en-US" dirty="0"/>
          </a:p>
          <a:p>
            <a:r>
              <a:rPr lang="en-US" altLang="en-US" dirty="0"/>
              <a:t>Using utilities to analyze and correct the log</a:t>
            </a:r>
          </a:p>
          <a:p>
            <a:r>
              <a:rPr lang="en-US" altLang="en-US" dirty="0" smtClean="0"/>
              <a:t>Replaying </a:t>
            </a:r>
            <a:r>
              <a:rPr lang="en-US" altLang="en-US" dirty="0"/>
              <a:t>the contest </a:t>
            </a:r>
            <a:r>
              <a:rPr lang="en-US" altLang="en-US" dirty="0" smtClean="0"/>
              <a:t>to </a:t>
            </a:r>
            <a:r>
              <a:rPr lang="en-US" altLang="en-US" dirty="0"/>
              <a:t>change </a:t>
            </a:r>
            <a:r>
              <a:rPr lang="en-US" altLang="en-US" dirty="0" smtClean="0"/>
              <a:t>the log</a:t>
            </a:r>
            <a:endParaRPr lang="en-US" altLang="en-US" dirty="0"/>
          </a:p>
          <a:p>
            <a:r>
              <a:rPr lang="en-US" altLang="en-US" dirty="0" smtClean="0"/>
              <a:t>Asking others </a:t>
            </a:r>
            <a:r>
              <a:rPr lang="en-US" altLang="en-US" dirty="0"/>
              <a:t>who they </a:t>
            </a:r>
            <a:r>
              <a:rPr lang="en-US" altLang="en-US" dirty="0" smtClean="0"/>
              <a:t>worked or if a call sign is correct</a:t>
            </a:r>
            <a:endParaRPr lang="en-US" altLang="en-US" dirty="0"/>
          </a:p>
          <a:p>
            <a:r>
              <a:rPr lang="en-US" altLang="en-US" dirty="0" smtClean="0"/>
              <a:t>“Fixing” off times or band changes</a:t>
            </a:r>
          </a:p>
          <a:p>
            <a:endParaRPr lang="en-US" alt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</a:t>
            </a:r>
            <a:r>
              <a:rPr lang="en-US" altLang="en-US" dirty="0" smtClean="0"/>
              <a:t>“Log Washing”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QRZ.com, </a:t>
            </a:r>
            <a:r>
              <a:rPr lang="en-US" altLang="en-US" dirty="0" smtClean="0"/>
              <a:t>spot </a:t>
            </a:r>
            <a:r>
              <a:rPr lang="en-US" altLang="en-US" dirty="0"/>
              <a:t>history, 3830 reports, </a:t>
            </a:r>
            <a:r>
              <a:rPr lang="en-US" altLang="en-US" dirty="0" smtClean="0"/>
              <a:t>LoTW, club databases</a:t>
            </a:r>
            <a:endParaRPr lang="en-US" altLang="en-US" dirty="0"/>
          </a:p>
          <a:p>
            <a:r>
              <a:rPr lang="en-US" altLang="en-US" dirty="0"/>
              <a:t>Using utilities to analyze and correct the log</a:t>
            </a:r>
          </a:p>
          <a:p>
            <a:r>
              <a:rPr lang="en-US" altLang="en-US" dirty="0" smtClean="0"/>
              <a:t>Replaying </a:t>
            </a:r>
            <a:r>
              <a:rPr lang="en-US" altLang="en-US" dirty="0"/>
              <a:t>the contest </a:t>
            </a:r>
            <a:r>
              <a:rPr lang="en-US" altLang="en-US" dirty="0" smtClean="0"/>
              <a:t>to </a:t>
            </a:r>
            <a:r>
              <a:rPr lang="en-US" altLang="en-US" dirty="0"/>
              <a:t>change </a:t>
            </a:r>
            <a:r>
              <a:rPr lang="en-US" altLang="en-US" dirty="0" smtClean="0"/>
              <a:t>the log</a:t>
            </a:r>
            <a:endParaRPr lang="en-US" altLang="en-US" dirty="0"/>
          </a:p>
          <a:p>
            <a:r>
              <a:rPr lang="en-US" altLang="en-US" dirty="0" smtClean="0"/>
              <a:t>Asking others </a:t>
            </a:r>
            <a:r>
              <a:rPr lang="en-US" altLang="en-US" dirty="0"/>
              <a:t>who they </a:t>
            </a:r>
            <a:r>
              <a:rPr lang="en-US" altLang="en-US" dirty="0" smtClean="0"/>
              <a:t>worked or if a call sign is correct</a:t>
            </a:r>
            <a:endParaRPr lang="en-US" altLang="en-US" dirty="0"/>
          </a:p>
          <a:p>
            <a:r>
              <a:rPr lang="en-US" altLang="en-US" dirty="0" smtClean="0"/>
              <a:t>“Fixing” off times or band changes</a:t>
            </a:r>
          </a:p>
          <a:p>
            <a:r>
              <a:rPr lang="en-US" altLang="en-US" dirty="0" smtClean="0"/>
              <a:t>It’s </a:t>
            </a:r>
            <a:r>
              <a:rPr lang="en-US" altLang="en-US" b="1" dirty="0" smtClean="0"/>
              <a:t>over</a:t>
            </a:r>
            <a:r>
              <a:rPr lang="en-US" altLang="en-US" dirty="0" smtClean="0"/>
              <a:t> when the 2359 rolls over to 0000</a:t>
            </a:r>
          </a:p>
          <a:p>
            <a:endParaRPr lang="en-US" alt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</a:t>
            </a:r>
            <a:r>
              <a:rPr lang="en-US" altLang="en-US" dirty="0" smtClean="0"/>
              <a:t>“Log Washing”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- A Game Changer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lvl="5">
              <a:buNone/>
            </a:pPr>
            <a:endParaRPr lang="en-US" sz="2400" dirty="0" smtClean="0"/>
          </a:p>
          <a:p>
            <a:r>
              <a:rPr lang="en-US" dirty="0" smtClean="0"/>
              <a:t>With more technology comes more ways to cheat… and more ways to detect cheating..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- A Game Changer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lvl="5">
              <a:buNone/>
            </a:pPr>
            <a:endParaRPr lang="en-US" sz="2400" dirty="0" smtClean="0"/>
          </a:p>
          <a:p>
            <a:r>
              <a:rPr lang="en-US" dirty="0" smtClean="0"/>
              <a:t>With more technology comes more ways to cheat… and more ways to detect cheating..</a:t>
            </a:r>
          </a:p>
          <a:p>
            <a:r>
              <a:rPr lang="en-US" dirty="0" smtClean="0"/>
              <a:t>Remote operations - Specify transmitter QTH unambiguously. Adhere to RX distance rules.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- A Game Changer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lvl="5">
              <a:buNone/>
            </a:pPr>
            <a:endParaRPr lang="en-US" sz="2400" dirty="0" smtClean="0"/>
          </a:p>
          <a:p>
            <a:r>
              <a:rPr lang="en-US" dirty="0" smtClean="0"/>
              <a:t>With more technology comes more ways to cheat… and more ways to detect cheating..</a:t>
            </a:r>
          </a:p>
          <a:p>
            <a:r>
              <a:rPr lang="en-US" dirty="0" smtClean="0"/>
              <a:t>Remote operations - Specify transmitter QTH unambiguously. Adhere to RX distance rules.</a:t>
            </a:r>
          </a:p>
          <a:p>
            <a:r>
              <a:rPr lang="en-US" dirty="0" smtClean="0"/>
              <a:t>Crowd sourcing – CQWW 2014 CW – egregious cheating found through community effort. World high TO7A </a:t>
            </a:r>
            <a:r>
              <a:rPr lang="en-US" dirty="0" err="1" smtClean="0"/>
              <a:t>DQed</a:t>
            </a:r>
            <a:r>
              <a:rPr lang="en-US" dirty="0" smtClean="0"/>
              <a:t> – previous years also </a:t>
            </a:r>
            <a:r>
              <a:rPr lang="en-US" dirty="0" err="1" smtClean="0"/>
              <a:t>DQed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- A Game Changer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lvl="5">
              <a:buNone/>
            </a:pPr>
            <a:endParaRPr lang="en-US" sz="2400" dirty="0" smtClean="0"/>
          </a:p>
          <a:p>
            <a:r>
              <a:rPr lang="en-US" dirty="0" smtClean="0"/>
              <a:t>With more technology comes more ways to cheat… and more ways to detect cheating..</a:t>
            </a:r>
          </a:p>
          <a:p>
            <a:r>
              <a:rPr lang="en-US" dirty="0" smtClean="0"/>
              <a:t>Remote operations - Specify transmitter QTH unambiguously. Adhere to RX distance rules.</a:t>
            </a:r>
          </a:p>
          <a:p>
            <a:r>
              <a:rPr lang="en-US" dirty="0" smtClean="0"/>
              <a:t>Crowd sourcing – CQWW 2014 CW – egregious cheating found through community effort. World high TO7A </a:t>
            </a:r>
            <a:r>
              <a:rPr lang="en-US" dirty="0" err="1" smtClean="0"/>
              <a:t>DQed</a:t>
            </a:r>
            <a:r>
              <a:rPr lang="en-US" dirty="0" smtClean="0"/>
              <a:t> – previous years also </a:t>
            </a:r>
            <a:r>
              <a:rPr lang="en-US" dirty="0" err="1" smtClean="0"/>
              <a:t>DQed</a:t>
            </a:r>
            <a:r>
              <a:rPr lang="en-US" dirty="0" smtClean="0"/>
              <a:t>!</a:t>
            </a:r>
          </a:p>
          <a:p>
            <a:r>
              <a:rPr lang="en-US" dirty="0" smtClean="0"/>
              <a:t>Few places left to hide with SDR, RBN, etc.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- A Game Changer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458200" cy="5181600"/>
          </a:xfrm>
        </p:spPr>
        <p:txBody>
          <a:bodyPr/>
          <a:lstStyle/>
          <a:p>
            <a:pPr lvl="5">
              <a:buNone/>
            </a:pPr>
            <a:endParaRPr lang="en-US" sz="2400" dirty="0" smtClean="0"/>
          </a:p>
          <a:p>
            <a:r>
              <a:rPr lang="en-US" dirty="0" smtClean="0"/>
              <a:t>With more technology comes more ways to cheat… and more ways to detect cheating..</a:t>
            </a:r>
          </a:p>
          <a:p>
            <a:r>
              <a:rPr lang="en-US" dirty="0" smtClean="0"/>
              <a:t>Remote operations - Specify transmitter QTH unambiguously. Adhere to RX distance rules.</a:t>
            </a:r>
          </a:p>
          <a:p>
            <a:r>
              <a:rPr lang="en-US" dirty="0" smtClean="0"/>
              <a:t>Crowd sourcing – CQWW 2014 CW – egregious cheating found through community effort. World high TO7A </a:t>
            </a:r>
            <a:r>
              <a:rPr lang="en-US" dirty="0" err="1" smtClean="0"/>
              <a:t>DQed</a:t>
            </a:r>
            <a:r>
              <a:rPr lang="en-US" dirty="0" smtClean="0"/>
              <a:t> – previous years also </a:t>
            </a:r>
            <a:r>
              <a:rPr lang="en-US" dirty="0" err="1" smtClean="0"/>
              <a:t>DQed</a:t>
            </a:r>
            <a:r>
              <a:rPr lang="en-US" dirty="0" smtClean="0"/>
              <a:t>!</a:t>
            </a:r>
          </a:p>
          <a:p>
            <a:r>
              <a:rPr lang="en-US" dirty="0" smtClean="0"/>
              <a:t>Few places left to hide with SDR, RBN, etc.</a:t>
            </a:r>
          </a:p>
          <a:p>
            <a:r>
              <a:rPr lang="en-US" dirty="0" smtClean="0"/>
              <a:t>Ethics becomes more important than ever as technology marches onward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You are responsible for your own reputation</a:t>
            </a:r>
          </a:p>
          <a:p>
            <a:pPr lvl="1"/>
            <a:r>
              <a:rPr lang="en-US" altLang="en-US" sz="2200" dirty="0"/>
              <a:t>Follow the rules!</a:t>
            </a:r>
          </a:p>
          <a:p>
            <a:pPr lvl="1"/>
            <a:r>
              <a:rPr lang="en-US" altLang="en-US" sz="2200" dirty="0"/>
              <a:t>Don’t participate with people who </a:t>
            </a:r>
            <a:r>
              <a:rPr lang="en-US" altLang="en-US" sz="2200" dirty="0" smtClean="0"/>
              <a:t>cheat – you will be known by the company you keep</a:t>
            </a:r>
            <a:endParaRPr lang="en-US" altLang="en-US" sz="2600" dirty="0" smtClean="0"/>
          </a:p>
          <a:p>
            <a:pPr lvl="1">
              <a:buNone/>
            </a:pPr>
            <a:endParaRPr lang="en-US" altLang="en-US" sz="2200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Honor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</a:t>
            </a:r>
          </a:p>
          <a:p>
            <a:r>
              <a:rPr lang="en-US" dirty="0" err="1" smtClean="0"/>
              <a:t>QSYed</a:t>
            </a:r>
            <a:r>
              <a:rPr lang="en-US" dirty="0" smtClean="0"/>
              <a:t> to W4 in 1980</a:t>
            </a:r>
          </a:p>
          <a:p>
            <a:r>
              <a:rPr lang="en-US" dirty="0" smtClean="0"/>
              <a:t>First contest entry 1994 – Late to the game</a:t>
            </a:r>
          </a:p>
          <a:p>
            <a:r>
              <a:rPr lang="en-US" dirty="0" smtClean="0"/>
              <a:t>Enthralled with the magic of radio</a:t>
            </a:r>
          </a:p>
          <a:p>
            <a:r>
              <a:rPr lang="en-US" dirty="0" smtClean="0"/>
              <a:t>Hopelessly hooked on contesting game</a:t>
            </a:r>
          </a:p>
          <a:p>
            <a:r>
              <a:rPr lang="en-US" dirty="0" smtClean="0"/>
              <a:t>Grateful to the contesting community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You are responsible for your own reputation</a:t>
            </a:r>
          </a:p>
          <a:p>
            <a:pPr lvl="1"/>
            <a:r>
              <a:rPr lang="en-US" altLang="en-US" sz="2200" dirty="0"/>
              <a:t>Follow the rules!</a:t>
            </a:r>
          </a:p>
          <a:p>
            <a:pPr lvl="1"/>
            <a:r>
              <a:rPr lang="en-US" altLang="en-US" sz="2200" dirty="0"/>
              <a:t>Don’t participate with people who </a:t>
            </a:r>
            <a:r>
              <a:rPr lang="en-US" altLang="en-US" sz="2200" dirty="0" smtClean="0"/>
              <a:t>cheat – you will be known by the company you keep</a:t>
            </a:r>
            <a:endParaRPr lang="en-US" altLang="en-US" sz="2600" dirty="0" smtClean="0"/>
          </a:p>
          <a:p>
            <a:r>
              <a:rPr lang="en-US" altLang="en-US" sz="2600" dirty="0" smtClean="0"/>
              <a:t>Lead </a:t>
            </a:r>
            <a:r>
              <a:rPr lang="en-US" altLang="en-US" sz="2600" dirty="0"/>
              <a:t>by example</a:t>
            </a:r>
          </a:p>
          <a:p>
            <a:pPr lvl="1"/>
            <a:r>
              <a:rPr lang="en-US" altLang="en-US" sz="2200" dirty="0"/>
              <a:t>You never know who is listening or watching</a:t>
            </a:r>
          </a:p>
          <a:p>
            <a:pPr lvl="1"/>
            <a:r>
              <a:rPr lang="en-US" altLang="en-US" sz="2200" dirty="0"/>
              <a:t>Don’t do anything you would not want to be made </a:t>
            </a:r>
            <a:r>
              <a:rPr lang="en-US" altLang="en-US" sz="2200" dirty="0" smtClean="0"/>
              <a:t>public</a:t>
            </a:r>
            <a:endParaRPr lang="en-US" altLang="en-US" sz="2600" dirty="0" smtClean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Honor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You are responsible for your own reputation</a:t>
            </a:r>
          </a:p>
          <a:p>
            <a:pPr lvl="1"/>
            <a:r>
              <a:rPr lang="en-US" altLang="en-US" sz="2200" dirty="0"/>
              <a:t>Follow the rules!</a:t>
            </a:r>
          </a:p>
          <a:p>
            <a:pPr lvl="1"/>
            <a:r>
              <a:rPr lang="en-US" altLang="en-US" sz="2200" dirty="0"/>
              <a:t>Don’t participate with people who </a:t>
            </a:r>
            <a:r>
              <a:rPr lang="en-US" altLang="en-US" sz="2200" dirty="0" smtClean="0"/>
              <a:t>cheat – you will be known by the company you keep</a:t>
            </a:r>
            <a:endParaRPr lang="en-US" altLang="en-US" sz="2600" dirty="0" smtClean="0"/>
          </a:p>
          <a:p>
            <a:r>
              <a:rPr lang="en-US" altLang="en-US" sz="2600" dirty="0" smtClean="0"/>
              <a:t>Lead </a:t>
            </a:r>
            <a:r>
              <a:rPr lang="en-US" altLang="en-US" sz="2600" dirty="0"/>
              <a:t>by example</a:t>
            </a:r>
          </a:p>
          <a:p>
            <a:pPr lvl="1"/>
            <a:r>
              <a:rPr lang="en-US" altLang="en-US" sz="2200" dirty="0"/>
              <a:t>You never know who is listening or watching</a:t>
            </a:r>
          </a:p>
          <a:p>
            <a:pPr lvl="1"/>
            <a:r>
              <a:rPr lang="en-US" altLang="en-US" sz="2200" dirty="0"/>
              <a:t>Don’t do anything you would not want to be made </a:t>
            </a:r>
            <a:r>
              <a:rPr lang="en-US" altLang="en-US" sz="2200" dirty="0" smtClean="0"/>
              <a:t>public</a:t>
            </a:r>
            <a:endParaRPr lang="en-US" altLang="en-US" sz="2600" dirty="0" smtClean="0"/>
          </a:p>
          <a:p>
            <a:r>
              <a:rPr lang="en-US" altLang="en-US" sz="2600" dirty="0" smtClean="0"/>
              <a:t>Be </a:t>
            </a:r>
            <a:r>
              <a:rPr lang="en-US" altLang="en-US" sz="2600" dirty="0"/>
              <a:t>vocal</a:t>
            </a:r>
          </a:p>
          <a:p>
            <a:pPr lvl="1"/>
            <a:r>
              <a:rPr lang="en-US" altLang="en-US" sz="2200" dirty="0"/>
              <a:t>Confront cheating when you see it</a:t>
            </a:r>
          </a:p>
          <a:p>
            <a:pPr lvl="1"/>
            <a:r>
              <a:rPr lang="en-US" altLang="en-US" sz="2200" dirty="0"/>
              <a:t>Every incident is an opportunity to teach proper behavior </a:t>
            </a:r>
          </a:p>
          <a:p>
            <a:pPr lvl="1"/>
            <a:endParaRPr lang="en-US" altLang="en-US" sz="2200" dirty="0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Honor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0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Social pressure by members of one's peer group to take a certain action, adopt certain values, or otherwise conform in order to be accepted. </a:t>
            </a:r>
          </a:p>
          <a:p>
            <a:pPr>
              <a:buNone/>
            </a:pPr>
            <a:endParaRPr lang="en-US" altLang="en-US" sz="2600" dirty="0" smtClean="0"/>
          </a:p>
        </p:txBody>
      </p:sp>
      <p:sp>
        <p:nvSpPr>
          <p:cNvPr id="191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Peer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0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0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Social pressure by members of one's peer group to take a certain action, adopt certain values, or otherwise conform in order to be accepted. 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Good </a:t>
            </a:r>
            <a:endParaRPr lang="en-US" altLang="en-US" sz="2600" dirty="0"/>
          </a:p>
          <a:p>
            <a:pPr lvl="1"/>
            <a:r>
              <a:rPr lang="en-US" altLang="en-US" sz="2200" dirty="0"/>
              <a:t>Encourage others to follow the rules</a:t>
            </a:r>
          </a:p>
          <a:p>
            <a:pPr lvl="1"/>
            <a:r>
              <a:rPr lang="en-US" altLang="en-US" sz="2200" dirty="0"/>
              <a:t>People respect those who are true to their </a:t>
            </a:r>
            <a:r>
              <a:rPr lang="en-US" altLang="en-US" sz="2200" dirty="0" smtClean="0"/>
              <a:t>beliefs</a:t>
            </a:r>
            <a:endParaRPr lang="en-US" altLang="en-US" sz="2200" dirty="0"/>
          </a:p>
        </p:txBody>
      </p:sp>
      <p:sp>
        <p:nvSpPr>
          <p:cNvPr id="191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Peer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0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10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/>
              <a:t>Social pressure by members of one's peer group to take a certain action, adopt certain values, or otherwise conform in order to be accepted. 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Good </a:t>
            </a:r>
            <a:endParaRPr lang="en-US" altLang="en-US" sz="2600" dirty="0"/>
          </a:p>
          <a:p>
            <a:pPr lvl="1"/>
            <a:r>
              <a:rPr lang="en-US" altLang="en-US" sz="2200" dirty="0"/>
              <a:t>Encourage others to follow the rules</a:t>
            </a:r>
          </a:p>
          <a:p>
            <a:pPr lvl="1"/>
            <a:r>
              <a:rPr lang="en-US" altLang="en-US" sz="2200" dirty="0"/>
              <a:t>People respect those who are true to their beliefs</a:t>
            </a:r>
          </a:p>
          <a:p>
            <a:r>
              <a:rPr lang="en-US" altLang="en-US" sz="2600" dirty="0" smtClean="0"/>
              <a:t>Bad</a:t>
            </a:r>
            <a:endParaRPr lang="en-US" altLang="en-US" sz="2600" dirty="0"/>
          </a:p>
          <a:p>
            <a:pPr lvl="1"/>
            <a:r>
              <a:rPr lang="en-US" altLang="en-US" sz="2200" dirty="0"/>
              <a:t>Letting others influence you into not doing the right thing</a:t>
            </a:r>
          </a:p>
          <a:p>
            <a:pPr lvl="1"/>
            <a:r>
              <a:rPr lang="en-US" altLang="en-US" sz="2200" dirty="0"/>
              <a:t>“everyone else is doing it." </a:t>
            </a:r>
          </a:p>
        </p:txBody>
      </p:sp>
      <p:sp>
        <p:nvSpPr>
          <p:cNvPr id="191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Peer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10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Be aware of your motives</a:t>
            </a:r>
          </a:p>
          <a:p>
            <a:pPr lvl="1"/>
            <a:r>
              <a:rPr lang="en-US" altLang="en-US" dirty="0" smtClean="0"/>
              <a:t>Is it personal?</a:t>
            </a:r>
          </a:p>
          <a:p>
            <a:pPr lvl="1"/>
            <a:r>
              <a:rPr lang="en-US" altLang="en-US" dirty="0" smtClean="0"/>
              <a:t>If necessary, enlist others to help deliver the message</a:t>
            </a:r>
          </a:p>
          <a:p>
            <a:pPr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Applying Positive </a:t>
            </a:r>
            <a:br>
              <a:rPr lang="en-US" altLang="en-US" dirty="0" smtClean="0"/>
            </a:br>
            <a:r>
              <a:rPr lang="en-US" altLang="en-US" dirty="0" smtClean="0"/>
              <a:t>Peer Pressure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Be aware of your motives</a:t>
            </a:r>
          </a:p>
          <a:p>
            <a:pPr lvl="1"/>
            <a:r>
              <a:rPr lang="en-US" altLang="en-US" dirty="0" smtClean="0"/>
              <a:t>Is it personal?</a:t>
            </a:r>
          </a:p>
          <a:p>
            <a:pPr lvl="1"/>
            <a:r>
              <a:rPr lang="en-US" altLang="en-US" dirty="0" smtClean="0"/>
              <a:t>If necessary, enlist others to help deliver the message</a:t>
            </a:r>
          </a:p>
          <a:p>
            <a:r>
              <a:rPr lang="en-US" altLang="en-US" dirty="0" smtClean="0"/>
              <a:t>Give the benefit of the doubt</a:t>
            </a:r>
          </a:p>
          <a:p>
            <a:pPr lvl="1"/>
            <a:r>
              <a:rPr lang="en-US" altLang="en-US" dirty="0" smtClean="0"/>
              <a:t>They may not realize what they are doing is against the rules</a:t>
            </a:r>
          </a:p>
          <a:p>
            <a:pPr lvl="1"/>
            <a:r>
              <a:rPr lang="en-US" altLang="en-US" dirty="0" smtClean="0"/>
              <a:t>Take the opportunity to encourage taking the right path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Applying Positive </a:t>
            </a:r>
            <a:br>
              <a:rPr lang="en-US" altLang="en-US" dirty="0" smtClean="0"/>
            </a:br>
            <a:r>
              <a:rPr lang="en-US" altLang="en-US" dirty="0" smtClean="0"/>
              <a:t>Peer Pressure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Be aware of your motives</a:t>
            </a:r>
          </a:p>
          <a:p>
            <a:pPr lvl="1"/>
            <a:r>
              <a:rPr lang="en-US" altLang="en-US" dirty="0" smtClean="0"/>
              <a:t>Is it personal?</a:t>
            </a:r>
          </a:p>
          <a:p>
            <a:pPr lvl="1"/>
            <a:r>
              <a:rPr lang="en-US" altLang="en-US" dirty="0" smtClean="0"/>
              <a:t>If necessary, enlist others to help deliver the message</a:t>
            </a:r>
          </a:p>
          <a:p>
            <a:r>
              <a:rPr lang="en-US" altLang="en-US" dirty="0" smtClean="0"/>
              <a:t>Give the benefit of the doubt</a:t>
            </a:r>
          </a:p>
          <a:p>
            <a:pPr lvl="1"/>
            <a:r>
              <a:rPr lang="en-US" altLang="en-US" dirty="0" smtClean="0"/>
              <a:t>They may not realize what they are doing is against the rules</a:t>
            </a:r>
          </a:p>
          <a:p>
            <a:pPr lvl="1"/>
            <a:r>
              <a:rPr lang="en-US" altLang="en-US" dirty="0" smtClean="0"/>
              <a:t>Take the opportunity to encourage taking the right path</a:t>
            </a:r>
          </a:p>
          <a:p>
            <a:r>
              <a:rPr lang="en-US" altLang="en-US" dirty="0" smtClean="0"/>
              <a:t>Choose the right time and place</a:t>
            </a:r>
          </a:p>
          <a:p>
            <a:pPr lvl="1"/>
            <a:r>
              <a:rPr lang="en-US" altLang="en-US" dirty="0" smtClean="0"/>
              <a:t>Can they listen without feeling attacked?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Applying Positive </a:t>
            </a:r>
            <a:br>
              <a:rPr lang="en-US" altLang="en-US" dirty="0" smtClean="0"/>
            </a:br>
            <a:r>
              <a:rPr lang="en-US" altLang="en-US" dirty="0" smtClean="0"/>
              <a:t>Peer Pressure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Be aware of your motives</a:t>
            </a:r>
          </a:p>
          <a:p>
            <a:pPr lvl="1"/>
            <a:r>
              <a:rPr lang="en-US" altLang="en-US" dirty="0" smtClean="0"/>
              <a:t>Is it personal?</a:t>
            </a:r>
          </a:p>
          <a:p>
            <a:pPr lvl="1"/>
            <a:r>
              <a:rPr lang="en-US" altLang="en-US" dirty="0" smtClean="0"/>
              <a:t>If necessary, enlist others to help deliver the message</a:t>
            </a:r>
          </a:p>
          <a:p>
            <a:r>
              <a:rPr lang="en-US" altLang="en-US" dirty="0" smtClean="0"/>
              <a:t>Give the benefit of the doubt</a:t>
            </a:r>
          </a:p>
          <a:p>
            <a:pPr lvl="1"/>
            <a:r>
              <a:rPr lang="en-US" altLang="en-US" dirty="0" smtClean="0"/>
              <a:t>They may not realize what they are doing is against the rules</a:t>
            </a:r>
          </a:p>
          <a:p>
            <a:pPr lvl="1"/>
            <a:r>
              <a:rPr lang="en-US" altLang="en-US" dirty="0" smtClean="0"/>
              <a:t>Take the opportunity to encourage taking the right path</a:t>
            </a:r>
          </a:p>
          <a:p>
            <a:r>
              <a:rPr lang="en-US" altLang="en-US" dirty="0" smtClean="0"/>
              <a:t>Choose the right time and place</a:t>
            </a:r>
          </a:p>
          <a:p>
            <a:pPr lvl="1"/>
            <a:r>
              <a:rPr lang="en-US" altLang="en-US" dirty="0" smtClean="0"/>
              <a:t>Can they listen without feeling attacked?</a:t>
            </a:r>
          </a:p>
          <a:p>
            <a:r>
              <a:rPr lang="en-US" altLang="en-US" dirty="0" smtClean="0"/>
              <a:t>Don’t be angry, accusatory, or judgmental</a:t>
            </a:r>
          </a:p>
          <a:p>
            <a:pPr lvl="1"/>
            <a:r>
              <a:rPr lang="en-US" altLang="en-US" dirty="0" smtClean="0"/>
              <a:t>Treat the issue as a mistake, not a crime</a:t>
            </a:r>
          </a:p>
          <a:p>
            <a:pPr lvl="1"/>
            <a:r>
              <a:rPr lang="en-US" altLang="en-US" dirty="0" smtClean="0"/>
              <a:t>Focus on actions, not character</a:t>
            </a:r>
          </a:p>
          <a:p>
            <a:endParaRPr lang="en-US" altLang="en-US" dirty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Applying Positive </a:t>
            </a:r>
            <a:br>
              <a:rPr lang="en-US" altLang="en-US" dirty="0" smtClean="0"/>
            </a:br>
            <a:r>
              <a:rPr lang="en-US" altLang="en-US" dirty="0" smtClean="0"/>
              <a:t>Peer Pressure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Success is Defined by the Receiver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6732" y="1600200"/>
            <a:ext cx="3321536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767" y="1600200"/>
            <a:ext cx="3407466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</a:t>
            </a:r>
          </a:p>
          <a:p>
            <a:r>
              <a:rPr lang="en-US" dirty="0" err="1" smtClean="0"/>
              <a:t>QSYed</a:t>
            </a:r>
            <a:r>
              <a:rPr lang="en-US" dirty="0" smtClean="0"/>
              <a:t> to W4 in 1980</a:t>
            </a:r>
          </a:p>
          <a:p>
            <a:r>
              <a:rPr lang="en-US" dirty="0" smtClean="0"/>
              <a:t>First contest entry 1994 – Late to the game</a:t>
            </a:r>
          </a:p>
          <a:p>
            <a:r>
              <a:rPr lang="en-US" dirty="0" smtClean="0"/>
              <a:t>Enthralled with the magic of radio</a:t>
            </a:r>
          </a:p>
          <a:p>
            <a:r>
              <a:rPr lang="en-US" dirty="0" smtClean="0"/>
              <a:t>Hopelessly hooked on contesting game</a:t>
            </a:r>
          </a:p>
          <a:p>
            <a:r>
              <a:rPr lang="en-US" dirty="0" smtClean="0"/>
              <a:t>Grateful to the contesting community</a:t>
            </a:r>
          </a:p>
          <a:p>
            <a:endParaRPr lang="en-US" dirty="0" smtClean="0"/>
          </a:p>
          <a:p>
            <a:r>
              <a:rPr lang="en-US" dirty="0" smtClean="0"/>
              <a:t>Audience contesting experience?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We discover </a:t>
            </a:r>
            <a:r>
              <a:rPr lang="en-US" altLang="en-US" sz="2600" dirty="0"/>
              <a:t>a local contester uses cluster spotting and enters </a:t>
            </a:r>
            <a:r>
              <a:rPr lang="en-US" altLang="en-US" sz="2600" dirty="0" smtClean="0"/>
              <a:t>an unassisted category. </a:t>
            </a:r>
            <a:r>
              <a:rPr lang="en-US" altLang="en-US" sz="2600" dirty="0"/>
              <a:t>What do </a:t>
            </a:r>
            <a:r>
              <a:rPr lang="en-US" altLang="en-US" sz="2600" dirty="0" smtClean="0"/>
              <a:t>we do?</a:t>
            </a:r>
          </a:p>
          <a:p>
            <a:pPr>
              <a:buNone/>
            </a:pPr>
            <a:endParaRPr lang="en-US" altLang="en-US" sz="2600" dirty="0"/>
          </a:p>
          <a:p>
            <a:pPr lvl="1"/>
            <a:r>
              <a:rPr lang="en-US" altLang="en-US" sz="2400" dirty="0" smtClean="0"/>
              <a:t>They never win </a:t>
            </a:r>
            <a:r>
              <a:rPr lang="en-US" altLang="en-US" sz="2400" dirty="0"/>
              <a:t>anything so assume it doesn’t </a:t>
            </a:r>
            <a:r>
              <a:rPr lang="en-US" altLang="en-US" sz="2400" dirty="0" smtClean="0"/>
              <a:t>matter</a:t>
            </a:r>
            <a:endParaRPr lang="en-US" altLang="en-US" sz="2400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uiExpand="1" build="p" bldLvl="2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We discover </a:t>
            </a:r>
            <a:r>
              <a:rPr lang="en-US" altLang="en-US" sz="2600" dirty="0"/>
              <a:t>a local contester uses cluster spotting and enters </a:t>
            </a:r>
            <a:r>
              <a:rPr lang="en-US" altLang="en-US" sz="2600" dirty="0" smtClean="0"/>
              <a:t>an unassisted category. </a:t>
            </a:r>
            <a:r>
              <a:rPr lang="en-US" altLang="en-US" sz="2600" dirty="0"/>
              <a:t>What do </a:t>
            </a:r>
            <a:r>
              <a:rPr lang="en-US" altLang="en-US" sz="2600" dirty="0" smtClean="0"/>
              <a:t>we do?</a:t>
            </a:r>
          </a:p>
          <a:p>
            <a:pPr>
              <a:buNone/>
            </a:pPr>
            <a:endParaRPr lang="en-US" altLang="en-US" sz="2600" dirty="0"/>
          </a:p>
          <a:p>
            <a:pPr lvl="1"/>
            <a:r>
              <a:rPr lang="en-US" altLang="en-US" sz="2400" dirty="0" smtClean="0"/>
              <a:t>They never win </a:t>
            </a:r>
            <a:r>
              <a:rPr lang="en-US" altLang="en-US" sz="2400" dirty="0"/>
              <a:t>anything so assume it doesn’t matter</a:t>
            </a:r>
          </a:p>
          <a:p>
            <a:pPr lvl="1"/>
            <a:r>
              <a:rPr lang="en-US" altLang="en-US" sz="2400" dirty="0"/>
              <a:t>Avoid speaking to </a:t>
            </a:r>
            <a:r>
              <a:rPr lang="en-US" altLang="en-US" sz="2400" dirty="0" smtClean="0"/>
              <a:t>them </a:t>
            </a:r>
            <a:r>
              <a:rPr lang="en-US" altLang="en-US" sz="2400" dirty="0"/>
              <a:t>ever </a:t>
            </a:r>
            <a:r>
              <a:rPr lang="en-US" altLang="en-US" sz="2400" dirty="0" smtClean="0"/>
              <a:t>again</a:t>
            </a:r>
            <a:endParaRPr lang="en-US" altLang="en-US" sz="2400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 bldLvl="2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We discover </a:t>
            </a:r>
            <a:r>
              <a:rPr lang="en-US" altLang="en-US" sz="2600" dirty="0"/>
              <a:t>a local contester uses cluster spotting and enters </a:t>
            </a:r>
            <a:r>
              <a:rPr lang="en-US" altLang="en-US" sz="2600" dirty="0" smtClean="0"/>
              <a:t>an unassisted category. </a:t>
            </a:r>
            <a:r>
              <a:rPr lang="en-US" altLang="en-US" sz="2600" dirty="0"/>
              <a:t>What do </a:t>
            </a:r>
            <a:r>
              <a:rPr lang="en-US" altLang="en-US" sz="2600" dirty="0" smtClean="0"/>
              <a:t>we do?</a:t>
            </a:r>
          </a:p>
          <a:p>
            <a:pPr>
              <a:buNone/>
            </a:pPr>
            <a:endParaRPr lang="en-US" altLang="en-US" sz="2600" dirty="0"/>
          </a:p>
          <a:p>
            <a:pPr lvl="1"/>
            <a:r>
              <a:rPr lang="en-US" altLang="en-US" sz="2400" dirty="0" smtClean="0"/>
              <a:t>They never win </a:t>
            </a:r>
            <a:r>
              <a:rPr lang="en-US" altLang="en-US" sz="2400" dirty="0"/>
              <a:t>anything so assume it doesn’t matter</a:t>
            </a:r>
          </a:p>
          <a:p>
            <a:pPr lvl="1"/>
            <a:r>
              <a:rPr lang="en-US" altLang="en-US" sz="2400" dirty="0"/>
              <a:t>Avoid speaking to </a:t>
            </a:r>
            <a:r>
              <a:rPr lang="en-US" altLang="en-US" sz="2400" dirty="0" smtClean="0"/>
              <a:t>them </a:t>
            </a:r>
            <a:r>
              <a:rPr lang="en-US" altLang="en-US" sz="2400" dirty="0"/>
              <a:t>ever again</a:t>
            </a:r>
          </a:p>
          <a:p>
            <a:pPr lvl="1"/>
            <a:r>
              <a:rPr lang="en-US" altLang="en-US" sz="2400" dirty="0"/>
              <a:t>Publicly call </a:t>
            </a:r>
            <a:r>
              <a:rPr lang="en-US" altLang="en-US" sz="2400" dirty="0" smtClean="0"/>
              <a:t>them a </a:t>
            </a:r>
            <a:r>
              <a:rPr lang="en-US" altLang="en-US" sz="2400" dirty="0"/>
              <a:t>cheater at the next club </a:t>
            </a:r>
            <a:r>
              <a:rPr lang="en-US" altLang="en-US" sz="2400" dirty="0" smtClean="0"/>
              <a:t>meeting</a:t>
            </a:r>
            <a:endParaRPr lang="en-US" altLang="en-US" sz="2400" dirty="0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 bldLvl="2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We discover </a:t>
            </a:r>
            <a:r>
              <a:rPr lang="en-US" altLang="en-US" sz="2600" dirty="0"/>
              <a:t>a local contester uses cluster spotting and enters </a:t>
            </a:r>
            <a:r>
              <a:rPr lang="en-US" altLang="en-US" sz="2600" dirty="0" smtClean="0"/>
              <a:t>an unassisted category. </a:t>
            </a:r>
            <a:r>
              <a:rPr lang="en-US" altLang="en-US" sz="2600" dirty="0"/>
              <a:t>What do </a:t>
            </a:r>
            <a:r>
              <a:rPr lang="en-US" altLang="en-US" sz="2600" dirty="0" smtClean="0"/>
              <a:t>we do?</a:t>
            </a:r>
          </a:p>
          <a:p>
            <a:pPr>
              <a:buNone/>
            </a:pPr>
            <a:endParaRPr lang="en-US" altLang="en-US" sz="2600" dirty="0"/>
          </a:p>
          <a:p>
            <a:pPr lvl="1"/>
            <a:r>
              <a:rPr lang="en-US" altLang="en-US" sz="2400" dirty="0" smtClean="0"/>
              <a:t>They never win </a:t>
            </a:r>
            <a:r>
              <a:rPr lang="en-US" altLang="en-US" sz="2400" dirty="0"/>
              <a:t>anything so assume it doesn’t matter</a:t>
            </a:r>
          </a:p>
          <a:p>
            <a:pPr lvl="1"/>
            <a:r>
              <a:rPr lang="en-US" altLang="en-US" sz="2400" dirty="0"/>
              <a:t>Avoid speaking to </a:t>
            </a:r>
            <a:r>
              <a:rPr lang="en-US" altLang="en-US" sz="2400" dirty="0" smtClean="0"/>
              <a:t>them </a:t>
            </a:r>
            <a:r>
              <a:rPr lang="en-US" altLang="en-US" sz="2400" dirty="0"/>
              <a:t>ever again</a:t>
            </a:r>
          </a:p>
          <a:p>
            <a:pPr lvl="1"/>
            <a:r>
              <a:rPr lang="en-US" altLang="en-US" sz="2400" dirty="0"/>
              <a:t>Publicly call </a:t>
            </a:r>
            <a:r>
              <a:rPr lang="en-US" altLang="en-US" sz="2400" dirty="0" smtClean="0"/>
              <a:t>them a </a:t>
            </a:r>
            <a:r>
              <a:rPr lang="en-US" altLang="en-US" sz="2400" dirty="0"/>
              <a:t>cheater at the next club meeting</a:t>
            </a:r>
          </a:p>
          <a:p>
            <a:pPr lvl="1"/>
            <a:r>
              <a:rPr lang="en-US" altLang="en-US" sz="2400" dirty="0" smtClean="0"/>
              <a:t>Send a letter to the contest sponsor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 bldLvl="2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We discover </a:t>
            </a:r>
            <a:r>
              <a:rPr lang="en-US" altLang="en-US" sz="2600" dirty="0"/>
              <a:t>a local contester uses cluster spotting and enters </a:t>
            </a:r>
            <a:r>
              <a:rPr lang="en-US" altLang="en-US" sz="2600" dirty="0" smtClean="0"/>
              <a:t>an unassisted category. </a:t>
            </a:r>
            <a:r>
              <a:rPr lang="en-US" altLang="en-US" sz="2600" dirty="0"/>
              <a:t>What do </a:t>
            </a:r>
            <a:r>
              <a:rPr lang="en-US" altLang="en-US" sz="2600" dirty="0" smtClean="0"/>
              <a:t>we do?</a:t>
            </a:r>
          </a:p>
          <a:p>
            <a:pPr>
              <a:buNone/>
            </a:pPr>
            <a:endParaRPr lang="en-US" altLang="en-US" sz="2600" dirty="0"/>
          </a:p>
          <a:p>
            <a:pPr lvl="1"/>
            <a:r>
              <a:rPr lang="en-US" altLang="en-US" sz="2400" dirty="0" smtClean="0"/>
              <a:t>They never win </a:t>
            </a:r>
            <a:r>
              <a:rPr lang="en-US" altLang="en-US" sz="2400" dirty="0"/>
              <a:t>anything so assume it doesn’t matter</a:t>
            </a:r>
          </a:p>
          <a:p>
            <a:pPr lvl="1"/>
            <a:r>
              <a:rPr lang="en-US" altLang="en-US" sz="2400" dirty="0"/>
              <a:t>Avoid speaking to </a:t>
            </a:r>
            <a:r>
              <a:rPr lang="en-US" altLang="en-US" sz="2400" dirty="0" smtClean="0"/>
              <a:t>them </a:t>
            </a:r>
            <a:r>
              <a:rPr lang="en-US" altLang="en-US" sz="2400" dirty="0"/>
              <a:t>ever again</a:t>
            </a:r>
          </a:p>
          <a:p>
            <a:pPr lvl="1"/>
            <a:r>
              <a:rPr lang="en-US" altLang="en-US" sz="2400" dirty="0"/>
              <a:t>Publicly call </a:t>
            </a:r>
            <a:r>
              <a:rPr lang="en-US" altLang="en-US" sz="2400" dirty="0" smtClean="0"/>
              <a:t>them a </a:t>
            </a:r>
            <a:r>
              <a:rPr lang="en-US" altLang="en-US" sz="2400" dirty="0"/>
              <a:t>cheater at the next club meeting</a:t>
            </a:r>
          </a:p>
          <a:p>
            <a:pPr lvl="1"/>
            <a:r>
              <a:rPr lang="en-US" altLang="en-US" sz="2400" dirty="0" smtClean="0"/>
              <a:t>Send a letter to the contest sponsor</a:t>
            </a:r>
          </a:p>
          <a:p>
            <a:pPr lvl="1"/>
            <a:r>
              <a:rPr lang="en-US" altLang="en-US" sz="2400" dirty="0" smtClean="0">
                <a:solidFill>
                  <a:srgbClr val="009900"/>
                </a:solidFill>
              </a:rPr>
              <a:t>Call them up and ask if they are aware of the rules about using spotting information</a:t>
            </a:r>
            <a:endParaRPr lang="en-US" altLang="en-US" sz="2400" dirty="0">
              <a:solidFill>
                <a:srgbClr val="009900"/>
              </a:solidFill>
            </a:endParaRP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 bldLvl="2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We are </a:t>
            </a:r>
            <a:r>
              <a:rPr lang="en-US" altLang="en-US" sz="2600" dirty="0"/>
              <a:t>invited to a multi-op and upon arrival,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discover they are running 2.5 kW. What do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do</a:t>
            </a:r>
            <a:r>
              <a:rPr lang="en-US" altLang="en-US" sz="2600" dirty="0" smtClean="0"/>
              <a:t>?</a:t>
            </a:r>
          </a:p>
          <a:p>
            <a:endParaRPr lang="en-US" altLang="en-US" sz="2600" dirty="0"/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 are </a:t>
            </a:r>
            <a:r>
              <a:rPr lang="en-US" altLang="en-US" sz="2400" dirty="0">
                <a:solidFill>
                  <a:srgbClr val="FF0000"/>
                </a:solidFill>
              </a:rPr>
              <a:t>there, loud is good, operate </a:t>
            </a:r>
            <a:r>
              <a:rPr lang="en-US" altLang="en-US" sz="2400" dirty="0" smtClean="0">
                <a:solidFill>
                  <a:srgbClr val="FF0000"/>
                </a:solidFill>
              </a:rPr>
              <a:t>anyway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We are </a:t>
            </a:r>
            <a:r>
              <a:rPr lang="en-US" altLang="en-US" sz="2600" dirty="0"/>
              <a:t>invited to a multi-op and upon arrival,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discover they are running 2.5 kW. What do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do</a:t>
            </a:r>
            <a:r>
              <a:rPr lang="en-US" altLang="en-US" sz="2600" dirty="0" smtClean="0"/>
              <a:t>?</a:t>
            </a:r>
          </a:p>
          <a:p>
            <a:endParaRPr lang="en-US" altLang="en-US" sz="2600" dirty="0"/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 are </a:t>
            </a:r>
            <a:r>
              <a:rPr lang="en-US" altLang="en-US" sz="2400" dirty="0">
                <a:solidFill>
                  <a:srgbClr val="FF0000"/>
                </a:solidFill>
              </a:rPr>
              <a:t>there, loud is good, operate anyway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Turn the power down to </a:t>
            </a:r>
            <a:r>
              <a:rPr lang="en-US" altLang="en-US" sz="2400" dirty="0" smtClean="0">
                <a:solidFill>
                  <a:srgbClr val="009900"/>
                </a:solidFill>
              </a:rPr>
              <a:t>1500 W </a:t>
            </a:r>
            <a:r>
              <a:rPr lang="en-US" altLang="en-US" sz="2400" dirty="0">
                <a:solidFill>
                  <a:srgbClr val="009900"/>
                </a:solidFill>
              </a:rPr>
              <a:t>when </a:t>
            </a:r>
            <a:r>
              <a:rPr lang="en-US" altLang="en-US" sz="2400" dirty="0" smtClean="0">
                <a:solidFill>
                  <a:srgbClr val="009900"/>
                </a:solidFill>
              </a:rPr>
              <a:t>we’re operating</a:t>
            </a:r>
            <a:endParaRPr lang="en-US" altLang="en-US" sz="2400" dirty="0">
              <a:solidFill>
                <a:srgbClr val="0099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We are </a:t>
            </a:r>
            <a:r>
              <a:rPr lang="en-US" altLang="en-US" sz="2600" dirty="0"/>
              <a:t>invited to a multi-op and upon arrival,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discover they are running 2.5 kW. What do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do</a:t>
            </a:r>
            <a:r>
              <a:rPr lang="en-US" altLang="en-US" sz="2600" dirty="0" smtClean="0"/>
              <a:t>?</a:t>
            </a:r>
          </a:p>
          <a:p>
            <a:endParaRPr lang="en-US" altLang="en-US" sz="2600" dirty="0"/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 are </a:t>
            </a:r>
            <a:r>
              <a:rPr lang="en-US" altLang="en-US" sz="2400" dirty="0">
                <a:solidFill>
                  <a:srgbClr val="FF0000"/>
                </a:solidFill>
              </a:rPr>
              <a:t>there, loud is good, operate anyway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Turn the power down to </a:t>
            </a:r>
            <a:r>
              <a:rPr lang="en-US" altLang="en-US" sz="2400" dirty="0" smtClean="0">
                <a:solidFill>
                  <a:srgbClr val="009900"/>
                </a:solidFill>
              </a:rPr>
              <a:t>1500 W </a:t>
            </a:r>
            <a:r>
              <a:rPr lang="en-US" altLang="en-US" sz="2400" dirty="0">
                <a:solidFill>
                  <a:srgbClr val="009900"/>
                </a:solidFill>
              </a:rPr>
              <a:t>when </a:t>
            </a:r>
            <a:r>
              <a:rPr lang="en-US" altLang="en-US" sz="2400" dirty="0" smtClean="0">
                <a:solidFill>
                  <a:srgbClr val="009900"/>
                </a:solidFill>
              </a:rPr>
              <a:t>we’re </a:t>
            </a:r>
            <a:r>
              <a:rPr lang="en-US" altLang="en-US" sz="2400" dirty="0">
                <a:solidFill>
                  <a:srgbClr val="009900"/>
                </a:solidFill>
              </a:rPr>
              <a:t>operating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Loudly encourage the other ops to follow </a:t>
            </a:r>
            <a:r>
              <a:rPr lang="en-US" altLang="en-US" sz="2400" dirty="0" smtClean="0">
                <a:solidFill>
                  <a:srgbClr val="009900"/>
                </a:solidFill>
              </a:rPr>
              <a:t>our example</a:t>
            </a:r>
            <a:endParaRPr lang="en-US" altLang="en-US" sz="2400" dirty="0">
              <a:solidFill>
                <a:srgbClr val="0099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We are </a:t>
            </a:r>
            <a:r>
              <a:rPr lang="en-US" altLang="en-US" sz="2600" dirty="0"/>
              <a:t>invited to a multi-op and upon arrival,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discover they are running 2.5 kW. What do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do</a:t>
            </a:r>
            <a:r>
              <a:rPr lang="en-US" altLang="en-US" sz="2600" dirty="0" smtClean="0"/>
              <a:t>?</a:t>
            </a:r>
          </a:p>
          <a:p>
            <a:endParaRPr lang="en-US" altLang="en-US" sz="2600" dirty="0"/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 are </a:t>
            </a:r>
            <a:r>
              <a:rPr lang="en-US" altLang="en-US" sz="2400" dirty="0">
                <a:solidFill>
                  <a:srgbClr val="FF0000"/>
                </a:solidFill>
              </a:rPr>
              <a:t>there, loud is good, operate anyway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Turn the power down to </a:t>
            </a:r>
            <a:r>
              <a:rPr lang="en-US" altLang="en-US" sz="2400" dirty="0" smtClean="0">
                <a:solidFill>
                  <a:srgbClr val="009900"/>
                </a:solidFill>
              </a:rPr>
              <a:t>1500 W </a:t>
            </a:r>
            <a:r>
              <a:rPr lang="en-US" altLang="en-US" sz="2400" dirty="0">
                <a:solidFill>
                  <a:srgbClr val="009900"/>
                </a:solidFill>
              </a:rPr>
              <a:t>when </a:t>
            </a:r>
            <a:r>
              <a:rPr lang="en-US" altLang="en-US" sz="2400" dirty="0" smtClean="0">
                <a:solidFill>
                  <a:srgbClr val="009900"/>
                </a:solidFill>
              </a:rPr>
              <a:t>we’re </a:t>
            </a:r>
            <a:r>
              <a:rPr lang="en-US" altLang="en-US" sz="2400" dirty="0">
                <a:solidFill>
                  <a:srgbClr val="009900"/>
                </a:solidFill>
              </a:rPr>
              <a:t>operating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Loudly encourage the other ops to follow </a:t>
            </a:r>
            <a:r>
              <a:rPr lang="en-US" altLang="en-US" sz="2400" dirty="0" smtClean="0">
                <a:solidFill>
                  <a:srgbClr val="009900"/>
                </a:solidFill>
              </a:rPr>
              <a:t>our </a:t>
            </a:r>
            <a:r>
              <a:rPr lang="en-US" altLang="en-US" sz="2400" dirty="0">
                <a:solidFill>
                  <a:srgbClr val="009900"/>
                </a:solidFill>
              </a:rPr>
              <a:t>example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Quietly ask the owner if he always runs </a:t>
            </a:r>
            <a:r>
              <a:rPr lang="en-US" altLang="en-US" sz="2400" dirty="0" smtClean="0">
                <a:solidFill>
                  <a:srgbClr val="009900"/>
                </a:solidFill>
              </a:rPr>
              <a:t>excess power</a:t>
            </a:r>
            <a:endParaRPr lang="en-US" altLang="en-US" sz="2400" dirty="0">
              <a:solidFill>
                <a:srgbClr val="0099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We are </a:t>
            </a:r>
            <a:r>
              <a:rPr lang="en-US" altLang="en-US" sz="2600" dirty="0"/>
              <a:t>invited to a multi-op and upon arrival,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discover they are running 2.5 kW. What do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do</a:t>
            </a:r>
            <a:r>
              <a:rPr lang="en-US" altLang="en-US" sz="2600" dirty="0" smtClean="0"/>
              <a:t>?</a:t>
            </a:r>
          </a:p>
          <a:p>
            <a:endParaRPr lang="en-US" altLang="en-US" sz="2600" dirty="0"/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 are </a:t>
            </a:r>
            <a:r>
              <a:rPr lang="en-US" altLang="en-US" sz="2400" dirty="0">
                <a:solidFill>
                  <a:srgbClr val="FF0000"/>
                </a:solidFill>
              </a:rPr>
              <a:t>there, loud is good, operate anyway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Turn the power down to </a:t>
            </a:r>
            <a:r>
              <a:rPr lang="en-US" altLang="en-US" sz="2400" dirty="0" smtClean="0">
                <a:solidFill>
                  <a:srgbClr val="009900"/>
                </a:solidFill>
              </a:rPr>
              <a:t>1500 W </a:t>
            </a:r>
            <a:r>
              <a:rPr lang="en-US" altLang="en-US" sz="2400" dirty="0">
                <a:solidFill>
                  <a:srgbClr val="009900"/>
                </a:solidFill>
              </a:rPr>
              <a:t>when </a:t>
            </a:r>
            <a:r>
              <a:rPr lang="en-US" altLang="en-US" sz="2400" dirty="0" smtClean="0">
                <a:solidFill>
                  <a:srgbClr val="009900"/>
                </a:solidFill>
              </a:rPr>
              <a:t>we’re </a:t>
            </a:r>
            <a:r>
              <a:rPr lang="en-US" altLang="en-US" sz="2400" dirty="0">
                <a:solidFill>
                  <a:srgbClr val="009900"/>
                </a:solidFill>
              </a:rPr>
              <a:t>operating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Loudly encourage the other ops to follow </a:t>
            </a:r>
            <a:r>
              <a:rPr lang="en-US" altLang="en-US" sz="2400" dirty="0" smtClean="0">
                <a:solidFill>
                  <a:srgbClr val="009900"/>
                </a:solidFill>
              </a:rPr>
              <a:t>our </a:t>
            </a:r>
            <a:r>
              <a:rPr lang="en-US" altLang="en-US" sz="2400" dirty="0">
                <a:solidFill>
                  <a:srgbClr val="009900"/>
                </a:solidFill>
              </a:rPr>
              <a:t>example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Quietly ask the owner if he always runs </a:t>
            </a:r>
            <a:r>
              <a:rPr lang="en-US" altLang="en-US" sz="2400" dirty="0" smtClean="0">
                <a:solidFill>
                  <a:srgbClr val="009900"/>
                </a:solidFill>
              </a:rPr>
              <a:t>excess power</a:t>
            </a:r>
            <a:endParaRPr lang="en-US" altLang="en-US" sz="2400" dirty="0">
              <a:solidFill>
                <a:srgbClr val="009900"/>
              </a:solidFill>
            </a:endParaRPr>
          </a:p>
          <a:p>
            <a:pPr lvl="1"/>
            <a:r>
              <a:rPr lang="en-US" altLang="en-US" sz="2400" dirty="0" smtClean="0"/>
              <a:t>Leave (hard to do if thousands of miles from home)</a:t>
            </a:r>
            <a:endParaRPr lang="en-US" altLang="en-US" sz="2400" dirty="0"/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 smtClean="0">
                <a:latin typeface="Verdana" pitchFamily="34" charset="0"/>
              </a:rPr>
              <a:t>This presentation draws on </a:t>
            </a:r>
            <a:r>
              <a:rPr lang="en-US" altLang="en-US" sz="2500" dirty="0">
                <a:latin typeface="Verdana" pitchFamily="34" charset="0"/>
              </a:rPr>
              <a:t>material </a:t>
            </a:r>
            <a:r>
              <a:rPr lang="en-US" altLang="en-US" sz="2500" dirty="0" smtClean="0">
                <a:latin typeface="Verdana" pitchFamily="34" charset="0"/>
              </a:rPr>
              <a:t>developed by </a:t>
            </a:r>
            <a:r>
              <a:rPr lang="en-US" altLang="en-US" sz="2500" dirty="0">
                <a:latin typeface="Verdana" pitchFamily="34" charset="0"/>
              </a:rPr>
              <a:t>Ken Adams, K5KA (SK</a:t>
            </a:r>
            <a:r>
              <a:rPr lang="en-US" altLang="en-US" sz="2500" dirty="0" smtClean="0">
                <a:latin typeface="Verdana" pitchFamily="34" charset="0"/>
              </a:rPr>
              <a:t>), Randy </a:t>
            </a:r>
            <a:r>
              <a:rPr lang="en-US" altLang="en-US" sz="2500" dirty="0">
                <a:latin typeface="Verdana" pitchFamily="34" charset="0"/>
              </a:rPr>
              <a:t>Thompson, </a:t>
            </a:r>
            <a:r>
              <a:rPr lang="en-US" altLang="en-US" sz="2500" dirty="0" smtClean="0">
                <a:latin typeface="Verdana" pitchFamily="34" charset="0"/>
              </a:rPr>
              <a:t>K5ZD, Doug Grant K1DG, Larry Tyree N6TR, Dave McCarty K5GN and Ward Silver N0AX.</a:t>
            </a:r>
            <a:endParaRPr lang="en-US" altLang="en-US" sz="2500" dirty="0">
              <a:latin typeface="Verdana" pitchFamily="34" charset="0"/>
            </a:endParaRPr>
          </a:p>
          <a:p>
            <a:pPr>
              <a:buNone/>
            </a:pPr>
            <a:endParaRPr lang="en-US" altLang="en-US" sz="2500" dirty="0">
              <a:latin typeface="Verdana" pitchFamily="34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We are </a:t>
            </a:r>
            <a:r>
              <a:rPr lang="en-US" altLang="en-US" sz="2600" dirty="0"/>
              <a:t>invited to a multi-op and upon arrival,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discover they are running 2.5 kW. What do </a:t>
            </a:r>
            <a:r>
              <a:rPr lang="en-US" altLang="en-US" sz="2600" dirty="0" smtClean="0"/>
              <a:t>we </a:t>
            </a:r>
            <a:r>
              <a:rPr lang="en-US" altLang="en-US" sz="2600" dirty="0"/>
              <a:t>do</a:t>
            </a:r>
            <a:r>
              <a:rPr lang="en-US" altLang="en-US" sz="2600" dirty="0" smtClean="0"/>
              <a:t>?</a:t>
            </a:r>
          </a:p>
          <a:p>
            <a:endParaRPr lang="en-US" altLang="en-US" sz="2600" dirty="0"/>
          </a:p>
          <a:p>
            <a:pPr lvl="1"/>
            <a:r>
              <a:rPr lang="en-US" altLang="en-US" sz="2400" dirty="0" smtClean="0">
                <a:solidFill>
                  <a:srgbClr val="FF0000"/>
                </a:solidFill>
              </a:rPr>
              <a:t>We are </a:t>
            </a:r>
            <a:r>
              <a:rPr lang="en-US" altLang="en-US" sz="2400" dirty="0">
                <a:solidFill>
                  <a:srgbClr val="FF0000"/>
                </a:solidFill>
              </a:rPr>
              <a:t>there, loud is good, operate anyway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Turn the power down to </a:t>
            </a:r>
            <a:r>
              <a:rPr lang="en-US" altLang="en-US" sz="2400" dirty="0" smtClean="0">
                <a:solidFill>
                  <a:srgbClr val="009900"/>
                </a:solidFill>
              </a:rPr>
              <a:t>1500 W </a:t>
            </a:r>
            <a:r>
              <a:rPr lang="en-US" altLang="en-US" sz="2400" dirty="0">
                <a:solidFill>
                  <a:srgbClr val="009900"/>
                </a:solidFill>
              </a:rPr>
              <a:t>when </a:t>
            </a:r>
            <a:r>
              <a:rPr lang="en-US" altLang="en-US" sz="2400" dirty="0" smtClean="0">
                <a:solidFill>
                  <a:srgbClr val="009900"/>
                </a:solidFill>
              </a:rPr>
              <a:t>we’re </a:t>
            </a:r>
            <a:r>
              <a:rPr lang="en-US" altLang="en-US" sz="2400" dirty="0">
                <a:solidFill>
                  <a:srgbClr val="009900"/>
                </a:solidFill>
              </a:rPr>
              <a:t>operating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Loudly encourage the other ops to follow </a:t>
            </a:r>
            <a:r>
              <a:rPr lang="en-US" altLang="en-US" sz="2400" dirty="0" smtClean="0">
                <a:solidFill>
                  <a:srgbClr val="009900"/>
                </a:solidFill>
              </a:rPr>
              <a:t>our </a:t>
            </a:r>
            <a:r>
              <a:rPr lang="en-US" altLang="en-US" sz="2400" dirty="0">
                <a:solidFill>
                  <a:srgbClr val="009900"/>
                </a:solidFill>
              </a:rPr>
              <a:t>example</a:t>
            </a:r>
          </a:p>
          <a:p>
            <a:pPr lvl="1"/>
            <a:r>
              <a:rPr lang="en-US" altLang="en-US" sz="2400" dirty="0">
                <a:solidFill>
                  <a:srgbClr val="009900"/>
                </a:solidFill>
              </a:rPr>
              <a:t>Quietly ask the owner if he always runs </a:t>
            </a:r>
            <a:r>
              <a:rPr lang="en-US" altLang="en-US" sz="2400" dirty="0" smtClean="0">
                <a:solidFill>
                  <a:srgbClr val="009900"/>
                </a:solidFill>
              </a:rPr>
              <a:t>excess power</a:t>
            </a:r>
            <a:endParaRPr lang="en-US" altLang="en-US" sz="2400" dirty="0">
              <a:solidFill>
                <a:srgbClr val="009900"/>
              </a:solidFill>
            </a:endParaRPr>
          </a:p>
          <a:p>
            <a:pPr lvl="1"/>
            <a:r>
              <a:rPr lang="en-US" altLang="en-US" sz="2400" dirty="0" smtClean="0"/>
              <a:t>Leave (hard to do if thousands of miles from home)</a:t>
            </a:r>
            <a:endParaRPr lang="en-US" altLang="en-US" sz="2400" dirty="0"/>
          </a:p>
          <a:p>
            <a:pPr lvl="1"/>
            <a:r>
              <a:rPr lang="en-US" altLang="en-US" sz="2400" dirty="0"/>
              <a:t>Send a note to the contest sponsor and FCC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A local contester has key clicks that wipe out large chunks of the band. What </a:t>
            </a:r>
            <a:r>
              <a:rPr lang="en-US" altLang="en-US" sz="2600" dirty="0"/>
              <a:t>do you do</a:t>
            </a:r>
            <a:r>
              <a:rPr lang="en-US" altLang="en-US" sz="2600" dirty="0" smtClean="0"/>
              <a:t>?</a:t>
            </a:r>
          </a:p>
          <a:p>
            <a:endParaRPr lang="en-US" altLang="en-US" sz="2400" dirty="0"/>
          </a:p>
          <a:p>
            <a:pPr lvl="1"/>
            <a:r>
              <a:rPr lang="en-US" altLang="en-US" sz="2400" dirty="0" smtClean="0"/>
              <a:t>Sharpen up YOUR keying and give him a dose of his own medicine!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</a:t>
            </a:r>
            <a:r>
              <a:rPr lang="en-US" altLang="en-US" dirty="0" smtClean="0"/>
              <a:t>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A local contester has key clicks that wipe out large chunks of the band. What </a:t>
            </a:r>
            <a:r>
              <a:rPr lang="en-US" altLang="en-US" sz="2600" dirty="0"/>
              <a:t>do you do</a:t>
            </a:r>
            <a:r>
              <a:rPr lang="en-US" altLang="en-US" sz="2600" dirty="0" smtClean="0"/>
              <a:t>?</a:t>
            </a:r>
          </a:p>
          <a:p>
            <a:endParaRPr lang="en-US" altLang="en-US" sz="2400" dirty="0"/>
          </a:p>
          <a:p>
            <a:pPr lvl="1"/>
            <a:r>
              <a:rPr lang="en-US" altLang="en-US" sz="2400" dirty="0" smtClean="0"/>
              <a:t>Sharpen up YOUR keying and give him a dose of his own medicine!</a:t>
            </a:r>
          </a:p>
          <a:p>
            <a:pPr lvl="1"/>
            <a:r>
              <a:rPr lang="en-US" altLang="en-US" sz="2400" dirty="0" smtClean="0"/>
              <a:t>Send “KLIX” on his frequency anonymously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</a:t>
            </a:r>
            <a:r>
              <a:rPr lang="en-US" altLang="en-US" dirty="0" smtClean="0"/>
              <a:t>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A local contester has key clicks that wipe out large chunks of the band. What </a:t>
            </a:r>
            <a:r>
              <a:rPr lang="en-US" altLang="en-US" sz="2600" dirty="0"/>
              <a:t>do you do</a:t>
            </a:r>
            <a:r>
              <a:rPr lang="en-US" altLang="en-US" sz="2600" dirty="0" smtClean="0"/>
              <a:t>?</a:t>
            </a:r>
          </a:p>
          <a:p>
            <a:endParaRPr lang="en-US" altLang="en-US" sz="2400" dirty="0"/>
          </a:p>
          <a:p>
            <a:pPr lvl="1"/>
            <a:r>
              <a:rPr lang="en-US" altLang="en-US" sz="2400" dirty="0" smtClean="0"/>
              <a:t>Sharpen up YOUR keying and give him a dose of his own medicine!</a:t>
            </a:r>
          </a:p>
          <a:p>
            <a:pPr lvl="1"/>
            <a:r>
              <a:rPr lang="en-US" altLang="en-US" sz="2400" dirty="0" smtClean="0"/>
              <a:t>Send “KLIX” on his frequency anonymously</a:t>
            </a:r>
          </a:p>
          <a:p>
            <a:pPr lvl="1"/>
            <a:r>
              <a:rPr lang="en-US" altLang="en-US" sz="2400" dirty="0" smtClean="0"/>
              <a:t>Call him, tell him he has key clicks, and sign your call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</a:t>
            </a:r>
            <a:r>
              <a:rPr lang="en-US" altLang="en-US" dirty="0" smtClean="0"/>
              <a:t>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A local contester has key clicks that wipe out large chunks of the band. What </a:t>
            </a:r>
            <a:r>
              <a:rPr lang="en-US" altLang="en-US" sz="2600" dirty="0"/>
              <a:t>do you do</a:t>
            </a:r>
            <a:r>
              <a:rPr lang="en-US" altLang="en-US" sz="2600" dirty="0" smtClean="0"/>
              <a:t>?</a:t>
            </a:r>
          </a:p>
          <a:p>
            <a:endParaRPr lang="en-US" altLang="en-US" sz="2400" dirty="0"/>
          </a:p>
          <a:p>
            <a:pPr lvl="1"/>
            <a:r>
              <a:rPr lang="en-US" altLang="en-US" sz="2400" dirty="0" smtClean="0"/>
              <a:t>Sharpen up YOUR keying and give him a dose of his own medicine!</a:t>
            </a:r>
          </a:p>
          <a:p>
            <a:pPr lvl="1"/>
            <a:r>
              <a:rPr lang="en-US" altLang="en-US" sz="2400" dirty="0" smtClean="0"/>
              <a:t>Send “KLIX” on his frequency anonymously</a:t>
            </a:r>
          </a:p>
          <a:p>
            <a:pPr lvl="1"/>
            <a:r>
              <a:rPr lang="en-US" altLang="en-US" sz="2400" dirty="0" smtClean="0"/>
              <a:t>Call him, tell him he has key clicks, and sign your call</a:t>
            </a:r>
          </a:p>
          <a:p>
            <a:pPr lvl="1"/>
            <a:r>
              <a:rPr lang="en-US" altLang="en-US" sz="2400" dirty="0" smtClean="0">
                <a:solidFill>
                  <a:srgbClr val="009900"/>
                </a:solidFill>
              </a:rPr>
              <a:t>Contact him after the contest, explain the problem, and ask to help fix the problem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</a:t>
            </a:r>
            <a:r>
              <a:rPr lang="en-US" altLang="en-US" dirty="0" smtClean="0"/>
              <a:t>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n-US" altLang="en-US" sz="2600" dirty="0" smtClean="0"/>
              <a:t>A local contester has key clicks that wipe out large chunks of the band. What </a:t>
            </a:r>
            <a:r>
              <a:rPr lang="en-US" altLang="en-US" sz="2600" dirty="0"/>
              <a:t>do you do</a:t>
            </a:r>
            <a:r>
              <a:rPr lang="en-US" altLang="en-US" sz="2600" dirty="0" smtClean="0"/>
              <a:t>?</a:t>
            </a:r>
          </a:p>
          <a:p>
            <a:endParaRPr lang="en-US" altLang="en-US" sz="2400" dirty="0"/>
          </a:p>
          <a:p>
            <a:pPr lvl="1"/>
            <a:r>
              <a:rPr lang="en-US" altLang="en-US" sz="2400" dirty="0" smtClean="0"/>
              <a:t>Sharpen up YOUR keying and give him a dose of his own medicine!</a:t>
            </a:r>
          </a:p>
          <a:p>
            <a:pPr lvl="1"/>
            <a:r>
              <a:rPr lang="en-US" altLang="en-US" sz="2400" dirty="0" smtClean="0"/>
              <a:t>Send “KLIX” on his frequency anonymously</a:t>
            </a:r>
          </a:p>
          <a:p>
            <a:pPr lvl="1"/>
            <a:r>
              <a:rPr lang="en-US" altLang="en-US" sz="2400" dirty="0" smtClean="0">
                <a:solidFill>
                  <a:srgbClr val="009900"/>
                </a:solidFill>
              </a:rPr>
              <a:t>Call him, tell him he has key clicks, and sign your call</a:t>
            </a:r>
          </a:p>
          <a:p>
            <a:pPr lvl="1"/>
            <a:r>
              <a:rPr lang="en-US" altLang="en-US" sz="2400" dirty="0" smtClean="0">
                <a:solidFill>
                  <a:srgbClr val="009900"/>
                </a:solidFill>
              </a:rPr>
              <a:t>Contact him after the contest, explain the problem, and ask to help fix the problem</a:t>
            </a:r>
          </a:p>
          <a:p>
            <a:pPr lvl="1"/>
            <a:r>
              <a:rPr lang="en-US" altLang="en-US" sz="2400" dirty="0" smtClean="0">
                <a:solidFill>
                  <a:srgbClr val="009900"/>
                </a:solidFill>
              </a:rPr>
              <a:t>Notify the contest sponsor and his rig’s manufacturer</a:t>
            </a:r>
            <a:endParaRPr lang="en-US" altLang="en-US" sz="2400" dirty="0">
              <a:solidFill>
                <a:srgbClr val="0099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Scenario </a:t>
            </a:r>
            <a:r>
              <a:rPr lang="en-US" altLang="en-US" dirty="0" smtClean="0"/>
              <a:t>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7" grpId="0" build="p" bldLvl="2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learn and obey the rules of any contest I enter, including the rules of my entry category. 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obey the rules for amateur radio in my country.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not modify my log after the contest by using additional data sources to correct call sign/exchange errors.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accept the judging and scoring decisions of the contest sponsor as final.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adhere to the DX Code of Conduct in my operating style (see dx-code.org).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yield my frequency to any emergency communications activity.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altLang="en-US" dirty="0" smtClean="0"/>
              <a:t>I will operate my transmitter with sufficient signal quality to minimize interference to others.</a:t>
            </a:r>
            <a:endParaRPr lang="en-US" alt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Contest Code of Ethics</a:t>
            </a:r>
            <a:br>
              <a:rPr lang="en-US" altLang="en-US" dirty="0" smtClean="0"/>
            </a:br>
            <a:r>
              <a:rPr lang="en-US" altLang="en-US" dirty="0" smtClean="0"/>
              <a:t>www.wwrof.org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1.  I will learn and obey the rules of any contest I enter, including the rules of my entry category.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spotting if </a:t>
            </a:r>
            <a:r>
              <a:rPr lang="en-US" altLang="en-US" sz="2400" b="1" i="1" dirty="0">
                <a:solidFill>
                  <a:srgbClr val="0000FF"/>
                </a:solidFill>
              </a:rPr>
              <a:t>not permitted, no second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op or skimmer </a:t>
            </a:r>
            <a:r>
              <a:rPr lang="en-US" altLang="en-US" sz="2400" b="1" i="1" dirty="0">
                <a:solidFill>
                  <a:srgbClr val="0000FF"/>
                </a:solidFill>
              </a:rPr>
              <a:t>for single ops, off-times per rules, correct output power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600" i="1" dirty="0">
              <a:solidFill>
                <a:srgbClr val="0000FF"/>
              </a:solidFill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/>
              <a:t>Contest </a:t>
            </a:r>
            <a:r>
              <a:rPr lang="en-US" altLang="en-US" sz="3500" dirty="0"/>
              <a:t>C</a:t>
            </a:r>
            <a:r>
              <a:rPr lang="en-US" altLang="en-US" sz="3500" dirty="0" smtClean="0"/>
              <a:t>ode </a:t>
            </a:r>
            <a:r>
              <a:rPr lang="en-US" altLang="en-US" sz="3500" dirty="0"/>
              <a:t>of </a:t>
            </a:r>
            <a:r>
              <a:rPr lang="en-US" altLang="en-US" sz="3500" dirty="0" smtClean="0"/>
              <a:t>Ethics, expanded</a:t>
            </a:r>
            <a:endParaRPr lang="en-US" altLang="en-US" sz="3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uiExpand="1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1.  I will learn and obey the rules of any contest I enter, including the rules of my entry category.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spotting if </a:t>
            </a:r>
            <a:r>
              <a:rPr lang="en-US" altLang="en-US" sz="2400" b="1" i="1" dirty="0">
                <a:solidFill>
                  <a:srgbClr val="0000FF"/>
                </a:solidFill>
              </a:rPr>
              <a:t>not permitted, no second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op or skimmer </a:t>
            </a:r>
            <a:r>
              <a:rPr lang="en-US" altLang="en-US" sz="2400" b="1" i="1" dirty="0">
                <a:solidFill>
                  <a:srgbClr val="0000FF"/>
                </a:solidFill>
              </a:rPr>
              <a:t>for single ops, off-times per rules, correct output power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2.  I will obey the rules for amateur radio in my country.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Power,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frequencies, licensing – wherever you transmit. Remote operations must be especially vigilant!</a:t>
            </a: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600" i="1" dirty="0">
              <a:solidFill>
                <a:srgbClr val="0000FF"/>
              </a:solidFill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/>
              <a:t>Contest </a:t>
            </a:r>
            <a:r>
              <a:rPr lang="en-US" altLang="en-US" sz="3500" dirty="0"/>
              <a:t>C</a:t>
            </a:r>
            <a:r>
              <a:rPr lang="en-US" altLang="en-US" sz="3500" dirty="0" smtClean="0"/>
              <a:t>ode </a:t>
            </a:r>
            <a:r>
              <a:rPr lang="en-US" altLang="en-US" sz="3500" dirty="0"/>
              <a:t>of </a:t>
            </a:r>
            <a:r>
              <a:rPr lang="en-US" altLang="en-US" sz="3500" dirty="0" smtClean="0"/>
              <a:t>Ethics, expanded</a:t>
            </a:r>
            <a:endParaRPr lang="en-US" altLang="en-US" sz="3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1.  I will learn and obey the rules of any contest I enter, including the rules of my entry category.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spotting if </a:t>
            </a:r>
            <a:r>
              <a:rPr lang="en-US" altLang="en-US" sz="2400" b="1" i="1" dirty="0">
                <a:solidFill>
                  <a:srgbClr val="0000FF"/>
                </a:solidFill>
              </a:rPr>
              <a:t>not permitted, no second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op or skimmer </a:t>
            </a:r>
            <a:r>
              <a:rPr lang="en-US" altLang="en-US" sz="2400" b="1" i="1" dirty="0">
                <a:solidFill>
                  <a:srgbClr val="0000FF"/>
                </a:solidFill>
              </a:rPr>
              <a:t>for single ops, off-times per rules, correct output power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i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2.  I will obey the rules for amateur radio in my country.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Power,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frequencies, licensing – wherever you transmit. Remote operations must be especially vigilant!</a:t>
            </a: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3.  I will not modify my log after the contest by using additional data sources to correct </a:t>
            </a:r>
            <a:r>
              <a:rPr lang="en-US" altLang="en-US" sz="2400" b="1" dirty="0" smtClean="0"/>
              <a:t>call sign/exchange </a:t>
            </a:r>
            <a:r>
              <a:rPr lang="en-US" altLang="en-US" sz="2400" b="1" dirty="0"/>
              <a:t>errors.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When it’s over, it’s over</a:t>
            </a:r>
            <a:endParaRPr lang="en-US" altLang="en-US" sz="2600" i="1" dirty="0">
              <a:solidFill>
                <a:srgbClr val="0000FF"/>
              </a:solidFill>
            </a:endParaRPr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 smtClean="0"/>
              <a:t>Contest </a:t>
            </a:r>
            <a:r>
              <a:rPr lang="en-US" altLang="en-US" sz="3500" dirty="0"/>
              <a:t>C</a:t>
            </a:r>
            <a:r>
              <a:rPr lang="en-US" altLang="en-US" sz="3500" dirty="0" smtClean="0"/>
              <a:t>ode </a:t>
            </a:r>
            <a:r>
              <a:rPr lang="en-US" altLang="en-US" sz="3500" dirty="0"/>
              <a:t>of </a:t>
            </a:r>
            <a:r>
              <a:rPr lang="en-US" altLang="en-US" sz="3500" dirty="0" smtClean="0"/>
              <a:t>Ethics, expanded</a:t>
            </a:r>
            <a:endParaRPr lang="en-US" altLang="en-US" sz="3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dirty="0" smtClean="0">
                <a:latin typeface="Verdana" pitchFamily="34" charset="0"/>
              </a:rPr>
              <a:t>This presentation draws on </a:t>
            </a:r>
            <a:r>
              <a:rPr lang="en-US" altLang="en-US" sz="2500" dirty="0">
                <a:latin typeface="Verdana" pitchFamily="34" charset="0"/>
              </a:rPr>
              <a:t>material </a:t>
            </a:r>
            <a:r>
              <a:rPr lang="en-US" altLang="en-US" sz="2500" dirty="0" smtClean="0">
                <a:latin typeface="Verdana" pitchFamily="34" charset="0"/>
              </a:rPr>
              <a:t>developed by </a:t>
            </a:r>
            <a:r>
              <a:rPr lang="en-US" altLang="en-US" sz="2500" dirty="0">
                <a:latin typeface="Verdana" pitchFamily="34" charset="0"/>
              </a:rPr>
              <a:t>Ken Adams, K5KA (SK</a:t>
            </a:r>
            <a:r>
              <a:rPr lang="en-US" altLang="en-US" sz="2500" dirty="0" smtClean="0">
                <a:latin typeface="Verdana" pitchFamily="34" charset="0"/>
              </a:rPr>
              <a:t>), Randy </a:t>
            </a:r>
            <a:r>
              <a:rPr lang="en-US" altLang="en-US" sz="2500" dirty="0">
                <a:latin typeface="Verdana" pitchFamily="34" charset="0"/>
              </a:rPr>
              <a:t>Thompson, </a:t>
            </a:r>
            <a:r>
              <a:rPr lang="en-US" altLang="en-US" sz="2500" dirty="0" smtClean="0">
                <a:latin typeface="Verdana" pitchFamily="34" charset="0"/>
              </a:rPr>
              <a:t>K5ZD, Doug Grant K1DG, Larry Tyree N6TR, Dave McCarty K5GN and Ward Silver N0AX.</a:t>
            </a:r>
            <a:endParaRPr lang="en-US" altLang="en-US" sz="2500" dirty="0">
              <a:latin typeface="Verdana" pitchFamily="34" charset="0"/>
            </a:endParaRPr>
          </a:p>
          <a:p>
            <a:endParaRPr lang="en-US" altLang="en-US" sz="2500" dirty="0">
              <a:latin typeface="Verdana" pitchFamily="34" charset="0"/>
            </a:endParaRPr>
          </a:p>
          <a:p>
            <a:r>
              <a:rPr lang="en-US" altLang="en-US" sz="2500" dirty="0" smtClean="0">
                <a:latin typeface="Verdana" pitchFamily="34" charset="0"/>
              </a:rPr>
              <a:t>Grateful to be standing on the shoulders of giants</a:t>
            </a:r>
            <a:endParaRPr lang="en-US" altLang="en-US" sz="2500" dirty="0">
              <a:latin typeface="Verdana" pitchFamily="34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Acknowledgments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4.  I will accept the judging and scoring decisions of the contest sponsor as final.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whining, </a:t>
            </a: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lawsuits, no threats or defamation of any sort. No operation is that important.</a:t>
            </a: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Contest Code of Ethics, </a:t>
            </a:r>
            <a:r>
              <a:rPr lang="en-US" altLang="en-US" sz="3500" dirty="0" smtClean="0"/>
              <a:t>expanded</a:t>
            </a:r>
            <a:endParaRPr lang="en-US" altLang="en-US" sz="3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4.  I will accept the judging and scoring decisions of the contest sponsor as final.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whining, </a:t>
            </a:r>
            <a:r>
              <a:rPr lang="en-US" altLang="en-US" sz="2400" b="1" i="1" dirty="0">
                <a:solidFill>
                  <a:srgbClr val="0000FF"/>
                </a:solidFill>
              </a:rPr>
              <a:t>no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lawsuits, no threats or defamation of any sort. No operation is that important.</a:t>
            </a: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/>
              <a:t>5.  I will adhere to the DX Code of Conduct in my operating style (see dx-code.org).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Listen, listen, listen; only call when you can hear the station; never trust the cluster (copy the call!)…</a:t>
            </a:r>
            <a:endParaRPr lang="en-US" altLang="en-US" sz="2800" dirty="0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Contest Code of Ethics, </a:t>
            </a:r>
            <a:r>
              <a:rPr lang="en-US" altLang="en-US" sz="3500" dirty="0" smtClean="0"/>
              <a:t>expanded</a:t>
            </a:r>
            <a:endParaRPr lang="en-US" altLang="en-US" sz="3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b="1" dirty="0"/>
              <a:t>6.  I will yield my frequency to any emergency communications activity.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Contesting is a game. Emergencies are real life.</a:t>
            </a:r>
          </a:p>
          <a:p>
            <a:pPr>
              <a:buFont typeface="Wingdings" pitchFamily="2" charset="2"/>
              <a:buNone/>
            </a:pPr>
            <a:endParaRPr lang="en-US" altLang="en-US" sz="2400" b="1" dirty="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Contest Code of Ethics, </a:t>
            </a:r>
            <a:r>
              <a:rPr lang="en-US" altLang="en-US" sz="3500" dirty="0" smtClean="0"/>
              <a:t>expanded</a:t>
            </a:r>
            <a:endParaRPr lang="en-US" altLang="en-US" sz="3500" dirty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048000" y="5562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accent1"/>
                </a:solidFill>
              </a:rPr>
              <a:t>www.wwrof.org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uiExpand="1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b="1" dirty="0"/>
              <a:t>6.  I will yield my frequency to any emergency communications activity.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FF"/>
                </a:solidFill>
              </a:rPr>
              <a:t>Contesting is a game. Emergencies are real life.</a:t>
            </a:r>
          </a:p>
          <a:p>
            <a:pPr>
              <a:buFont typeface="Wingdings" pitchFamily="2" charset="2"/>
              <a:buNone/>
            </a:pPr>
            <a:endParaRPr lang="en-US" altLang="en-US" sz="2400" b="1" dirty="0"/>
          </a:p>
          <a:p>
            <a:pPr>
              <a:buFont typeface="Wingdings" pitchFamily="2" charset="2"/>
              <a:buNone/>
            </a:pPr>
            <a:r>
              <a:rPr lang="en-US" altLang="en-US" sz="2400" b="1" dirty="0"/>
              <a:t>7.  I will operate my transmitter with sufficient signal quality to minimize interference to others.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i="1" dirty="0" err="1">
                <a:solidFill>
                  <a:srgbClr val="0000FF"/>
                </a:solidFill>
              </a:rPr>
              <a:t>Mic</a:t>
            </a:r>
            <a:r>
              <a:rPr lang="en-US" altLang="en-US" sz="2400" b="1" i="1" dirty="0">
                <a:solidFill>
                  <a:srgbClr val="0000FF"/>
                </a:solidFill>
              </a:rPr>
              <a:t> gain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set properly; </a:t>
            </a:r>
            <a:r>
              <a:rPr lang="en-US" altLang="en-US" sz="2400" b="1" i="1" dirty="0">
                <a:solidFill>
                  <a:srgbClr val="0000FF"/>
                </a:solidFill>
              </a:rPr>
              <a:t>amp not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overdriven; no splatter!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i="1" dirty="0" smtClean="0">
                <a:solidFill>
                  <a:srgbClr val="0000FF"/>
                </a:solidFill>
              </a:rPr>
              <a:t>Note that CQWW rules have added language specifically emphasizing this rule of conduct. Expect increased scrutiny as SDR archives reveal the worst offenders!</a:t>
            </a:r>
            <a:endParaRPr lang="en-US" altLang="en-US" sz="2400" b="1" i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2800" dirty="0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Contest Code of Ethics, </a:t>
            </a:r>
            <a:r>
              <a:rPr lang="en-US" altLang="en-US" sz="3500" dirty="0" smtClean="0"/>
              <a:t>expanded</a:t>
            </a:r>
            <a:endParaRPr lang="en-US" altLang="en-US" sz="3500" dirty="0"/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048000" y="5562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chemeClr val="accent1"/>
                </a:solidFill>
              </a:rPr>
              <a:t>www.wwrof.org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Play </a:t>
            </a:r>
            <a:r>
              <a:rPr lang="en-US" altLang="en-US" dirty="0" smtClean="0"/>
              <a:t>Fair!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Obey the rules, </a:t>
            </a:r>
            <a:r>
              <a:rPr lang="en-US" altLang="en-US" dirty="0" smtClean="0"/>
              <a:t>respect your fellow competitors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The RIGHT </a:t>
            </a:r>
            <a:r>
              <a:rPr lang="en-US" altLang="en-US" sz="3500" dirty="0" smtClean="0"/>
              <a:t>Way – It’s Not Hard</a:t>
            </a:r>
            <a:endParaRPr lang="en-US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bldLvl="2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Play </a:t>
            </a:r>
            <a:r>
              <a:rPr lang="en-US" altLang="en-US" dirty="0" smtClean="0"/>
              <a:t>Fair!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Obey the rules, </a:t>
            </a:r>
            <a:r>
              <a:rPr lang="en-US" altLang="en-US" dirty="0" smtClean="0"/>
              <a:t>respect your fellow competitors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Try to do better next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Improve your skills, </a:t>
            </a:r>
            <a:r>
              <a:rPr lang="en-US" altLang="en-US" dirty="0" smtClean="0"/>
              <a:t>station, and strategies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The RIGHT </a:t>
            </a:r>
            <a:r>
              <a:rPr lang="en-US" altLang="en-US" sz="3500" dirty="0" smtClean="0"/>
              <a:t>Way – It’s Not Hard</a:t>
            </a:r>
            <a:endParaRPr lang="en-US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bldLvl="2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Play </a:t>
            </a:r>
            <a:r>
              <a:rPr lang="en-US" altLang="en-US" dirty="0" smtClean="0"/>
              <a:t>Fair!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Obey the rules, </a:t>
            </a:r>
            <a:r>
              <a:rPr lang="en-US" altLang="en-US" dirty="0" smtClean="0"/>
              <a:t>respect your fellow competitors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Try to do better next time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Improve your skills, </a:t>
            </a:r>
            <a:r>
              <a:rPr lang="en-US" altLang="en-US" dirty="0" smtClean="0"/>
              <a:t>station, and strategies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Make your enjoyment of contesting be about the journey, not the </a:t>
            </a:r>
            <a:r>
              <a:rPr lang="en-US" altLang="en-US" dirty="0" smtClean="0"/>
              <a:t>destination. Set goals, and enjoy achieving them ethically.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The RIGHT </a:t>
            </a:r>
            <a:r>
              <a:rPr lang="en-US" altLang="en-US" sz="3500" dirty="0" smtClean="0"/>
              <a:t>Way – It’s Not Hard</a:t>
            </a:r>
            <a:endParaRPr lang="en-US" alt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bldLvl="2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person in the </a:t>
            </a:r>
            <a:r>
              <a:rPr lang="en-US" altLang="en-US" dirty="0" smtClean="0"/>
              <a:t>mirror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pPr>
              <a:buNone/>
            </a:pPr>
            <a:endParaRPr lang="en-US" altLang="en-US" sz="3200" b="1" dirty="0" smtClean="0"/>
          </a:p>
          <a:p>
            <a:endParaRPr lang="en-US" altLang="en-US" dirty="0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the final judge ?</a:t>
            </a:r>
          </a:p>
        </p:txBody>
      </p:sp>
      <p:pic>
        <p:nvPicPr>
          <p:cNvPr id="6" name="Picture 5" descr="mirro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uiExpand="1" build="p" bldLvl="2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person in the </a:t>
            </a:r>
            <a:r>
              <a:rPr lang="en-US" altLang="en-US" dirty="0" smtClean="0"/>
              <a:t>mirror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Your </a:t>
            </a:r>
            <a:r>
              <a:rPr lang="en-US" altLang="en-US" dirty="0" smtClean="0"/>
              <a:t>peers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sz="3200" b="1" dirty="0" smtClean="0"/>
          </a:p>
          <a:p>
            <a:endParaRPr lang="en-US" altLang="en-US" dirty="0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the final judge ?</a:t>
            </a:r>
          </a:p>
        </p:txBody>
      </p:sp>
      <p:pic>
        <p:nvPicPr>
          <p:cNvPr id="6" name="Picture 5" descr="mirro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752671"/>
            <a:ext cx="711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en-US" sz="2400" dirty="0" smtClean="0">
                <a:solidFill>
                  <a:srgbClr val="0000FF"/>
                </a:solidFill>
              </a:rPr>
              <a:t>“Yeah, I know that guy.  He cheats.”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				- </a:t>
            </a:r>
            <a:r>
              <a:rPr lang="en-US" altLang="en-US" sz="2400" i="1" dirty="0" smtClean="0">
                <a:solidFill>
                  <a:srgbClr val="0000FF"/>
                </a:solidFill>
              </a:rPr>
              <a:t>Anonymous Contester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build="p" bldLvl="2"/>
      <p:bldP spid="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person in the </a:t>
            </a:r>
            <a:r>
              <a:rPr lang="en-US" altLang="en-US" dirty="0" smtClean="0"/>
              <a:t>mirror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Your </a:t>
            </a:r>
            <a:r>
              <a:rPr lang="en-US" altLang="en-US" dirty="0" smtClean="0"/>
              <a:t>peers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We learned it in grade school – just follow the Golden Rule.</a:t>
            </a:r>
            <a:endParaRPr lang="en-US" altLang="en-US" dirty="0"/>
          </a:p>
          <a:p>
            <a:endParaRPr lang="en-US" altLang="en-US" dirty="0" smtClean="0"/>
          </a:p>
          <a:p>
            <a:pPr>
              <a:buNone/>
            </a:pPr>
            <a:endParaRPr lang="en-US" altLang="en-US" sz="3200" b="1" dirty="0" smtClean="0"/>
          </a:p>
          <a:p>
            <a:endParaRPr lang="en-US" altLang="en-US" dirty="0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the final judge ?</a:t>
            </a:r>
          </a:p>
        </p:txBody>
      </p:sp>
      <p:pic>
        <p:nvPicPr>
          <p:cNvPr id="6" name="Picture 5" descr="mirro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752671"/>
            <a:ext cx="7112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altLang="en-US" sz="2400" dirty="0" smtClean="0">
                <a:solidFill>
                  <a:srgbClr val="0000FF"/>
                </a:solidFill>
              </a:rPr>
              <a:t>“Yeah, I know that guy.  He cheats.”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0000FF"/>
                </a:solidFill>
              </a:rPr>
              <a:t>				- </a:t>
            </a:r>
            <a:r>
              <a:rPr lang="en-US" altLang="en-US" sz="2400" i="1" dirty="0" smtClean="0">
                <a:solidFill>
                  <a:srgbClr val="0000FF"/>
                </a:solidFill>
              </a:rPr>
              <a:t>Anonymous Contester</a:t>
            </a: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9" grpId="0" build="p" bldLvl="2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What is a game?</a:t>
            </a:r>
          </a:p>
          <a:p>
            <a:pPr lvl="1"/>
            <a:r>
              <a:rPr lang="en-US" altLang="en-US" dirty="0" smtClean="0"/>
              <a:t>A contest with rules to determine a winner </a:t>
            </a:r>
          </a:p>
          <a:p>
            <a:pPr lvl="1"/>
            <a:r>
              <a:rPr lang="en-US" altLang="en-US" dirty="0" smtClean="0"/>
              <a:t>An amusement, pastime, entertainment</a:t>
            </a:r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 we play games?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What is a game?</a:t>
            </a:r>
          </a:p>
          <a:p>
            <a:pPr lvl="1"/>
            <a:r>
              <a:rPr lang="en-US" altLang="en-US" dirty="0" smtClean="0"/>
              <a:t>A contest with rules to determine a winner </a:t>
            </a:r>
          </a:p>
          <a:p>
            <a:pPr lvl="1"/>
            <a:r>
              <a:rPr lang="en-US" altLang="en-US" dirty="0" smtClean="0"/>
              <a:t>An amusement, pastime, entertainment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Games provide players with</a:t>
            </a:r>
          </a:p>
          <a:p>
            <a:pPr lvl="1"/>
            <a:r>
              <a:rPr lang="en-US" altLang="en-US" dirty="0" smtClean="0"/>
              <a:t>A means of exploring one's own capabilities </a:t>
            </a:r>
          </a:p>
          <a:p>
            <a:pPr lvl="1"/>
            <a:r>
              <a:rPr lang="en-US" altLang="en-US" dirty="0" smtClean="0"/>
              <a:t>An opportunity to look at, understand, and experience things </a:t>
            </a:r>
          </a:p>
          <a:p>
            <a:pPr lvl="1"/>
            <a:r>
              <a:rPr lang="en-US" altLang="en-US" dirty="0" smtClean="0"/>
              <a:t>Lessons about themselves and possibly the world.</a:t>
            </a:r>
            <a:endParaRPr lang="en-US" altLang="en-US" dirty="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do we play games?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Entrants keep their own score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Entrants keep their own score</a:t>
            </a:r>
          </a:p>
          <a:p>
            <a:r>
              <a:rPr lang="en-US" altLang="en-US" dirty="0" smtClean="0"/>
              <a:t>Complex rules govern scoring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Entrants keep their own score</a:t>
            </a:r>
          </a:p>
          <a:p>
            <a:r>
              <a:rPr lang="en-US" altLang="en-US" dirty="0" smtClean="0"/>
              <a:t>Complex rules govern scoring</a:t>
            </a:r>
          </a:p>
          <a:p>
            <a:r>
              <a:rPr lang="en-US" altLang="en-US" dirty="0" smtClean="0"/>
              <a:t>Individuals and “team” entries permitted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167940" name="Picture 4" descr="calvin_eth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0198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55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Entrants keep their own score</a:t>
            </a:r>
          </a:p>
          <a:p>
            <a:r>
              <a:rPr lang="en-US" altLang="en-US" dirty="0" smtClean="0"/>
              <a:t>Complex rules govern scoring</a:t>
            </a:r>
          </a:p>
          <a:p>
            <a:r>
              <a:rPr lang="en-US" altLang="en-US" dirty="0" smtClean="0"/>
              <a:t>Individuals and “team” entries permitted</a:t>
            </a:r>
          </a:p>
          <a:p>
            <a:r>
              <a:rPr lang="en-US" altLang="en-US" dirty="0" smtClean="0"/>
              <a:t>Some events include off-times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Entrants keep their own score</a:t>
            </a:r>
          </a:p>
          <a:p>
            <a:r>
              <a:rPr lang="en-US" altLang="en-US" dirty="0" smtClean="0"/>
              <a:t>Complex rules govern scoring</a:t>
            </a:r>
          </a:p>
          <a:p>
            <a:r>
              <a:rPr lang="en-US" altLang="en-US" dirty="0" smtClean="0"/>
              <a:t>Individuals and “team” entries permitted</a:t>
            </a:r>
          </a:p>
          <a:p>
            <a:r>
              <a:rPr lang="en-US" altLang="en-US" dirty="0" smtClean="0"/>
              <a:t>Some events include off-times</a:t>
            </a:r>
          </a:p>
          <a:p>
            <a:r>
              <a:rPr lang="en-US" altLang="en-US" dirty="0" smtClean="0"/>
              <a:t>Winners of the top-level event often invest $50k or more and travel to favorable locations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Entrants keep their own score</a:t>
            </a:r>
          </a:p>
          <a:p>
            <a:r>
              <a:rPr lang="en-US" altLang="en-US" dirty="0" smtClean="0"/>
              <a:t>Complex rules govern scoring</a:t>
            </a:r>
          </a:p>
          <a:p>
            <a:r>
              <a:rPr lang="en-US" altLang="en-US" dirty="0" smtClean="0"/>
              <a:t>Individuals and “team” entries permitted</a:t>
            </a:r>
          </a:p>
          <a:p>
            <a:r>
              <a:rPr lang="en-US" altLang="en-US" dirty="0" smtClean="0"/>
              <a:t>Some events include off-times</a:t>
            </a:r>
          </a:p>
          <a:p>
            <a:r>
              <a:rPr lang="en-US" altLang="en-US" dirty="0" smtClean="0"/>
              <a:t>Winners of the top-level event often invest $50k or more and travel to favorable locations</a:t>
            </a:r>
          </a:p>
          <a:p>
            <a:r>
              <a:rPr lang="en-US" altLang="en-US" dirty="0" smtClean="0"/>
              <a:t>An on-line network helps participants increase their scores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Entrants keep their own score</a:t>
            </a:r>
          </a:p>
          <a:p>
            <a:r>
              <a:rPr lang="en-US" altLang="en-US" dirty="0" smtClean="0"/>
              <a:t>Complex rules govern scoring</a:t>
            </a:r>
          </a:p>
          <a:p>
            <a:r>
              <a:rPr lang="en-US" altLang="en-US" dirty="0" smtClean="0"/>
              <a:t>Individuals and “team” entries permitted</a:t>
            </a:r>
          </a:p>
          <a:p>
            <a:r>
              <a:rPr lang="en-US" altLang="en-US" dirty="0" smtClean="0"/>
              <a:t>Some events include off-times</a:t>
            </a:r>
          </a:p>
          <a:p>
            <a:r>
              <a:rPr lang="en-US" altLang="en-US" dirty="0" smtClean="0"/>
              <a:t>Winners of the top-level event often invest $50k or more and travel to favorable locations</a:t>
            </a:r>
          </a:p>
          <a:p>
            <a:r>
              <a:rPr lang="en-US" altLang="en-US" dirty="0" smtClean="0"/>
              <a:t>An on-line network helps participants increase their scores</a:t>
            </a:r>
          </a:p>
          <a:p>
            <a:r>
              <a:rPr lang="en-US" altLang="en-US" dirty="0" smtClean="0"/>
              <a:t>Spectators don’t find it particularly interesting</a:t>
            </a:r>
            <a:endParaRPr lang="en-US" alt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 unusual game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this Radio Contesting?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 this Radio Contesting?</a:t>
            </a:r>
            <a:endParaRPr lang="en-US" altLang="en-US" dirty="0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54118" y="2048470"/>
            <a:ext cx="86612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 dirty="0" smtClean="0">
                <a:solidFill>
                  <a:srgbClr val="FF0000"/>
                </a:solidFill>
              </a:rPr>
              <a:t>YES! It’s a Strange Game!</a:t>
            </a:r>
            <a:endParaRPr lang="en-US" altLang="en-US" sz="5400" b="1" dirty="0">
              <a:solidFill>
                <a:srgbClr val="FF0000"/>
              </a:solidFill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838200" y="3505200"/>
            <a:ext cx="74834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Like many games, contesting is a game clearly intended for the participants, and not really meant to entertain others. </a:t>
            </a:r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The rules (written and unwritten) have evolved over time, but the basic nature of the game itself remains the same. 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16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/>
      <p:bldP spid="2385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FUN </a:t>
            </a:r>
            <a:r>
              <a:rPr lang="en-US" altLang="en-US" dirty="0" smtClean="0"/>
              <a:t>and EXCITEMENT!!!</a:t>
            </a:r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FUN </a:t>
            </a:r>
            <a:r>
              <a:rPr lang="en-US" altLang="en-US" dirty="0" smtClean="0"/>
              <a:t>and EXCITEMENT!!!</a:t>
            </a:r>
            <a:endParaRPr lang="en-US" altLang="en-US" dirty="0"/>
          </a:p>
          <a:p>
            <a:r>
              <a:rPr lang="en-US" altLang="en-US" dirty="0"/>
              <a:t>Self Improvement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FUN </a:t>
            </a:r>
            <a:r>
              <a:rPr lang="en-US" altLang="en-US" dirty="0" smtClean="0"/>
              <a:t>and EXCITEMENT!!!</a:t>
            </a:r>
            <a:endParaRPr lang="en-US" altLang="en-US" dirty="0"/>
          </a:p>
          <a:p>
            <a:r>
              <a:rPr lang="en-US" altLang="en-US" dirty="0"/>
              <a:t>Self Improvement</a:t>
            </a:r>
          </a:p>
          <a:p>
            <a:r>
              <a:rPr lang="en-US" altLang="en-US" dirty="0"/>
              <a:t>Personal Satisfaction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FUN </a:t>
            </a:r>
            <a:r>
              <a:rPr lang="en-US" altLang="en-US" dirty="0" smtClean="0"/>
              <a:t>and EXCITEMENT!!!</a:t>
            </a:r>
            <a:endParaRPr lang="en-US" altLang="en-US" dirty="0"/>
          </a:p>
          <a:p>
            <a:r>
              <a:rPr lang="en-US" altLang="en-US" dirty="0"/>
              <a:t>Self Improvement</a:t>
            </a:r>
          </a:p>
          <a:p>
            <a:r>
              <a:rPr lang="en-US" altLang="en-US" dirty="0"/>
              <a:t>Personal Satisfaction</a:t>
            </a:r>
          </a:p>
          <a:p>
            <a:r>
              <a:rPr lang="en-US" altLang="en-US" dirty="0"/>
              <a:t>Financial </a:t>
            </a:r>
            <a:r>
              <a:rPr lang="en-US" altLang="en-US" dirty="0" smtClean="0"/>
              <a:t>Rewards</a:t>
            </a:r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Discussion of what ethical behavior is in radio contesting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this Session</a:t>
            </a:r>
          </a:p>
        </p:txBody>
      </p:sp>
      <p:pic>
        <p:nvPicPr>
          <p:cNvPr id="7172" name="Picture 3" descr="Ethical Dilem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141745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 and EXCITEMENT!!</a:t>
            </a:r>
          </a:p>
          <a:p>
            <a:r>
              <a:rPr lang="en-US" altLang="en-US" dirty="0" smtClean="0"/>
              <a:t>Self </a:t>
            </a:r>
            <a:r>
              <a:rPr lang="en-US" altLang="en-US" dirty="0"/>
              <a:t>Improvement</a:t>
            </a:r>
          </a:p>
          <a:p>
            <a:r>
              <a:rPr lang="en-US" altLang="en-US" dirty="0"/>
              <a:t>Personal Satisfaction</a:t>
            </a:r>
          </a:p>
          <a:p>
            <a:r>
              <a:rPr lang="en-US" altLang="en-US" dirty="0"/>
              <a:t>Financial Rewards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762000" y="35052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  <p:bldP spid="1546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 and EXCITEMENT!!</a:t>
            </a:r>
          </a:p>
          <a:p>
            <a:r>
              <a:rPr lang="en-US" altLang="en-US" dirty="0" smtClean="0"/>
              <a:t>Self </a:t>
            </a:r>
            <a:r>
              <a:rPr lang="en-US" altLang="en-US" dirty="0"/>
              <a:t>Improvement</a:t>
            </a:r>
          </a:p>
          <a:p>
            <a:r>
              <a:rPr lang="en-US" altLang="en-US" dirty="0"/>
              <a:t>Personal Satisfaction</a:t>
            </a:r>
          </a:p>
          <a:p>
            <a:r>
              <a:rPr lang="en-US" altLang="en-US" dirty="0"/>
              <a:t>Financial Rewards</a:t>
            </a:r>
          </a:p>
          <a:p>
            <a:endParaRPr lang="en-US" altLang="en-US" dirty="0"/>
          </a:p>
          <a:p>
            <a:r>
              <a:rPr lang="en-US" altLang="en-US" dirty="0"/>
              <a:t>Peer Recognition</a:t>
            </a:r>
          </a:p>
          <a:p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762000" y="35052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  <p:bldP spid="1546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 and EXCITEMENT!!</a:t>
            </a:r>
          </a:p>
          <a:p>
            <a:r>
              <a:rPr lang="en-US" altLang="en-US" dirty="0" smtClean="0"/>
              <a:t>Self </a:t>
            </a:r>
            <a:r>
              <a:rPr lang="en-US" altLang="en-US" dirty="0"/>
              <a:t>Improvement</a:t>
            </a:r>
          </a:p>
          <a:p>
            <a:r>
              <a:rPr lang="en-US" altLang="en-US" dirty="0"/>
              <a:t>Personal Satisfaction</a:t>
            </a:r>
          </a:p>
          <a:p>
            <a:r>
              <a:rPr lang="en-US" altLang="en-US" dirty="0"/>
              <a:t>Financial Rewards</a:t>
            </a:r>
          </a:p>
          <a:p>
            <a:endParaRPr lang="en-US" altLang="en-US" dirty="0"/>
          </a:p>
          <a:p>
            <a:r>
              <a:rPr lang="en-US" altLang="en-US" dirty="0"/>
              <a:t>Peer Recognition</a:t>
            </a:r>
          </a:p>
          <a:p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1" y="1600200"/>
            <a:ext cx="1719263" cy="2438400"/>
            <a:chOff x="3264" y="1056"/>
            <a:chExt cx="1083" cy="1536"/>
          </a:xfrm>
        </p:grpSpPr>
        <p:sp>
          <p:nvSpPr>
            <p:cNvPr id="154628" name="AutoShape 4"/>
            <p:cNvSpPr>
              <a:spLocks/>
            </p:cNvSpPr>
            <p:nvPr/>
          </p:nvSpPr>
          <p:spPr bwMode="auto">
            <a:xfrm>
              <a:off x="3264" y="1056"/>
              <a:ext cx="288" cy="1536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3590" y="1657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000000"/>
                  </a:solidFill>
                </a:rPr>
                <a:t>Internal</a:t>
              </a:r>
            </a:p>
          </p:txBody>
        </p:sp>
      </p:grp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762000" y="35052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build="p"/>
      <p:bldP spid="1546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FUN and EXCITEMENT!!</a:t>
            </a:r>
          </a:p>
          <a:p>
            <a:r>
              <a:rPr lang="en-US" altLang="en-US" dirty="0" smtClean="0"/>
              <a:t>Self </a:t>
            </a:r>
            <a:r>
              <a:rPr lang="en-US" altLang="en-US" dirty="0"/>
              <a:t>Improvement</a:t>
            </a:r>
          </a:p>
          <a:p>
            <a:r>
              <a:rPr lang="en-US" altLang="en-US" dirty="0"/>
              <a:t>Personal Satisfaction</a:t>
            </a:r>
          </a:p>
          <a:p>
            <a:r>
              <a:rPr lang="en-US" altLang="en-US" dirty="0"/>
              <a:t>Financial Rewards</a:t>
            </a:r>
          </a:p>
          <a:p>
            <a:endParaRPr lang="en-US" altLang="en-US" dirty="0"/>
          </a:p>
          <a:p>
            <a:r>
              <a:rPr lang="en-US" altLang="en-US" dirty="0"/>
              <a:t>Peer Recognition</a:t>
            </a:r>
          </a:p>
          <a:p>
            <a:endParaRPr lang="en-US" altLang="en-US" dirty="0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we </a:t>
            </a:r>
            <a:r>
              <a:rPr lang="en-US" altLang="en-US" dirty="0" smtClean="0"/>
              <a:t>operate contests?</a:t>
            </a:r>
            <a:endParaRPr lang="en-US" altLang="en-US" dirty="0"/>
          </a:p>
        </p:txBody>
      </p:sp>
      <p:grpSp>
        <p:nvGrpSpPr>
          <p:cNvPr id="154632" name="Group 8"/>
          <p:cNvGrpSpPr>
            <a:grpSpLocks/>
          </p:cNvGrpSpPr>
          <p:nvPr/>
        </p:nvGrpSpPr>
        <p:grpSpPr bwMode="auto">
          <a:xfrm>
            <a:off x="5181600" y="1600200"/>
            <a:ext cx="1912938" cy="3581400"/>
            <a:chOff x="3264" y="1056"/>
            <a:chExt cx="1205" cy="2256"/>
          </a:xfrm>
        </p:grpSpPr>
        <p:sp>
          <p:nvSpPr>
            <p:cNvPr id="154628" name="AutoShape 4"/>
            <p:cNvSpPr>
              <a:spLocks/>
            </p:cNvSpPr>
            <p:nvPr/>
          </p:nvSpPr>
          <p:spPr bwMode="auto">
            <a:xfrm>
              <a:off x="3264" y="1056"/>
              <a:ext cx="288" cy="1536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29" name="Text Box 5"/>
            <p:cNvSpPr txBox="1">
              <a:spLocks noChangeArrowheads="1"/>
            </p:cNvSpPr>
            <p:nvPr/>
          </p:nvSpPr>
          <p:spPr bwMode="auto">
            <a:xfrm>
              <a:off x="3590" y="1657"/>
              <a:ext cx="7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rgbClr val="000000"/>
                  </a:solidFill>
                </a:rPr>
                <a:t>Internal</a:t>
              </a:r>
            </a:p>
          </p:txBody>
        </p:sp>
        <p:sp>
          <p:nvSpPr>
            <p:cNvPr id="154630" name="AutoShape 6"/>
            <p:cNvSpPr>
              <a:spLocks/>
            </p:cNvSpPr>
            <p:nvPr/>
          </p:nvSpPr>
          <p:spPr bwMode="auto">
            <a:xfrm>
              <a:off x="3264" y="2784"/>
              <a:ext cx="288" cy="528"/>
            </a:xfrm>
            <a:prstGeom prst="rightBrace">
              <a:avLst>
                <a:gd name="adj1" fmla="val 15278"/>
                <a:gd name="adj2" fmla="val 50000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>
              <a:off x="3648" y="2880"/>
              <a:ext cx="8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rgbClr val="000000"/>
                  </a:solidFill>
                </a:rPr>
                <a:t>External</a:t>
              </a:r>
            </a:p>
          </p:txBody>
        </p:sp>
      </p:grp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762000" y="3505200"/>
            <a:ext cx="3581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5" grpId="0" uiExpand="1" build="p"/>
      <p:bldP spid="1546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Ethics in Contesting</a:t>
            </a:r>
          </a:p>
        </p:txBody>
      </p:sp>
      <p:sp>
        <p:nvSpPr>
          <p:cNvPr id="17613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524000" y="3276600"/>
            <a:ext cx="63246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Unobservable rules require participants to choose right or wrong on their own. </a:t>
            </a:r>
          </a:p>
          <a:p>
            <a:pPr>
              <a:lnSpc>
                <a:spcPct val="80000"/>
              </a:lnSpc>
            </a:pPr>
            <a:endParaRPr lang="en-US" altLang="en-US" sz="2600" dirty="0" smtClean="0"/>
          </a:p>
          <a:p>
            <a:pPr>
              <a:lnSpc>
                <a:spcPct val="80000"/>
              </a:lnSpc>
              <a:buNone/>
            </a:pPr>
            <a:endParaRPr lang="en-US" altLang="en-US" sz="2600" dirty="0"/>
          </a:p>
        </p:txBody>
      </p:sp>
      <p:pic>
        <p:nvPicPr>
          <p:cNvPr id="6" name="Content Placeholder 5" descr="angel-dev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4" y="1143000"/>
            <a:ext cx="3889376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Ethics in Contesting</a:t>
            </a:r>
          </a:p>
        </p:txBody>
      </p:sp>
      <p:sp>
        <p:nvSpPr>
          <p:cNvPr id="17613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524000" y="3276600"/>
            <a:ext cx="63246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Unobservable rules require participants to choose right or wrong on their own. </a:t>
            </a:r>
          </a:p>
          <a:p>
            <a:pPr>
              <a:lnSpc>
                <a:spcPct val="80000"/>
              </a:lnSpc>
            </a:pPr>
            <a:endParaRPr lang="en-US" altLang="en-US" sz="2600" dirty="0" smtClean="0"/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Ethics are in play particularly when </a:t>
            </a:r>
            <a:r>
              <a:rPr lang="en-US" altLang="en-US" sz="2600" dirty="0"/>
              <a:t>no one is </a:t>
            </a:r>
            <a:r>
              <a:rPr lang="en-US" altLang="en-US" sz="2600" dirty="0" smtClean="0"/>
              <a:t>looking. We are free to choose.</a:t>
            </a:r>
          </a:p>
          <a:p>
            <a:pPr>
              <a:lnSpc>
                <a:spcPct val="80000"/>
              </a:lnSpc>
            </a:pPr>
            <a:endParaRPr lang="en-US" altLang="en-US" sz="2600" dirty="0" smtClean="0"/>
          </a:p>
          <a:p>
            <a:pPr>
              <a:lnSpc>
                <a:spcPct val="80000"/>
              </a:lnSpc>
              <a:buNone/>
            </a:pPr>
            <a:endParaRPr lang="en-US" altLang="en-US" sz="2600" dirty="0"/>
          </a:p>
        </p:txBody>
      </p:sp>
      <p:pic>
        <p:nvPicPr>
          <p:cNvPr id="6" name="Content Placeholder 5" descr="angel-dev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4" y="1143000"/>
            <a:ext cx="3889376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Ethics in Contesting</a:t>
            </a:r>
          </a:p>
        </p:txBody>
      </p:sp>
      <p:sp>
        <p:nvSpPr>
          <p:cNvPr id="17613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1524000" y="3276600"/>
            <a:ext cx="63246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/>
              <a:t>Unobservable rules require participants to choose right or wrong on their own. </a:t>
            </a:r>
          </a:p>
          <a:p>
            <a:pPr>
              <a:lnSpc>
                <a:spcPct val="80000"/>
              </a:lnSpc>
            </a:pPr>
            <a:endParaRPr lang="en-US" altLang="en-US" sz="2600" dirty="0" smtClean="0"/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Ethics are in play particularly when </a:t>
            </a:r>
            <a:r>
              <a:rPr lang="en-US" altLang="en-US" sz="2600" dirty="0"/>
              <a:t>no one is </a:t>
            </a:r>
            <a:r>
              <a:rPr lang="en-US" altLang="en-US" sz="2600" dirty="0" smtClean="0"/>
              <a:t>looking. We are free to choose.</a:t>
            </a:r>
          </a:p>
          <a:p>
            <a:pPr>
              <a:lnSpc>
                <a:spcPct val="80000"/>
              </a:lnSpc>
            </a:pPr>
            <a:endParaRPr lang="en-US" altLang="en-US" sz="2600" dirty="0" smtClean="0"/>
          </a:p>
          <a:p>
            <a:pPr>
              <a:lnSpc>
                <a:spcPct val="80000"/>
              </a:lnSpc>
            </a:pPr>
            <a:r>
              <a:rPr lang="en-US" altLang="en-US" sz="2600" dirty="0" smtClean="0"/>
              <a:t>The freedom to choose right or wrong carries both responsibility and scrutiny.</a:t>
            </a:r>
          </a:p>
          <a:p>
            <a:pPr>
              <a:lnSpc>
                <a:spcPct val="80000"/>
              </a:lnSpc>
            </a:pPr>
            <a:endParaRPr lang="en-US" altLang="en-US" sz="2600" dirty="0"/>
          </a:p>
        </p:txBody>
      </p:sp>
      <p:pic>
        <p:nvPicPr>
          <p:cNvPr id="6" name="Content Placeholder 5" descr="angel-dev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25624" y="1143000"/>
            <a:ext cx="3889376" cy="194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we mean … Ethics?</a:t>
            </a: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sz="2600" dirty="0"/>
              <a:t>Ethics denote the theory of right and wrong actions </a:t>
            </a:r>
            <a:endParaRPr lang="en-US" altLang="en-US" sz="2600" dirty="0" smtClean="0"/>
          </a:p>
          <a:p>
            <a:pPr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415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we mean … Ethics?</a:t>
            </a: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sz="2600" dirty="0"/>
              <a:t>Ethics denote the theory of right and wrong actions </a:t>
            </a:r>
            <a:endParaRPr lang="en-US" altLang="en-US" sz="2600" dirty="0" smtClean="0"/>
          </a:p>
          <a:p>
            <a:endParaRPr lang="en-US" altLang="en-US" sz="2200" dirty="0"/>
          </a:p>
          <a:p>
            <a:r>
              <a:rPr lang="en-US" altLang="en-US" sz="2600" dirty="0" smtClean="0"/>
              <a:t>Ethics in practice is knowing </a:t>
            </a:r>
            <a:r>
              <a:rPr lang="en-US" altLang="en-US" sz="2600" dirty="0"/>
              <a:t>the difference between right and wrong and choosing to do what is right. </a:t>
            </a:r>
            <a:endParaRPr lang="en-US" altLang="en-US" sz="2600" dirty="0" smtClean="0"/>
          </a:p>
          <a:p>
            <a:pPr>
              <a:buNone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15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we mean … Ethics?</a:t>
            </a: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sz="2600" dirty="0"/>
              <a:t>Ethics denote the theory of right and wrong actions </a:t>
            </a:r>
            <a:endParaRPr lang="en-US" altLang="en-US" sz="2600" dirty="0" smtClean="0"/>
          </a:p>
          <a:p>
            <a:endParaRPr lang="en-US" altLang="en-US" sz="2200" dirty="0"/>
          </a:p>
          <a:p>
            <a:r>
              <a:rPr lang="en-US" altLang="en-US" sz="2600" dirty="0" smtClean="0"/>
              <a:t>Ethics in practice is knowing </a:t>
            </a:r>
            <a:r>
              <a:rPr lang="en-US" altLang="en-US" sz="2600" dirty="0"/>
              <a:t>the difference between right and wrong and choosing to do what is right. </a:t>
            </a:r>
            <a:endParaRPr lang="en-US" altLang="en-US" sz="2600" dirty="0" smtClean="0"/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N0AX refers to our “Good Arrow.” We know which way it points. Our ethics begin here.</a:t>
            </a:r>
          </a:p>
          <a:p>
            <a:pPr>
              <a:buNone/>
            </a:pP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15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Discussion of what ethical behavior is in radio contesting</a:t>
            </a:r>
          </a:p>
          <a:p>
            <a:r>
              <a:rPr lang="en-US" altLang="en-US" dirty="0" smtClean="0"/>
              <a:t>Understand the impact of unethical behavior, and some of the motivations behind it 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this Session</a:t>
            </a:r>
          </a:p>
        </p:txBody>
      </p:sp>
      <p:pic>
        <p:nvPicPr>
          <p:cNvPr id="7172" name="Picture 3" descr="Ethical Dilem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141745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do we mean … Ethics?</a:t>
            </a: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sz="2600" dirty="0"/>
              <a:t>Ethics denote the theory of right and wrong actions </a:t>
            </a:r>
            <a:endParaRPr lang="en-US" altLang="en-US" sz="2600" dirty="0" smtClean="0"/>
          </a:p>
          <a:p>
            <a:endParaRPr lang="en-US" altLang="en-US" sz="2200" dirty="0"/>
          </a:p>
          <a:p>
            <a:r>
              <a:rPr lang="en-US" altLang="en-US" sz="2600" dirty="0" smtClean="0"/>
              <a:t>Ethics in practice is knowing </a:t>
            </a:r>
            <a:r>
              <a:rPr lang="en-US" altLang="en-US" sz="2600" dirty="0"/>
              <a:t>the difference between right and wrong and choosing to do what is right. </a:t>
            </a:r>
            <a:endParaRPr lang="en-US" altLang="en-US" sz="2600" dirty="0" smtClean="0"/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N0AX refers to our “Good Arrow.” We know which way it points. Our ethics begin here.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We also know where it doesn’t point (narcissism, psychopathic behavior, </a:t>
            </a:r>
            <a:r>
              <a:rPr lang="en-US" sz="2800" dirty="0" smtClean="0"/>
              <a:t>Machiavellianism</a:t>
            </a:r>
            <a:r>
              <a:rPr lang="en-US" altLang="en-US" sz="2600" dirty="0" smtClean="0"/>
              <a:t>.)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4158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Respect</a:t>
            </a:r>
            <a:endParaRPr lang="en-US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behavior requires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Respect</a:t>
            </a:r>
            <a:endParaRPr lang="en-US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behavior requires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Respect</a:t>
            </a:r>
            <a:endParaRPr lang="en-US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behavior requires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Respect for </a:t>
            </a:r>
            <a:r>
              <a:rPr lang="en-US" altLang="en-US" sz="2600" b="1" i="1" kern="0" dirty="0" smtClean="0">
                <a:solidFill>
                  <a:srgbClr val="000000"/>
                </a:solidFill>
                <a:latin typeface="+mn-lt"/>
                <a:ea typeface="+mn-ea"/>
              </a:rPr>
              <a:t>the game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Respect</a:t>
            </a:r>
            <a:endParaRPr lang="en-US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behavior requires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Respect for </a:t>
            </a:r>
            <a:r>
              <a:rPr lang="en-US" altLang="en-US" sz="2600" b="1" i="1" kern="0" dirty="0" smtClean="0">
                <a:solidFill>
                  <a:srgbClr val="000000"/>
                </a:solidFill>
                <a:latin typeface="+mn-lt"/>
                <a:ea typeface="+mn-ea"/>
              </a:rPr>
              <a:t>the game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yourself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Respect</a:t>
            </a:r>
            <a:endParaRPr lang="en-US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</a:rPr>
              <a:t>Ethical behavior requires </a:t>
            </a:r>
            <a:r>
              <a:rPr lang="en-US" altLang="en-US" sz="2600" b="1" i="1" kern="0" dirty="0" smtClean="0">
                <a:solidFill>
                  <a:srgbClr val="000000"/>
                </a:solidFill>
              </a:rPr>
              <a:t>respect</a:t>
            </a:r>
            <a:r>
              <a:rPr lang="en-US" altLang="en-US" sz="2600" kern="0" dirty="0" smtClean="0">
                <a:solidFill>
                  <a:srgbClr val="000000"/>
                </a:solidFill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Respect for </a:t>
            </a:r>
            <a:r>
              <a:rPr lang="en-US" altLang="en-US" sz="2600" b="1" i="1" kern="0" dirty="0" smtClean="0">
                <a:solidFill>
                  <a:srgbClr val="000000"/>
                </a:solidFill>
                <a:latin typeface="+mn-lt"/>
                <a:ea typeface="+mn-ea"/>
              </a:rPr>
              <a:t>the game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yourself </a:t>
            </a: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To </a:t>
            </a:r>
            <a:r>
              <a:rPr lang="en-US" altLang="en-US" sz="2600" b="1" i="1" kern="0" dirty="0" smtClean="0">
                <a:solidFill>
                  <a:srgbClr val="FF0000"/>
                </a:solidFill>
                <a:latin typeface="+mn-lt"/>
                <a:ea typeface="+mn-ea"/>
              </a:rPr>
              <a:t>get</a:t>
            </a: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 respect, you have to </a:t>
            </a:r>
            <a:r>
              <a:rPr lang="en-US" altLang="en-US" sz="2600" b="1" i="1" kern="0" dirty="0" smtClean="0">
                <a:solidFill>
                  <a:srgbClr val="FF0000"/>
                </a:solidFill>
                <a:latin typeface="+mn-lt"/>
                <a:ea typeface="+mn-ea"/>
              </a:rPr>
              <a:t>give</a:t>
            </a: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 respect</a:t>
            </a: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Respect</a:t>
            </a:r>
            <a:endParaRPr lang="en-US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behavior requires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</a:t>
            </a: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Respect for </a:t>
            </a:r>
            <a:r>
              <a:rPr lang="en-US" altLang="en-US" sz="2600" b="1" i="1" kern="0" dirty="0" smtClean="0">
                <a:solidFill>
                  <a:srgbClr val="000000"/>
                </a:solidFill>
                <a:latin typeface="+mn-lt"/>
                <a:ea typeface="+mn-ea"/>
              </a:rPr>
              <a:t>the game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Respect for </a:t>
            </a:r>
            <a:r>
              <a:rPr kumimoji="0" lang="en-US" altLang="en-U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yourself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</a:rPr>
              <a:t>To </a:t>
            </a:r>
            <a:r>
              <a:rPr lang="en-US" altLang="en-US" sz="2600" b="1" i="1" kern="0" dirty="0" smtClean="0">
                <a:solidFill>
                  <a:srgbClr val="FF0000"/>
                </a:solidFill>
              </a:rPr>
              <a:t>get</a:t>
            </a:r>
            <a:r>
              <a:rPr lang="en-US" altLang="en-US" sz="2600" kern="0" dirty="0" smtClean="0">
                <a:solidFill>
                  <a:srgbClr val="000000"/>
                </a:solidFill>
              </a:rPr>
              <a:t> respect, you have to </a:t>
            </a:r>
            <a:r>
              <a:rPr lang="en-US" altLang="en-US" sz="2600" b="1" i="1" kern="0" dirty="0" smtClean="0">
                <a:solidFill>
                  <a:srgbClr val="FF0000"/>
                </a:solidFill>
              </a:rPr>
              <a:t>give</a:t>
            </a:r>
            <a:r>
              <a:rPr lang="en-US" altLang="en-US" sz="2600" kern="0" dirty="0" smtClean="0">
                <a:solidFill>
                  <a:srgbClr val="000000"/>
                </a:solidFill>
              </a:rPr>
              <a:t> respect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b="1" i="1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altLang="en-US" sz="2600" kern="0" dirty="0" smtClean="0">
                <a:solidFill>
                  <a:srgbClr val="000000"/>
                </a:solidFill>
                <a:latin typeface="+mn-lt"/>
                <a:ea typeface="+mn-ea"/>
              </a:rPr>
              <a:t>Our fellow competitors want the same respect that we want for ourselves (Golden Rule principle)</a:t>
            </a: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lang="en-US" altLang="en-US" sz="2600" kern="0" dirty="0" smtClean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tabLst/>
              <a:defRPr/>
            </a:pP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do ethics matter?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600200"/>
            <a:ext cx="59436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3200" b="1" kern="0" dirty="0" smtClean="0">
                <a:solidFill>
                  <a:srgbClr val="000000"/>
                </a:solidFill>
              </a:rPr>
              <a:t>Without ethics and respect –     	we have NOTHING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3200" b="1" kern="0" dirty="0" smtClean="0">
                <a:solidFill>
                  <a:srgbClr val="000000"/>
                </a:solidFill>
              </a:rPr>
              <a:t>( N0AX 2015 )</a:t>
            </a:r>
          </a:p>
        </p:txBody>
      </p:sp>
      <p:pic>
        <p:nvPicPr>
          <p:cNvPr id="1026" name="Picture 2" descr="D:\DOWNLOADS\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D:\DOWNLOADS\Nix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586" y="3657600"/>
            <a:ext cx="3265714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10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dirty="0" smtClean="0"/>
              <a:t>Desire to be a “hero” on the field of competition (ancient archetype, unconscious)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Cheating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dirty="0" smtClean="0"/>
              <a:t>Desire to be a “hero” on the field of competition (ancient archetype, unconscious)</a:t>
            </a:r>
          </a:p>
          <a:p>
            <a:r>
              <a:rPr lang="en-US" dirty="0" smtClean="0"/>
              <a:t>Achieve immortality via community legend, fame, and lasting peer recognition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Discussion of what ethical behavior is in radio contesting</a:t>
            </a:r>
          </a:p>
          <a:p>
            <a:r>
              <a:rPr lang="en-US" altLang="en-US" dirty="0" smtClean="0"/>
              <a:t>Understand the impact of unethical behavior, and some of the motivations behind it </a:t>
            </a:r>
          </a:p>
          <a:p>
            <a:r>
              <a:rPr lang="en-US" altLang="en-US" dirty="0" smtClean="0"/>
              <a:t>Encourage us to take ownership of our own behavior and encourage others to do the same  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Purpose of this Session</a:t>
            </a:r>
          </a:p>
        </p:txBody>
      </p:sp>
      <p:pic>
        <p:nvPicPr>
          <p:cNvPr id="7172" name="Picture 3" descr="Ethical Dilemm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141745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7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dirty="0" smtClean="0"/>
              <a:t>Desire to be a “hero” on the field of competition (ancient archetype, unconscious)</a:t>
            </a:r>
          </a:p>
          <a:p>
            <a:r>
              <a:rPr lang="en-US" dirty="0" smtClean="0"/>
              <a:t>Achieve immortality via community legend, fame, and lasting peer recognition</a:t>
            </a:r>
          </a:p>
          <a:p>
            <a:r>
              <a:rPr lang="en-US" dirty="0" smtClean="0"/>
              <a:t>Seeking current community “stardom”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dirty="0" smtClean="0"/>
              <a:t>Desire to be a “hero” on the field of competition (ancient archetype, unconscious)</a:t>
            </a:r>
          </a:p>
          <a:p>
            <a:r>
              <a:rPr lang="en-US" dirty="0" smtClean="0"/>
              <a:t>Achieve immortality via community legend, fame, and lasting peer recognition</a:t>
            </a:r>
          </a:p>
          <a:p>
            <a:r>
              <a:rPr lang="en-US" dirty="0" smtClean="0"/>
              <a:t>Seeking current community “stardom” </a:t>
            </a:r>
          </a:p>
          <a:p>
            <a:r>
              <a:rPr lang="en-US" dirty="0" smtClean="0"/>
              <a:t>Prove superiority over others (sibling rivalry)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dirty="0" smtClean="0"/>
              <a:t>Desire to be a “hero” on the field of competition (ancient archetype, unconscious)</a:t>
            </a:r>
          </a:p>
          <a:p>
            <a:r>
              <a:rPr lang="en-US" dirty="0" smtClean="0"/>
              <a:t>Achieve immortality via community legend, fame, and lasting peer recognition</a:t>
            </a:r>
          </a:p>
          <a:p>
            <a:r>
              <a:rPr lang="en-US" dirty="0" smtClean="0"/>
              <a:t>Seeking current community “stardom” </a:t>
            </a:r>
          </a:p>
          <a:p>
            <a:r>
              <a:rPr lang="en-US" dirty="0" smtClean="0"/>
              <a:t>Prove superiority over others (sibling rivalry)</a:t>
            </a:r>
          </a:p>
          <a:p>
            <a:r>
              <a:rPr lang="en-US" dirty="0" smtClean="0"/>
              <a:t>A means to prove self-worth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1475"/>
            <a:ext cx="8229600" cy="4530725"/>
          </a:xfrm>
        </p:spPr>
        <p:txBody>
          <a:bodyPr/>
          <a:lstStyle/>
          <a:p>
            <a:r>
              <a:rPr lang="en-US" dirty="0" smtClean="0"/>
              <a:t>Desire to be a “hero” on the field of competition (ancient archetype, unconscious)</a:t>
            </a:r>
          </a:p>
          <a:p>
            <a:r>
              <a:rPr lang="en-US" dirty="0" smtClean="0"/>
              <a:t>Achieve immortality via community legend, fame, and lasting peer recognition</a:t>
            </a:r>
          </a:p>
          <a:p>
            <a:r>
              <a:rPr lang="en-US" dirty="0" smtClean="0"/>
              <a:t>Seeking current community “stardom” </a:t>
            </a:r>
          </a:p>
          <a:p>
            <a:r>
              <a:rPr lang="en-US" dirty="0" smtClean="0"/>
              <a:t>Prove superiority over others (sibling rivalry)</a:t>
            </a:r>
          </a:p>
          <a:p>
            <a:r>
              <a:rPr lang="en-US" dirty="0" smtClean="0"/>
              <a:t>A means to prove self-worth </a:t>
            </a:r>
          </a:p>
          <a:p>
            <a:r>
              <a:rPr lang="en-US" i="1" dirty="0" smtClean="0"/>
              <a:t>Powerful</a:t>
            </a:r>
            <a:r>
              <a:rPr lang="en-US" dirty="0" smtClean="0"/>
              <a:t> </a:t>
            </a:r>
            <a:r>
              <a:rPr lang="en-US" i="1" dirty="0" smtClean="0"/>
              <a:t>forces</a:t>
            </a:r>
            <a:r>
              <a:rPr lang="en-US" dirty="0" smtClean="0"/>
              <a:t>, worthy of study and caution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  <a:p>
            <a:r>
              <a:rPr lang="en-US" sz="3200" dirty="0" smtClean="0"/>
              <a:t>Nobody was hurt   (</a:t>
            </a:r>
            <a:r>
              <a:rPr lang="en-US" sz="3200" i="1" dirty="0" smtClean="0"/>
              <a:t>Except those cheated</a:t>
            </a:r>
            <a:r>
              <a:rPr lang="en-US" sz="3200" dirty="0" smtClean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  <a:p>
            <a:r>
              <a:rPr lang="en-US" sz="3200" dirty="0" smtClean="0"/>
              <a:t>Nobody was hurt   (</a:t>
            </a:r>
            <a:r>
              <a:rPr lang="en-US" sz="3200" i="1" dirty="0" smtClean="0"/>
              <a:t>Except those cheated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Nobody was watching    (</a:t>
            </a:r>
            <a:r>
              <a:rPr lang="en-US" sz="3200" i="1" dirty="0" smtClean="0"/>
              <a:t>Not any longer</a:t>
            </a:r>
            <a:r>
              <a:rPr lang="en-US" sz="32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  <a:p>
            <a:r>
              <a:rPr lang="en-US" sz="3200" dirty="0" smtClean="0"/>
              <a:t>Nobody was hurt   (</a:t>
            </a:r>
            <a:r>
              <a:rPr lang="en-US" sz="3200" i="1" dirty="0" smtClean="0"/>
              <a:t>Except those cheated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Nobody was watching    (</a:t>
            </a:r>
            <a:r>
              <a:rPr lang="en-US" sz="3200" i="1" dirty="0" smtClean="0"/>
              <a:t>Not any longer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Large investments in QTH &amp; station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  <a:p>
            <a:r>
              <a:rPr lang="en-US" sz="3200" dirty="0" smtClean="0"/>
              <a:t>Nobody was hurt   (</a:t>
            </a:r>
            <a:r>
              <a:rPr lang="en-US" sz="3200" i="1" dirty="0" smtClean="0"/>
              <a:t>Except those cheated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Nobody was watching    (</a:t>
            </a:r>
            <a:r>
              <a:rPr lang="en-US" sz="3200" i="1" dirty="0" smtClean="0"/>
              <a:t>Not any longer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Large investments in QTH &amp; station</a:t>
            </a:r>
          </a:p>
          <a:p>
            <a:r>
              <a:rPr lang="en-US" dirty="0" smtClean="0"/>
              <a:t>Overcome unfair disadvantages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  <a:p>
            <a:r>
              <a:rPr lang="en-US" sz="3200" dirty="0" smtClean="0"/>
              <a:t>Nobody was hurt   (</a:t>
            </a:r>
            <a:r>
              <a:rPr lang="en-US" sz="3200" i="1" dirty="0" smtClean="0"/>
              <a:t>Except those cheated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Nobody was watching    (</a:t>
            </a:r>
            <a:r>
              <a:rPr lang="en-US" sz="3200" i="1" dirty="0" smtClean="0"/>
              <a:t>Not any longer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Large investments in QTH &amp; station</a:t>
            </a:r>
          </a:p>
          <a:p>
            <a:r>
              <a:rPr lang="en-US" dirty="0" smtClean="0"/>
              <a:t>Overcome unfair disadvantages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Rules don’t specifically disallow a practice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Everybody is doing it (#1 Reason)</a:t>
            </a:r>
          </a:p>
          <a:p>
            <a:r>
              <a:rPr lang="en-US" sz="3200" dirty="0" smtClean="0"/>
              <a:t>Nobody was hurt   (</a:t>
            </a:r>
            <a:r>
              <a:rPr lang="en-US" sz="3200" i="1" dirty="0" smtClean="0"/>
              <a:t>Except those cheated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Nobody was watching    (</a:t>
            </a:r>
            <a:r>
              <a:rPr lang="en-US" sz="3200" i="1" dirty="0" smtClean="0"/>
              <a:t>Not any longer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Large investments in QTH &amp; station</a:t>
            </a:r>
          </a:p>
          <a:p>
            <a:r>
              <a:rPr lang="en-US" dirty="0" smtClean="0"/>
              <a:t>Overcome unfair disadvantages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Rules don’t specifically disallow a practice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Rules apply to others, not 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Rationalizations for Cheating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No, they are not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There </a:t>
            </a:r>
            <a:r>
              <a:rPr lang="en-US" altLang="en-US" sz="2200" dirty="0"/>
              <a:t>are a few bad apples – this is true in any sport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They </a:t>
            </a:r>
            <a:r>
              <a:rPr lang="en-US" altLang="en-US" sz="2200" dirty="0" smtClean="0"/>
              <a:t>usually don’t </a:t>
            </a:r>
            <a:r>
              <a:rPr lang="en-US" altLang="en-US" sz="2200" dirty="0"/>
              <a:t>last long</a:t>
            </a:r>
          </a:p>
          <a:p>
            <a:pPr>
              <a:lnSpc>
                <a:spcPct val="90000"/>
              </a:lnSpc>
              <a:buNone/>
            </a:pPr>
            <a:endParaRPr lang="en-US" altLang="en-US" sz="2600" dirty="0" smtClean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“All the guys at the top are cheating”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No, they are not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There </a:t>
            </a:r>
            <a:r>
              <a:rPr lang="en-US" altLang="en-US" sz="2200" dirty="0"/>
              <a:t>are a few bad apples – this is true in any sport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They </a:t>
            </a:r>
            <a:r>
              <a:rPr lang="en-US" altLang="en-US" sz="2200" dirty="0" smtClean="0"/>
              <a:t>usually don’t </a:t>
            </a:r>
            <a:r>
              <a:rPr lang="en-US" altLang="en-US" sz="2200" dirty="0"/>
              <a:t>last long</a:t>
            </a:r>
          </a:p>
          <a:p>
            <a:pPr>
              <a:lnSpc>
                <a:spcPct val="90000"/>
              </a:lnSpc>
            </a:pP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This belief is the </a:t>
            </a:r>
            <a:r>
              <a:rPr lang="en-US" altLang="en-US" sz="2600" dirty="0"/>
              <a:t>primary reason for </a:t>
            </a:r>
            <a:r>
              <a:rPr lang="en-US" altLang="en-US" sz="2600" dirty="0" smtClean="0"/>
              <a:t>cheating </a:t>
            </a:r>
            <a:r>
              <a:rPr lang="en-US" altLang="en-US" sz="2600" dirty="0"/>
              <a:t>- in virtually every sport studied</a:t>
            </a:r>
            <a:r>
              <a:rPr lang="en-US" altLang="en-US" sz="2600" dirty="0" smtClean="0"/>
              <a:t>! It’s mostly an illusion!</a:t>
            </a:r>
            <a:endParaRPr lang="en-US" altLang="en-US" sz="2600" dirty="0"/>
          </a:p>
          <a:p>
            <a:pPr>
              <a:lnSpc>
                <a:spcPct val="90000"/>
              </a:lnSpc>
              <a:buNone/>
            </a:pPr>
            <a:endParaRPr lang="en-US" altLang="en-US" sz="2600" dirty="0" smtClean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“All the guys at the top are cheating”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No, they are not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There </a:t>
            </a:r>
            <a:r>
              <a:rPr lang="en-US" altLang="en-US" sz="2200" dirty="0"/>
              <a:t>are a few bad apples – this is true in any sport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They </a:t>
            </a:r>
            <a:r>
              <a:rPr lang="en-US" altLang="en-US" sz="2200" dirty="0" smtClean="0"/>
              <a:t>usually don’t </a:t>
            </a:r>
            <a:r>
              <a:rPr lang="en-US" altLang="en-US" sz="2200" dirty="0"/>
              <a:t>last long</a:t>
            </a:r>
          </a:p>
          <a:p>
            <a:pPr>
              <a:lnSpc>
                <a:spcPct val="90000"/>
              </a:lnSpc>
            </a:pP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This belief is the </a:t>
            </a:r>
            <a:r>
              <a:rPr lang="en-US" altLang="en-US" sz="2600" dirty="0"/>
              <a:t>primary reason for </a:t>
            </a:r>
            <a:r>
              <a:rPr lang="en-US" altLang="en-US" sz="2600" dirty="0" smtClean="0"/>
              <a:t>cheating </a:t>
            </a:r>
            <a:r>
              <a:rPr lang="en-US" altLang="en-US" sz="2600" dirty="0"/>
              <a:t>- in virtually every sport studied</a:t>
            </a:r>
            <a:r>
              <a:rPr lang="en-US" altLang="en-US" sz="2600" dirty="0" smtClean="0"/>
              <a:t>! It’s mostly an illusion!</a:t>
            </a:r>
            <a:endParaRPr lang="en-US" altLang="en-US" sz="2600" dirty="0"/>
          </a:p>
          <a:p>
            <a:pPr>
              <a:lnSpc>
                <a:spcPct val="90000"/>
              </a:lnSpc>
            </a:pP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This mindset is a contagious malady – don’t let it get a foothold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“All the guys at the top are cheating”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Yes it does!</a:t>
            </a:r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“I’m not a big gun…it doesn’t matter if I cut corners a bit”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Yes it does!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Bad habits early on become seriously bad habits later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“I’m not a big gun…it doesn’t matter if I cut corners a bit”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Yes it does!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Bad habits early on become seriously bad habits later</a:t>
            </a:r>
          </a:p>
          <a:p>
            <a:r>
              <a:rPr lang="en-US" altLang="en-US" dirty="0" smtClean="0"/>
              <a:t>Your reputation is established early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“I’m not a big gun…it doesn’t matter if I cut corners a bit”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Yes it does!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Bad habits early on become seriously bad habits later</a:t>
            </a:r>
          </a:p>
          <a:p>
            <a:r>
              <a:rPr lang="en-US" altLang="en-US" dirty="0" smtClean="0"/>
              <a:t>Your reputation is established early</a:t>
            </a:r>
          </a:p>
          <a:p>
            <a:r>
              <a:rPr lang="en-US" altLang="en-US" dirty="0" smtClean="0"/>
              <a:t>Dealing with temptation is hard…“It’s easy to just give in! And it keeps getting easier.”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“I’m not a big gun…it doesn’t matter if I cut corners a bit”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Yes it does!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Bad habits early on become seriously bad habits later</a:t>
            </a:r>
          </a:p>
          <a:p>
            <a:r>
              <a:rPr lang="en-US" altLang="en-US" dirty="0" smtClean="0"/>
              <a:t>Your reputation is established early</a:t>
            </a:r>
          </a:p>
          <a:p>
            <a:r>
              <a:rPr lang="en-US" altLang="en-US" dirty="0" smtClean="0"/>
              <a:t>Dealing with temptation is hard…“It’s easy to just give in! And it keeps getting easier.”</a:t>
            </a:r>
          </a:p>
          <a:p>
            <a:r>
              <a:rPr lang="en-US" altLang="en-US" dirty="0" smtClean="0"/>
              <a:t>Start off right, and it will pay big rewards later</a:t>
            </a:r>
            <a:endParaRPr lang="en-US" altLang="en-US" dirty="0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“I’m not a big gun…it doesn’t matter if I cut corners a bit”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altLang="en-US" dirty="0" smtClean="0"/>
              <a:t>We are recognized by our achievements and how we went about achieving those results</a:t>
            </a: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this peer recognition?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825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</a:t>
            </a:r>
          </a:p>
          <a:p>
            <a:r>
              <a:rPr lang="en-US" dirty="0" err="1" smtClean="0"/>
              <a:t>QSYed</a:t>
            </a:r>
            <a:r>
              <a:rPr lang="en-US" dirty="0" smtClean="0"/>
              <a:t> to W4 in 1980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altLang="en-US" dirty="0" smtClean="0"/>
              <a:t>We are recognized by our achievements and how we went about achieving those results</a:t>
            </a:r>
          </a:p>
          <a:p>
            <a:r>
              <a:rPr lang="en-US" altLang="en-US" dirty="0" smtClean="0"/>
              <a:t>Our recognition is influenced by what other people say about us</a:t>
            </a: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this peer recognition?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825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altLang="en-US" dirty="0" smtClean="0"/>
              <a:t>We are recognized by our achievements and how we went about achieving those results</a:t>
            </a:r>
          </a:p>
          <a:p>
            <a:r>
              <a:rPr lang="en-US" altLang="en-US" dirty="0" smtClean="0"/>
              <a:t>Our recognition is influenced by what other people say about us</a:t>
            </a:r>
          </a:p>
          <a:p>
            <a:r>
              <a:rPr lang="en-US" altLang="en-US" dirty="0" smtClean="0"/>
              <a:t>We all need peer recognition (external) more than we may realize</a:t>
            </a: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this peer recognition?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825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r>
              <a:rPr lang="en-US" altLang="en-US" dirty="0" smtClean="0"/>
              <a:t>We are recognized by our achievements and how we went about achieving those results</a:t>
            </a:r>
          </a:p>
          <a:p>
            <a:r>
              <a:rPr lang="en-US" altLang="en-US" dirty="0" smtClean="0"/>
              <a:t>Our recognition is influenced by what other people say about us</a:t>
            </a:r>
          </a:p>
          <a:p>
            <a:r>
              <a:rPr lang="en-US" altLang="en-US" dirty="0" smtClean="0"/>
              <a:t>We all need peer recognition (external) more than we may realize</a:t>
            </a:r>
          </a:p>
          <a:p>
            <a:r>
              <a:rPr lang="en-US" altLang="en-US" dirty="0" smtClean="0"/>
              <a:t>The classical “hero” myth lives in our psyche. We rightfully cheer those who win fairly. </a:t>
            </a: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this peer recognition?</a:t>
            </a:r>
          </a:p>
        </p:txBody>
      </p:sp>
    </p:spTree>
    <p:extLst>
      <p:ext uri="{BB962C8B-B14F-4D97-AF65-F5344CB8AC3E}">
        <p14:creationId xmlns:p14="http://schemas.microsoft.com/office/powerpoint/2010/main" xmlns="" val="38255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That station was too loud in the NAQP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Negative Peer Recognition Examples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83367" y="5159375"/>
            <a:ext cx="8085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While most of these examples can not be proven – they are often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based upon </a:t>
            </a:r>
            <a:r>
              <a:rPr lang="en-US" altLang="en-US" b="1" dirty="0" smtClean="0">
                <a:solidFill>
                  <a:srgbClr val="FF0000"/>
                </a:solidFill>
              </a:rPr>
              <a:t>something not </a:t>
            </a:r>
            <a:r>
              <a:rPr lang="en-US" altLang="en-US" b="1" dirty="0">
                <a:solidFill>
                  <a:srgbClr val="FF0000"/>
                </a:solidFill>
              </a:rPr>
              <a:t>being quite right about </a:t>
            </a:r>
            <a:r>
              <a:rPr lang="en-US" altLang="en-US" b="1" dirty="0" smtClean="0">
                <a:solidFill>
                  <a:srgbClr val="FF0000"/>
                </a:solidFill>
              </a:rPr>
              <a:t>a log </a:t>
            </a:r>
            <a:r>
              <a:rPr lang="en-US" altLang="en-US" b="1" dirty="0">
                <a:solidFill>
                  <a:srgbClr val="FF0000"/>
                </a:solidFill>
              </a:rPr>
              <a:t>entry.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55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That station was too loud in the NAQP</a:t>
            </a:r>
          </a:p>
          <a:p>
            <a:r>
              <a:rPr lang="en-US" altLang="en-US" sz="2800" dirty="0" smtClean="0"/>
              <a:t>That team uses a pair of 3CX-3000’s per band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Negative Peer Recognition Examples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83367" y="5159375"/>
            <a:ext cx="8085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While most of these examples can not be proven – they are often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based upon </a:t>
            </a:r>
            <a:r>
              <a:rPr lang="en-US" altLang="en-US" b="1" dirty="0" smtClean="0">
                <a:solidFill>
                  <a:srgbClr val="FF0000"/>
                </a:solidFill>
              </a:rPr>
              <a:t>something not </a:t>
            </a:r>
            <a:r>
              <a:rPr lang="en-US" altLang="en-US" b="1" dirty="0">
                <a:solidFill>
                  <a:srgbClr val="FF0000"/>
                </a:solidFill>
              </a:rPr>
              <a:t>being quite right about </a:t>
            </a:r>
            <a:r>
              <a:rPr lang="en-US" altLang="en-US" b="1" dirty="0" smtClean="0">
                <a:solidFill>
                  <a:srgbClr val="FF0000"/>
                </a:solidFill>
              </a:rPr>
              <a:t>a log </a:t>
            </a:r>
            <a:r>
              <a:rPr lang="en-US" altLang="en-US" b="1" dirty="0">
                <a:solidFill>
                  <a:srgbClr val="FF0000"/>
                </a:solidFill>
              </a:rPr>
              <a:t>entry.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55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That station was too loud in the NAQP</a:t>
            </a:r>
          </a:p>
          <a:p>
            <a:r>
              <a:rPr lang="en-US" altLang="en-US" sz="2800" dirty="0" smtClean="0"/>
              <a:t>That team uses a pair of 3CX-3000’s per band</a:t>
            </a:r>
          </a:p>
          <a:p>
            <a:r>
              <a:rPr lang="en-US" altLang="en-US" sz="2800" dirty="0" smtClean="0"/>
              <a:t>Dude uses spots but enters as unassisted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Negative Peer Recognition Examples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83367" y="5159375"/>
            <a:ext cx="8085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While most of these examples can not be proven – they are often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based upon </a:t>
            </a:r>
            <a:r>
              <a:rPr lang="en-US" altLang="en-US" b="1" dirty="0" smtClean="0">
                <a:solidFill>
                  <a:srgbClr val="FF0000"/>
                </a:solidFill>
              </a:rPr>
              <a:t>something not </a:t>
            </a:r>
            <a:r>
              <a:rPr lang="en-US" altLang="en-US" b="1" dirty="0">
                <a:solidFill>
                  <a:srgbClr val="FF0000"/>
                </a:solidFill>
              </a:rPr>
              <a:t>being quite right about </a:t>
            </a:r>
            <a:r>
              <a:rPr lang="en-US" altLang="en-US" b="1" dirty="0" smtClean="0">
                <a:solidFill>
                  <a:srgbClr val="FF0000"/>
                </a:solidFill>
              </a:rPr>
              <a:t>a log </a:t>
            </a:r>
            <a:r>
              <a:rPr lang="en-US" altLang="en-US" b="1" dirty="0">
                <a:solidFill>
                  <a:srgbClr val="FF0000"/>
                </a:solidFill>
              </a:rPr>
              <a:t>entry.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55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That station was too loud in the NAQP</a:t>
            </a:r>
          </a:p>
          <a:p>
            <a:r>
              <a:rPr lang="en-US" altLang="en-US" sz="2800" dirty="0" smtClean="0"/>
              <a:t>That team uses a pair of 3CX-3000’s per band</a:t>
            </a:r>
          </a:p>
          <a:p>
            <a:r>
              <a:rPr lang="en-US" altLang="en-US" sz="2800" dirty="0" smtClean="0"/>
              <a:t>Dude uses spots but enters as unassisted</a:t>
            </a:r>
          </a:p>
          <a:p>
            <a:r>
              <a:rPr lang="en-US" altLang="en-US" sz="2800" dirty="0" smtClean="0"/>
              <a:t>Dim padded his log with bogus QSOs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Negative Peer Recognition Examples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83367" y="5159375"/>
            <a:ext cx="8085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While most of these examples can not be proven – they are often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based upon </a:t>
            </a:r>
            <a:r>
              <a:rPr lang="en-US" altLang="en-US" b="1" dirty="0" smtClean="0">
                <a:solidFill>
                  <a:srgbClr val="FF0000"/>
                </a:solidFill>
              </a:rPr>
              <a:t>something not </a:t>
            </a:r>
            <a:r>
              <a:rPr lang="en-US" altLang="en-US" b="1" dirty="0">
                <a:solidFill>
                  <a:srgbClr val="FF0000"/>
                </a:solidFill>
              </a:rPr>
              <a:t>being quite right about </a:t>
            </a:r>
            <a:r>
              <a:rPr lang="en-US" altLang="en-US" b="1" dirty="0" smtClean="0">
                <a:solidFill>
                  <a:srgbClr val="FF0000"/>
                </a:solidFill>
              </a:rPr>
              <a:t>a log </a:t>
            </a:r>
            <a:r>
              <a:rPr lang="en-US" altLang="en-US" b="1" dirty="0">
                <a:solidFill>
                  <a:srgbClr val="FF0000"/>
                </a:solidFill>
              </a:rPr>
              <a:t>entry.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55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That station was too loud in the NAQP</a:t>
            </a:r>
          </a:p>
          <a:p>
            <a:r>
              <a:rPr lang="en-US" altLang="en-US" sz="2800" dirty="0" smtClean="0"/>
              <a:t>That team uses a pair of 3CX-3000’s per band</a:t>
            </a:r>
          </a:p>
          <a:p>
            <a:r>
              <a:rPr lang="en-US" altLang="en-US" sz="2800" dirty="0" smtClean="0"/>
              <a:t>Dude uses spots but enters as unassisted</a:t>
            </a:r>
          </a:p>
          <a:p>
            <a:r>
              <a:rPr lang="en-US" altLang="en-US" sz="2800" dirty="0" smtClean="0"/>
              <a:t>Dim padded his log with bogus QSOs</a:t>
            </a:r>
          </a:p>
          <a:p>
            <a:r>
              <a:rPr lang="en-US" altLang="en-US" sz="2800" dirty="0" smtClean="0"/>
              <a:t>Jerk operates with a broad signal to push away nearby stations and keep his channel clear.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Negative Peer Recognition Examples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83367" y="5159375"/>
            <a:ext cx="8085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pitchFamily="-48" charset="-128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While most of these examples can not be proven – they are often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b="1" dirty="0">
                <a:solidFill>
                  <a:srgbClr val="FF0000"/>
                </a:solidFill>
              </a:rPr>
              <a:t>based upon </a:t>
            </a:r>
            <a:r>
              <a:rPr lang="en-US" altLang="en-US" b="1" dirty="0" smtClean="0">
                <a:solidFill>
                  <a:srgbClr val="FF0000"/>
                </a:solidFill>
              </a:rPr>
              <a:t>something not </a:t>
            </a:r>
            <a:r>
              <a:rPr lang="en-US" altLang="en-US" b="1" dirty="0">
                <a:solidFill>
                  <a:srgbClr val="FF0000"/>
                </a:solidFill>
              </a:rPr>
              <a:t>being quite right about </a:t>
            </a:r>
            <a:r>
              <a:rPr lang="en-US" altLang="en-US" b="1" dirty="0" smtClean="0">
                <a:solidFill>
                  <a:srgbClr val="FF0000"/>
                </a:solidFill>
              </a:rPr>
              <a:t>a log </a:t>
            </a:r>
            <a:r>
              <a:rPr lang="en-US" altLang="en-US" b="1" dirty="0">
                <a:solidFill>
                  <a:srgbClr val="FF0000"/>
                </a:solidFill>
              </a:rPr>
              <a:t>entry.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55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/>
              <a:t>We need Rules for any game.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know what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Written Rules</a:t>
            </a:r>
          </a:p>
          <a:p>
            <a:pPr lvl="1"/>
            <a:r>
              <a:rPr lang="en-US" altLang="en-US" dirty="0" smtClean="0"/>
              <a:t>Specified by the </a:t>
            </a:r>
            <a:r>
              <a:rPr lang="en-US" altLang="en-US" dirty="0"/>
              <a:t>contest </a:t>
            </a:r>
            <a:r>
              <a:rPr lang="en-US" altLang="en-US" dirty="0" smtClean="0"/>
              <a:t>sponsor in writing</a:t>
            </a:r>
            <a:endParaRPr lang="en-US" altLang="en-US" dirty="0"/>
          </a:p>
          <a:p>
            <a:pPr lvl="1"/>
            <a:r>
              <a:rPr lang="en-US" altLang="en-US" dirty="0"/>
              <a:t>Black and </a:t>
            </a:r>
            <a:r>
              <a:rPr lang="en-US" altLang="en-US" dirty="0" smtClean="0"/>
              <a:t>white</a:t>
            </a:r>
          </a:p>
          <a:p>
            <a:pPr lvl="1"/>
            <a:r>
              <a:rPr lang="en-US" altLang="en-US" dirty="0" smtClean="0"/>
              <a:t>May, can, should, must…</a:t>
            </a:r>
            <a:endParaRPr lang="en-US" altLang="en-US" dirty="0"/>
          </a:p>
          <a:p>
            <a:pPr lvl="1">
              <a:buNone/>
            </a:pPr>
            <a:endParaRPr lang="en-US" alt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know what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</a:t>
            </a:r>
          </a:p>
          <a:p>
            <a:r>
              <a:rPr lang="en-US" dirty="0" err="1" smtClean="0"/>
              <a:t>QSYed</a:t>
            </a:r>
            <a:r>
              <a:rPr lang="en-US" dirty="0" smtClean="0"/>
              <a:t> to W4 in 1980</a:t>
            </a:r>
          </a:p>
          <a:p>
            <a:r>
              <a:rPr lang="en-US" dirty="0" smtClean="0"/>
              <a:t>First contest entry 1994 – Late to the game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Written Rules</a:t>
            </a:r>
          </a:p>
          <a:p>
            <a:pPr lvl="1"/>
            <a:r>
              <a:rPr lang="en-US" altLang="en-US" dirty="0" smtClean="0"/>
              <a:t>Specified by the </a:t>
            </a:r>
            <a:r>
              <a:rPr lang="en-US" altLang="en-US" dirty="0"/>
              <a:t>contest </a:t>
            </a:r>
            <a:r>
              <a:rPr lang="en-US" altLang="en-US" dirty="0" smtClean="0"/>
              <a:t>sponsor in writing</a:t>
            </a:r>
            <a:endParaRPr lang="en-US" altLang="en-US" dirty="0"/>
          </a:p>
          <a:p>
            <a:pPr lvl="1"/>
            <a:r>
              <a:rPr lang="en-US" altLang="en-US" dirty="0"/>
              <a:t>Black and </a:t>
            </a:r>
            <a:r>
              <a:rPr lang="en-US" altLang="en-US" dirty="0" smtClean="0"/>
              <a:t>white</a:t>
            </a:r>
          </a:p>
          <a:p>
            <a:pPr lvl="1"/>
            <a:r>
              <a:rPr lang="en-US" altLang="en-US" dirty="0" smtClean="0"/>
              <a:t>May, can, should, must…</a:t>
            </a: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Unwritten </a:t>
            </a:r>
            <a:r>
              <a:rPr lang="en-US" altLang="en-US" dirty="0" smtClean="0"/>
              <a:t>Rules</a:t>
            </a:r>
          </a:p>
          <a:p>
            <a:pPr lvl="1"/>
            <a:r>
              <a:rPr lang="en-US" altLang="en-US" dirty="0" smtClean="0"/>
              <a:t>Expectations about behavior</a:t>
            </a:r>
            <a:endParaRPr lang="en-US" altLang="en-US" dirty="0"/>
          </a:p>
          <a:p>
            <a:pPr lvl="1"/>
            <a:r>
              <a:rPr lang="en-US" altLang="en-US" dirty="0"/>
              <a:t>Interpreted norms</a:t>
            </a:r>
          </a:p>
          <a:p>
            <a:pPr lvl="1"/>
            <a:r>
              <a:rPr lang="en-US" altLang="en-US" dirty="0" smtClean="0"/>
              <a:t>Gray areas – Ethical behavior required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know what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“A. Single Operator categories</a:t>
            </a:r>
            <a:r>
              <a:rPr lang="en-US" altLang="en-US" dirty="0"/>
              <a:t>: For all single operator categories, only one person (the operator) can contribute to the final score during the official contest period.”</a:t>
            </a:r>
          </a:p>
          <a:p>
            <a:endParaRPr lang="en-US" altLang="en-US" dirty="0"/>
          </a:p>
          <a:p>
            <a:r>
              <a:rPr lang="en-US" altLang="en-US" dirty="0"/>
              <a:t>“Total output power per band must not exceed 1500 watts or the output power regulations of the country in which the entrant is operating, whichever is less.”</a:t>
            </a: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/>
              <a:t>Some written rules are very clear</a:t>
            </a:r>
            <a:br>
              <a:rPr lang="en-US" altLang="en-US" sz="3500"/>
            </a:br>
            <a:r>
              <a:rPr lang="en-US" altLang="en-US" sz="2700"/>
              <a:t>(some people break these anyway)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9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336675"/>
            <a:ext cx="8229600" cy="4530725"/>
          </a:xfrm>
        </p:spPr>
        <p:txBody>
          <a:bodyPr/>
          <a:lstStyle/>
          <a:p>
            <a:r>
              <a:rPr lang="en-US" altLang="en-US" dirty="0"/>
              <a:t>Do not exceed power limits for your category</a:t>
            </a:r>
          </a:p>
          <a:p>
            <a:r>
              <a:rPr lang="en-US" altLang="en-US" dirty="0"/>
              <a:t>Just because the knobs go to 11</a:t>
            </a:r>
            <a:r>
              <a:rPr lang="en-US" altLang="en-US" dirty="0" smtClean="0"/>
              <a:t>…</a:t>
            </a:r>
          </a:p>
          <a:p>
            <a:r>
              <a:rPr lang="en-US" altLang="en-US" dirty="0" smtClean="0"/>
              <a:t>Applies to ALL power categories</a:t>
            </a:r>
          </a:p>
          <a:p>
            <a:endParaRPr lang="en-US" altLang="en-US" dirty="0"/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467600" cy="990600"/>
          </a:xfrm>
        </p:spPr>
        <p:txBody>
          <a:bodyPr/>
          <a:lstStyle/>
          <a:p>
            <a:r>
              <a:rPr lang="en-US" altLang="en-US" dirty="0" smtClean="0"/>
              <a:t>Excessive Power</a:t>
            </a:r>
            <a:endParaRPr lang="en-US" altLang="en-US" dirty="0"/>
          </a:p>
        </p:txBody>
      </p:sp>
      <p:pic>
        <p:nvPicPr>
          <p:cNvPr id="184327" name="Picture 7" descr="spinal_tap_but_it_goes_to_elev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6482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Just </a:t>
            </a:r>
            <a:r>
              <a:rPr lang="en-US" altLang="en-US" dirty="0"/>
              <a:t>because it’s not specifically </a:t>
            </a:r>
            <a:r>
              <a:rPr lang="en-US" altLang="en-US" dirty="0" smtClean="0"/>
              <a:t>prohibited by written </a:t>
            </a:r>
            <a:r>
              <a:rPr lang="en-US" altLang="en-US" dirty="0"/>
              <a:t>rules doesn’t mean you </a:t>
            </a:r>
            <a:r>
              <a:rPr lang="en-US" altLang="en-US" dirty="0" smtClean="0"/>
              <a:t>should do </a:t>
            </a:r>
            <a:r>
              <a:rPr lang="en-US" altLang="en-US" dirty="0"/>
              <a:t>it</a:t>
            </a:r>
            <a:r>
              <a:rPr lang="en-US" altLang="en-US" dirty="0" smtClean="0"/>
              <a:t>!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Essence of Unwritten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Just </a:t>
            </a:r>
            <a:r>
              <a:rPr lang="en-US" altLang="en-US" dirty="0"/>
              <a:t>because it’s not specifically </a:t>
            </a:r>
            <a:r>
              <a:rPr lang="en-US" altLang="en-US" dirty="0" smtClean="0"/>
              <a:t>prohibited by written </a:t>
            </a:r>
            <a:r>
              <a:rPr lang="en-US" altLang="en-US" dirty="0"/>
              <a:t>rules doesn’t mean you </a:t>
            </a:r>
            <a:r>
              <a:rPr lang="en-US" altLang="en-US" dirty="0" smtClean="0"/>
              <a:t>should do </a:t>
            </a:r>
            <a:r>
              <a:rPr lang="en-US" altLang="en-US" dirty="0"/>
              <a:t>it</a:t>
            </a:r>
            <a:r>
              <a:rPr lang="en-US" altLang="en-US" dirty="0" smtClean="0"/>
              <a:t>!</a:t>
            </a:r>
          </a:p>
          <a:p>
            <a:endParaRPr lang="en-US" altLang="en-US" dirty="0"/>
          </a:p>
          <a:p>
            <a:r>
              <a:rPr lang="en-US" altLang="en-US" dirty="0" smtClean="0"/>
              <a:t>Keep </a:t>
            </a:r>
            <a:r>
              <a:rPr lang="en-US" altLang="en-US" dirty="0"/>
              <a:t>the contest on the radio and within the contest </a:t>
            </a:r>
            <a:r>
              <a:rPr lang="en-US" altLang="en-US" dirty="0" smtClean="0"/>
              <a:t>period – no log washing or padding!</a:t>
            </a:r>
          </a:p>
          <a:p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Essence of Unwritten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Just </a:t>
            </a:r>
            <a:r>
              <a:rPr lang="en-US" altLang="en-US" dirty="0"/>
              <a:t>because it’s not specifically </a:t>
            </a:r>
            <a:r>
              <a:rPr lang="en-US" altLang="en-US" dirty="0" smtClean="0"/>
              <a:t>prohibited by written </a:t>
            </a:r>
            <a:r>
              <a:rPr lang="en-US" altLang="en-US" dirty="0"/>
              <a:t>rules doesn’t mean you </a:t>
            </a:r>
            <a:r>
              <a:rPr lang="en-US" altLang="en-US" dirty="0" smtClean="0"/>
              <a:t>should do </a:t>
            </a:r>
            <a:r>
              <a:rPr lang="en-US" altLang="en-US" dirty="0"/>
              <a:t>it</a:t>
            </a:r>
            <a:r>
              <a:rPr lang="en-US" altLang="en-US" dirty="0" smtClean="0"/>
              <a:t>!</a:t>
            </a:r>
          </a:p>
          <a:p>
            <a:endParaRPr lang="en-US" altLang="en-US" dirty="0"/>
          </a:p>
          <a:p>
            <a:r>
              <a:rPr lang="en-US" altLang="en-US" dirty="0" smtClean="0"/>
              <a:t>Keep </a:t>
            </a:r>
            <a:r>
              <a:rPr lang="en-US" altLang="en-US" dirty="0"/>
              <a:t>the contest on the radio and within the contest </a:t>
            </a:r>
            <a:r>
              <a:rPr lang="en-US" altLang="en-US" dirty="0" smtClean="0"/>
              <a:t>period – no log washing or padding!</a:t>
            </a:r>
          </a:p>
          <a:p>
            <a:endParaRPr lang="en-US" altLang="en-US" dirty="0"/>
          </a:p>
          <a:p>
            <a:r>
              <a:rPr lang="en-US" altLang="en-US" dirty="0" smtClean="0"/>
              <a:t>Don’t </a:t>
            </a:r>
            <a:r>
              <a:rPr lang="en-US" altLang="en-US" dirty="0"/>
              <a:t>give or take unfair </a:t>
            </a:r>
            <a:r>
              <a:rPr lang="en-US" altLang="en-US" dirty="0" smtClean="0"/>
              <a:t>advantage of others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Essence of Unwritten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pPr>
              <a:buNone/>
            </a:pPr>
            <a:endParaRPr lang="en-US" altLang="en-US" dirty="0" smtClean="0"/>
          </a:p>
          <a:p>
            <a:r>
              <a:rPr lang="en-US" altLang="en-US" dirty="0" smtClean="0"/>
              <a:t>Just </a:t>
            </a:r>
            <a:r>
              <a:rPr lang="en-US" altLang="en-US" dirty="0"/>
              <a:t>because it’s not specifically </a:t>
            </a:r>
            <a:r>
              <a:rPr lang="en-US" altLang="en-US" dirty="0" smtClean="0"/>
              <a:t>prohibited by written </a:t>
            </a:r>
            <a:r>
              <a:rPr lang="en-US" altLang="en-US" dirty="0"/>
              <a:t>rules doesn’t mean you </a:t>
            </a:r>
            <a:r>
              <a:rPr lang="en-US" altLang="en-US" dirty="0" smtClean="0"/>
              <a:t>should do </a:t>
            </a:r>
            <a:r>
              <a:rPr lang="en-US" altLang="en-US" dirty="0"/>
              <a:t>it</a:t>
            </a:r>
            <a:r>
              <a:rPr lang="en-US" altLang="en-US" dirty="0" smtClean="0"/>
              <a:t>!</a:t>
            </a:r>
          </a:p>
          <a:p>
            <a:endParaRPr lang="en-US" altLang="en-US" dirty="0"/>
          </a:p>
          <a:p>
            <a:r>
              <a:rPr lang="en-US" altLang="en-US" dirty="0" smtClean="0"/>
              <a:t>Keep </a:t>
            </a:r>
            <a:r>
              <a:rPr lang="en-US" altLang="en-US" dirty="0"/>
              <a:t>the contest on the radio and within the contest </a:t>
            </a:r>
            <a:r>
              <a:rPr lang="en-US" altLang="en-US" dirty="0" smtClean="0"/>
              <a:t>period – no log washing or padding!</a:t>
            </a:r>
          </a:p>
          <a:p>
            <a:endParaRPr lang="en-US" altLang="en-US" dirty="0"/>
          </a:p>
          <a:p>
            <a:r>
              <a:rPr lang="en-US" altLang="en-US" dirty="0" smtClean="0"/>
              <a:t>Don’t </a:t>
            </a:r>
            <a:r>
              <a:rPr lang="en-US" altLang="en-US" dirty="0"/>
              <a:t>give or take unfair </a:t>
            </a:r>
            <a:r>
              <a:rPr lang="en-US" altLang="en-US" dirty="0" smtClean="0"/>
              <a:t>advantage of others</a:t>
            </a:r>
          </a:p>
          <a:p>
            <a:r>
              <a:rPr lang="en-US" altLang="en-US" dirty="0" smtClean="0"/>
              <a:t>Learn and follow the spirit of the rules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Essence of Unwritten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make pre-arranged schedules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make pre-arranged schedules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identify frequently</a:t>
            </a:r>
            <a:endParaRPr lang="en-US" alt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make pre-arranged schedules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identify frequently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ask </a:t>
            </a:r>
            <a:r>
              <a:rPr lang="en-US" altLang="en-US" dirty="0"/>
              <a:t>friends to work you … </a:t>
            </a:r>
            <a:r>
              <a:rPr lang="en-US" altLang="en-US" dirty="0" smtClean="0"/>
              <a:t>only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K4RO check 76.  Formerly WB3FAX</a:t>
            </a:r>
          </a:p>
          <a:p>
            <a:r>
              <a:rPr lang="en-US" dirty="0" err="1" smtClean="0"/>
              <a:t>QSYed</a:t>
            </a:r>
            <a:r>
              <a:rPr lang="en-US" dirty="0" smtClean="0"/>
              <a:t> to W4 in 1980</a:t>
            </a:r>
          </a:p>
          <a:p>
            <a:r>
              <a:rPr lang="en-US" dirty="0" smtClean="0"/>
              <a:t>First contest entry 1994 – Late to the game</a:t>
            </a:r>
          </a:p>
          <a:p>
            <a:r>
              <a:rPr lang="en-US" dirty="0" smtClean="0"/>
              <a:t>Enthralled with the magic of radio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make pre-arranged schedules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identify frequently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ask </a:t>
            </a:r>
            <a:r>
              <a:rPr lang="en-US" altLang="en-US" dirty="0"/>
              <a:t>friends to work you … </a:t>
            </a:r>
            <a:r>
              <a:rPr lang="en-US" altLang="en-US" dirty="0" smtClean="0"/>
              <a:t>only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encourage club members to work everyone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make pre-arranged schedules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identify frequently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ask </a:t>
            </a:r>
            <a:r>
              <a:rPr lang="en-US" altLang="en-US" dirty="0"/>
              <a:t>friends to work you … </a:t>
            </a:r>
            <a:r>
              <a:rPr lang="en-US" altLang="en-US" dirty="0" smtClean="0"/>
              <a:t>only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encourage club members to work everyone</a:t>
            </a:r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work friends with multiple calls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make pre-arranged schedules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identify frequently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ask </a:t>
            </a:r>
            <a:r>
              <a:rPr lang="en-US" altLang="en-US" dirty="0"/>
              <a:t>friends to work you … </a:t>
            </a:r>
            <a:r>
              <a:rPr lang="en-US" altLang="en-US" dirty="0" smtClean="0"/>
              <a:t>only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encourage club members to work everyone</a:t>
            </a:r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work friends with multiple calls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work and spot stations equally</a:t>
            </a:r>
          </a:p>
          <a:p>
            <a:pPr>
              <a:buNone/>
            </a:pPr>
            <a:endParaRPr lang="en-US" altLang="en-US" dirty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telephone or text message multipliers</a:t>
            </a:r>
          </a:p>
          <a:p>
            <a:endParaRPr lang="en-US" altLang="en-US" dirty="0" smtClean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telephone or text message multipliers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make an effort to help casual callers enjoy the contest and make a contact</a:t>
            </a:r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telephone or text message multipliers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make an effort to help casual callers enjoy the contest and make a contact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let others </a:t>
            </a:r>
            <a:r>
              <a:rPr lang="en-US" altLang="en-US" dirty="0"/>
              <a:t>“help” </a:t>
            </a:r>
            <a:r>
              <a:rPr lang="en-US" altLang="en-US" dirty="0" smtClean="0"/>
              <a:t>your single-op effort</a:t>
            </a:r>
          </a:p>
          <a:p>
            <a:endParaRPr lang="en-US" altLang="en-US" dirty="0" smtClean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telephone or text message multipliers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make an effort to help casual callers enjoy the contest and make a contact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let others </a:t>
            </a:r>
            <a:r>
              <a:rPr lang="en-US" altLang="en-US" dirty="0"/>
              <a:t>“help” </a:t>
            </a:r>
            <a:r>
              <a:rPr lang="en-US" altLang="en-US" dirty="0" smtClean="0"/>
              <a:t>your single-op effort</a:t>
            </a:r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plop down 100 Hertz away from your competitor to intentionally disrupt their run</a:t>
            </a:r>
          </a:p>
          <a:p>
            <a:pPr algn="ctr">
              <a:buNone/>
            </a:pPr>
            <a:endParaRPr lang="en-US" altLang="en-US" sz="2400" dirty="0" smtClean="0"/>
          </a:p>
          <a:p>
            <a:endParaRPr lang="en-US" altLang="en-US" dirty="0" smtClean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telephone or text message multipliers</a:t>
            </a:r>
          </a:p>
          <a:p>
            <a:r>
              <a:rPr lang="en-US" altLang="en-US" b="1" dirty="0" smtClean="0"/>
              <a:t>Do</a:t>
            </a:r>
            <a:r>
              <a:rPr lang="en-US" altLang="en-US" dirty="0" smtClean="0"/>
              <a:t> make an effort to help casual callers enjoy the contest and make a contact</a:t>
            </a:r>
            <a:endParaRPr lang="en-US" altLang="en-US" dirty="0"/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let others </a:t>
            </a:r>
            <a:r>
              <a:rPr lang="en-US" altLang="en-US" dirty="0"/>
              <a:t>“help” </a:t>
            </a:r>
            <a:r>
              <a:rPr lang="en-US" altLang="en-US" dirty="0" smtClean="0"/>
              <a:t>your single-op effort</a:t>
            </a:r>
          </a:p>
          <a:p>
            <a:r>
              <a:rPr lang="en-US" altLang="en-US" b="1" dirty="0" smtClean="0"/>
              <a:t>Do not </a:t>
            </a:r>
            <a:r>
              <a:rPr lang="en-US" altLang="en-US" dirty="0" smtClean="0"/>
              <a:t>plop down 100 Hertz away from your competitor to intentionally disrupt their run</a:t>
            </a:r>
          </a:p>
          <a:p>
            <a:pPr algn="ctr">
              <a:buNone/>
            </a:pPr>
            <a:endParaRPr lang="en-US" altLang="en-US" sz="2400" dirty="0" smtClean="0"/>
          </a:p>
          <a:p>
            <a:pPr algn="ctr">
              <a:buNone/>
            </a:pPr>
            <a:r>
              <a:rPr lang="en-US" altLang="en-US" sz="2400" dirty="0" smtClean="0"/>
              <a:t>See the ARRL’s </a:t>
            </a:r>
            <a:r>
              <a:rPr lang="en-US" altLang="en-US" sz="2400" i="1" dirty="0" smtClean="0"/>
              <a:t>“</a:t>
            </a:r>
            <a:r>
              <a:rPr lang="en-US" sz="2400" i="1" dirty="0" smtClean="0"/>
              <a:t>HF Contesting - Good Practices, Interpretations &amp; Suggestions</a:t>
            </a:r>
            <a:r>
              <a:rPr lang="en-US" sz="2400" dirty="0" smtClean="0"/>
              <a:t>”</a:t>
            </a:r>
          </a:p>
          <a:p>
            <a:endParaRPr lang="en-US" altLang="en-US" dirty="0" smtClean="0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Unwritten “Rules”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QRZ.com, </a:t>
            </a:r>
            <a:r>
              <a:rPr lang="en-US" altLang="en-US" dirty="0" smtClean="0"/>
              <a:t>spot </a:t>
            </a:r>
            <a:r>
              <a:rPr lang="en-US" altLang="en-US" dirty="0"/>
              <a:t>history, 3830 reports, </a:t>
            </a:r>
            <a:r>
              <a:rPr lang="en-US" altLang="en-US" dirty="0" smtClean="0"/>
              <a:t>LoTW, club databases</a:t>
            </a:r>
            <a:endParaRPr lang="en-US" altLang="en-US" dirty="0"/>
          </a:p>
          <a:p>
            <a:pPr>
              <a:buNone/>
            </a:pPr>
            <a:endParaRPr lang="en-US" alt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</a:t>
            </a:r>
            <a:r>
              <a:rPr lang="en-US" altLang="en-US" dirty="0" smtClean="0"/>
              <a:t>“Log Washing”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Using </a:t>
            </a:r>
            <a:r>
              <a:rPr lang="en-US" altLang="en-US" dirty="0"/>
              <a:t>QRZ.com, </a:t>
            </a:r>
            <a:r>
              <a:rPr lang="en-US" altLang="en-US" dirty="0" smtClean="0"/>
              <a:t>spot </a:t>
            </a:r>
            <a:r>
              <a:rPr lang="en-US" altLang="en-US" dirty="0"/>
              <a:t>history, 3830 reports, </a:t>
            </a:r>
            <a:r>
              <a:rPr lang="en-US" altLang="en-US" dirty="0" smtClean="0"/>
              <a:t>LoTW, club databases</a:t>
            </a:r>
            <a:endParaRPr lang="en-US" altLang="en-US" dirty="0"/>
          </a:p>
          <a:p>
            <a:r>
              <a:rPr lang="en-US" altLang="en-US" dirty="0"/>
              <a:t>Using utilities to analyze and correct the log</a:t>
            </a:r>
          </a:p>
          <a:p>
            <a:endParaRPr lang="en-US" alt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</a:t>
            </a:r>
            <a:r>
              <a:rPr lang="en-US" altLang="en-US" dirty="0" smtClean="0"/>
              <a:t>“Log Washing”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U template 2013">
  <a:themeElements>
    <a:clrScheme name="Network 4">
      <a:dk1>
        <a:srgbClr val="666699"/>
      </a:dk1>
      <a:lt1>
        <a:srgbClr val="FFFFFF"/>
      </a:lt1>
      <a:dk2>
        <a:srgbClr val="86001A"/>
      </a:dk2>
      <a:lt2>
        <a:srgbClr val="CCCC66"/>
      </a:lt2>
      <a:accent1>
        <a:srgbClr val="FF3300"/>
      </a:accent1>
      <a:accent2>
        <a:srgbClr val="FF6600"/>
      </a:accent2>
      <a:accent3>
        <a:srgbClr val="C3AAAB"/>
      </a:accent3>
      <a:accent4>
        <a:srgbClr val="DADADA"/>
      </a:accent4>
      <a:accent5>
        <a:srgbClr val="FFADAA"/>
      </a:accent5>
      <a:accent6>
        <a:srgbClr val="E75C00"/>
      </a:accent6>
      <a:hlink>
        <a:srgbClr val="CC9900"/>
      </a:hlink>
      <a:folHlink>
        <a:srgbClr val="FF00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48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 template 2013</Template>
  <TotalTime>3582</TotalTime>
  <Words>6097</Words>
  <Application>Microsoft Office PowerPoint</Application>
  <PresentationFormat>On-screen Show (4:3)</PresentationFormat>
  <Paragraphs>948</Paragraphs>
  <Slides>149</Slides>
  <Notes>51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0" baseType="lpstr">
      <vt:lpstr>CTU template 2013</vt:lpstr>
      <vt:lpstr>CTU Presents</vt:lpstr>
      <vt:lpstr>Slide 2</vt:lpstr>
      <vt:lpstr>Purpose of this Session</vt:lpstr>
      <vt:lpstr>Purpose of this Session</vt:lpstr>
      <vt:lpstr>Purpose of this Session</vt:lpstr>
      <vt:lpstr>Who are We?</vt:lpstr>
      <vt:lpstr>Who are We?</vt:lpstr>
      <vt:lpstr>Who are We?</vt:lpstr>
      <vt:lpstr>Who are We?</vt:lpstr>
      <vt:lpstr>Who are We?</vt:lpstr>
      <vt:lpstr>Who are We?</vt:lpstr>
      <vt:lpstr>Who are We?</vt:lpstr>
      <vt:lpstr>Acknowledgments</vt:lpstr>
      <vt:lpstr>Acknowledgments</vt:lpstr>
      <vt:lpstr>Why do we play games?</vt:lpstr>
      <vt:lpstr>Why do we play games?</vt:lpstr>
      <vt:lpstr>An unusual game</vt:lpstr>
      <vt:lpstr>An unusual game</vt:lpstr>
      <vt:lpstr>An unusual game</vt:lpstr>
      <vt:lpstr>An unusual game</vt:lpstr>
      <vt:lpstr>An unusual game</vt:lpstr>
      <vt:lpstr>An unusual game</vt:lpstr>
      <vt:lpstr>An unusual game</vt:lpstr>
      <vt:lpstr>Is this Radio Contesting?</vt:lpstr>
      <vt:lpstr>Is this Radio Contesting?</vt:lpstr>
      <vt:lpstr>Why do we operate contests?</vt:lpstr>
      <vt:lpstr>Why do we operate contests?</vt:lpstr>
      <vt:lpstr>Why do we operate contests?</vt:lpstr>
      <vt:lpstr>Why do we operate contests?</vt:lpstr>
      <vt:lpstr>Why do we operate contests?</vt:lpstr>
      <vt:lpstr>Why do we operate contests?</vt:lpstr>
      <vt:lpstr>Why do we operate contests?</vt:lpstr>
      <vt:lpstr>Why do we operate contests?</vt:lpstr>
      <vt:lpstr>Ethics in Contesting</vt:lpstr>
      <vt:lpstr>Ethics in Contesting</vt:lpstr>
      <vt:lpstr>Ethics in Contesting</vt:lpstr>
      <vt:lpstr>What do we mean … Ethics?</vt:lpstr>
      <vt:lpstr>What do we mean … Ethics?</vt:lpstr>
      <vt:lpstr>What do we mean … Ethics?</vt:lpstr>
      <vt:lpstr>What do we mean … Ethics?</vt:lpstr>
      <vt:lpstr>Ethics and Respect</vt:lpstr>
      <vt:lpstr>Ethics and Respect</vt:lpstr>
      <vt:lpstr>Ethics and Respect</vt:lpstr>
      <vt:lpstr>Ethics and Respect</vt:lpstr>
      <vt:lpstr>Ethics and Respect</vt:lpstr>
      <vt:lpstr>Ethics and Respect</vt:lpstr>
      <vt:lpstr>Why do ethics matter?</vt:lpstr>
      <vt:lpstr>Motivations for Cheating</vt:lpstr>
      <vt:lpstr>Motivations for Cheating</vt:lpstr>
      <vt:lpstr>Motivations for Cheating</vt:lpstr>
      <vt:lpstr>Motivations for Cheating</vt:lpstr>
      <vt:lpstr>Motivations for Cheating</vt:lpstr>
      <vt:lpstr>Motivations for Cheating</vt:lpstr>
      <vt:lpstr>Rationalizations for Cheating</vt:lpstr>
      <vt:lpstr>Rationalizations for Cheating</vt:lpstr>
      <vt:lpstr>Rationalizations for Cheating</vt:lpstr>
      <vt:lpstr>Rationalizations for Cheating</vt:lpstr>
      <vt:lpstr>Rationalizations for Cheating</vt:lpstr>
      <vt:lpstr>Rationalizations for Cheating</vt:lpstr>
      <vt:lpstr>Rationalizations for Cheating</vt:lpstr>
      <vt:lpstr>“All the guys at the top are cheating”</vt:lpstr>
      <vt:lpstr>“All the guys at the top are cheating”</vt:lpstr>
      <vt:lpstr>“All the guys at the top are cheating”</vt:lpstr>
      <vt:lpstr>“I’m not a big gun…it doesn’t matter if I cut corners a bit”</vt:lpstr>
      <vt:lpstr>“I’m not a big gun…it doesn’t matter if I cut corners a bit”</vt:lpstr>
      <vt:lpstr>“I’m not a big gun…it doesn’t matter if I cut corners a bit”</vt:lpstr>
      <vt:lpstr>“I’m not a big gun…it doesn’t matter if I cut corners a bit”</vt:lpstr>
      <vt:lpstr>“I’m not a big gun…it doesn’t matter if I cut corners a bit”</vt:lpstr>
      <vt:lpstr>What is this peer recognition?</vt:lpstr>
      <vt:lpstr>What is this peer recognition?</vt:lpstr>
      <vt:lpstr>What is this peer recognition?</vt:lpstr>
      <vt:lpstr>What is this peer recognition?</vt:lpstr>
      <vt:lpstr>Negative Peer Recognition Examples</vt:lpstr>
      <vt:lpstr>Negative Peer Recognition Examples</vt:lpstr>
      <vt:lpstr>Negative Peer Recognition Examples</vt:lpstr>
      <vt:lpstr>Negative Peer Recognition Examples</vt:lpstr>
      <vt:lpstr>Negative Peer Recognition Examples</vt:lpstr>
      <vt:lpstr>How do we know what to do?</vt:lpstr>
      <vt:lpstr>How do we know what to do?</vt:lpstr>
      <vt:lpstr>How do we know what to do?</vt:lpstr>
      <vt:lpstr>Some written rules are very clear (some people break these anyway)</vt:lpstr>
      <vt:lpstr>Excessive Power</vt:lpstr>
      <vt:lpstr>Essence of Unwritten Rules</vt:lpstr>
      <vt:lpstr>Essence of Unwritten Rules</vt:lpstr>
      <vt:lpstr>Essence of Unwritten Rules</vt:lpstr>
      <vt:lpstr>Essence of Unwritten Rules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Examples of Unwritten “Rules”</vt:lpstr>
      <vt:lpstr>No “Log Washing”</vt:lpstr>
      <vt:lpstr>No “Log Washing”</vt:lpstr>
      <vt:lpstr>No “Log Washing”</vt:lpstr>
      <vt:lpstr>No “Log Washing”</vt:lpstr>
      <vt:lpstr>No “Log Washing”</vt:lpstr>
      <vt:lpstr>No “Log Washing”</vt:lpstr>
      <vt:lpstr>Technology - A Game Changer</vt:lpstr>
      <vt:lpstr>Technology - A Game Changer</vt:lpstr>
      <vt:lpstr>Technology - A Game Changer</vt:lpstr>
      <vt:lpstr>Technology - A Game Changer</vt:lpstr>
      <vt:lpstr>Technology - A Game Changer</vt:lpstr>
      <vt:lpstr>Honor Code</vt:lpstr>
      <vt:lpstr>Honor Code</vt:lpstr>
      <vt:lpstr>Honor Code</vt:lpstr>
      <vt:lpstr>Peer Pressure</vt:lpstr>
      <vt:lpstr>Peer Pressure</vt:lpstr>
      <vt:lpstr>Peer Pressure</vt:lpstr>
      <vt:lpstr>Applying Positive  Peer Pressure</vt:lpstr>
      <vt:lpstr>Applying Positive  Peer Pressure</vt:lpstr>
      <vt:lpstr>Applying Positive  Peer Pressure</vt:lpstr>
      <vt:lpstr>Applying Positive  Peer Pressure</vt:lpstr>
      <vt:lpstr>Communication Success is Defined by the Receiver</vt:lpstr>
      <vt:lpstr>Scenario 1</vt:lpstr>
      <vt:lpstr>Scenario 1</vt:lpstr>
      <vt:lpstr>Scenario 1</vt:lpstr>
      <vt:lpstr>Scenario 1</vt:lpstr>
      <vt:lpstr>Scenario 1</vt:lpstr>
      <vt:lpstr>Scenario 2</vt:lpstr>
      <vt:lpstr>Scenario 2</vt:lpstr>
      <vt:lpstr>Scenario 2</vt:lpstr>
      <vt:lpstr>Scenario 2</vt:lpstr>
      <vt:lpstr>Scenario 2</vt:lpstr>
      <vt:lpstr>Scenario 2</vt:lpstr>
      <vt:lpstr>Scenario 3</vt:lpstr>
      <vt:lpstr>Scenario 3</vt:lpstr>
      <vt:lpstr>Scenario 3</vt:lpstr>
      <vt:lpstr>Scenario 3</vt:lpstr>
      <vt:lpstr>Scenario 3</vt:lpstr>
      <vt:lpstr>The Contest Code of Ethics www.wwrof.org</vt:lpstr>
      <vt:lpstr>Contest Code of Ethics, expanded</vt:lpstr>
      <vt:lpstr>Contest Code of Ethics, expanded</vt:lpstr>
      <vt:lpstr>Contest Code of Ethics, expanded</vt:lpstr>
      <vt:lpstr>Contest Code of Ethics, expanded</vt:lpstr>
      <vt:lpstr>Contest Code of Ethics, expanded</vt:lpstr>
      <vt:lpstr>Contest Code of Ethics, expanded</vt:lpstr>
      <vt:lpstr>Contest Code of Ethics, expanded</vt:lpstr>
      <vt:lpstr>The RIGHT Way – It’s Not Hard</vt:lpstr>
      <vt:lpstr>The RIGHT Way – It’s Not Hard</vt:lpstr>
      <vt:lpstr>The RIGHT Way – It’s Not Hard</vt:lpstr>
      <vt:lpstr>Who is the final judge ?</vt:lpstr>
      <vt:lpstr>Who is the final judge ?</vt:lpstr>
      <vt:lpstr>Who is the final judge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CTU Presents</dc:title>
  <dc:creator>Ken Adams K5KA</dc:creator>
  <cp:lastModifiedBy>Kirk Pickering</cp:lastModifiedBy>
  <cp:revision>267</cp:revision>
  <cp:lastPrinted>2007-03-27T17:23:57Z</cp:lastPrinted>
  <dcterms:created xsi:type="dcterms:W3CDTF">2007-03-27T16:54:53Z</dcterms:created>
  <dcterms:modified xsi:type="dcterms:W3CDTF">2016-05-18T01:35:40Z</dcterms:modified>
</cp:coreProperties>
</file>